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17" r:id="rId1"/>
  </p:sldMasterIdLst>
  <p:notesMasterIdLst>
    <p:notesMasterId r:id="rId34"/>
  </p:notesMasterIdLst>
  <p:sldIdLst>
    <p:sldId id="256" r:id="rId2"/>
    <p:sldId id="345" r:id="rId3"/>
    <p:sldId id="322" r:id="rId4"/>
    <p:sldId id="346" r:id="rId5"/>
    <p:sldId id="309" r:id="rId6"/>
    <p:sldId id="318" r:id="rId7"/>
    <p:sldId id="493" r:id="rId8"/>
    <p:sldId id="490" r:id="rId9"/>
    <p:sldId id="489" r:id="rId10"/>
    <p:sldId id="491" r:id="rId11"/>
    <p:sldId id="445" r:id="rId12"/>
    <p:sldId id="390" r:id="rId13"/>
    <p:sldId id="259" r:id="rId14"/>
    <p:sldId id="391" r:id="rId15"/>
    <p:sldId id="392" r:id="rId16"/>
    <p:sldId id="465" r:id="rId17"/>
    <p:sldId id="394" r:id="rId18"/>
    <p:sldId id="437" r:id="rId19"/>
    <p:sldId id="439" r:id="rId20"/>
    <p:sldId id="492" r:id="rId21"/>
    <p:sldId id="440" r:id="rId22"/>
    <p:sldId id="466" r:id="rId23"/>
    <p:sldId id="467" r:id="rId24"/>
    <p:sldId id="468" r:id="rId25"/>
    <p:sldId id="482" r:id="rId26"/>
    <p:sldId id="479" r:id="rId27"/>
    <p:sldId id="481" r:id="rId28"/>
    <p:sldId id="480" r:id="rId29"/>
    <p:sldId id="308" r:id="rId30"/>
    <p:sldId id="306" r:id="rId31"/>
    <p:sldId id="484" r:id="rId32"/>
    <p:sldId id="4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rie Willow" initials="MW" lastIdx="2" clrIdx="0">
    <p:extLst>
      <p:ext uri="{19B8F6BF-5375-455C-9EA6-DF929625EA0E}">
        <p15:presenceInfo xmlns:p15="http://schemas.microsoft.com/office/powerpoint/2012/main" userId="S::marjoriew@mandl.net::3a282188-d001-4f1d-bc8e-6efd02928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3546" autoAdjust="0"/>
  </p:normalViewPr>
  <p:slideViewPr>
    <p:cSldViewPr snapToGrid="0" snapToObjects="1">
      <p:cViewPr varScale="1">
        <p:scale>
          <a:sx n="95" d="100"/>
          <a:sy n="95"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207A6-D6CD-463C-8A70-D9063937E68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DFCE519-FF6C-4A36-9506-6AA6FC733B82}">
      <dgm:prSet/>
      <dgm:spPr/>
      <dgm:t>
        <a:bodyPr/>
        <a:lstStyle/>
        <a:p>
          <a:pPr>
            <a:lnSpc>
              <a:spcPct val="100000"/>
            </a:lnSpc>
            <a:defRPr cap="all"/>
          </a:pPr>
          <a:r>
            <a:rPr lang="en-US" b="1" dirty="0"/>
            <a:t>Housing </a:t>
          </a:r>
          <a:endParaRPr lang="en-US" dirty="0"/>
        </a:p>
      </dgm:t>
    </dgm:pt>
    <dgm:pt modelId="{52F464F7-1A0D-43AC-A80B-F6D9C068AB73}" type="parTrans" cxnId="{9CDD0BAC-FE0C-41B7-9F32-EF0D9AA58933}">
      <dgm:prSet/>
      <dgm:spPr/>
      <dgm:t>
        <a:bodyPr/>
        <a:lstStyle/>
        <a:p>
          <a:endParaRPr lang="en-US"/>
        </a:p>
      </dgm:t>
    </dgm:pt>
    <dgm:pt modelId="{A1141241-4B6B-4A15-8FB1-982B42B7053F}" type="sibTrans" cxnId="{9CDD0BAC-FE0C-41B7-9F32-EF0D9AA58933}">
      <dgm:prSet/>
      <dgm:spPr/>
      <dgm:t>
        <a:bodyPr/>
        <a:lstStyle/>
        <a:p>
          <a:endParaRPr lang="en-US"/>
        </a:p>
      </dgm:t>
    </dgm:pt>
    <dgm:pt modelId="{48F30676-F031-4E5A-B0F8-0F66AC4E4066}">
      <dgm:prSet/>
      <dgm:spPr/>
      <dgm:t>
        <a:bodyPr/>
        <a:lstStyle/>
        <a:p>
          <a:pPr>
            <a:lnSpc>
              <a:spcPct val="100000"/>
            </a:lnSpc>
            <a:defRPr cap="all"/>
          </a:pPr>
          <a:r>
            <a:rPr lang="en-US" b="1" dirty="0"/>
            <a:t>Facilities</a:t>
          </a:r>
          <a:endParaRPr lang="en-US" dirty="0"/>
        </a:p>
      </dgm:t>
    </dgm:pt>
    <dgm:pt modelId="{B80AFC8D-E6B0-4334-AE7B-E7BACEF6EB72}" type="parTrans" cxnId="{35A5872F-6743-438A-B9F1-AACE226E96A6}">
      <dgm:prSet/>
      <dgm:spPr/>
      <dgm:t>
        <a:bodyPr/>
        <a:lstStyle/>
        <a:p>
          <a:endParaRPr lang="en-US"/>
        </a:p>
      </dgm:t>
    </dgm:pt>
    <dgm:pt modelId="{4855F120-7DD7-4FDF-9C72-21A40F108904}" type="sibTrans" cxnId="{35A5872F-6743-438A-B9F1-AACE226E96A6}">
      <dgm:prSet/>
      <dgm:spPr/>
      <dgm:t>
        <a:bodyPr/>
        <a:lstStyle/>
        <a:p>
          <a:endParaRPr lang="en-US"/>
        </a:p>
      </dgm:t>
    </dgm:pt>
    <dgm:pt modelId="{17D7AF89-BCB6-4907-87D5-B523FCDFBA52}">
      <dgm:prSet/>
      <dgm:spPr/>
      <dgm:t>
        <a:bodyPr/>
        <a:lstStyle/>
        <a:p>
          <a:pPr>
            <a:lnSpc>
              <a:spcPct val="100000"/>
            </a:lnSpc>
            <a:defRPr cap="all"/>
          </a:pPr>
          <a:r>
            <a:rPr lang="en-US" b="1" dirty="0"/>
            <a:t>Improvements</a:t>
          </a:r>
          <a:endParaRPr lang="en-US" dirty="0"/>
        </a:p>
      </dgm:t>
    </dgm:pt>
    <dgm:pt modelId="{CD268ECC-47EA-4E48-B74A-6E17060A933C}" type="parTrans" cxnId="{FAAE6E16-9C59-4A22-A3B9-484E6F8CE574}">
      <dgm:prSet/>
      <dgm:spPr/>
      <dgm:t>
        <a:bodyPr/>
        <a:lstStyle/>
        <a:p>
          <a:endParaRPr lang="en-US"/>
        </a:p>
      </dgm:t>
    </dgm:pt>
    <dgm:pt modelId="{4114E9B2-85F8-488F-A803-C93C19F9CEEA}" type="sibTrans" cxnId="{FAAE6E16-9C59-4A22-A3B9-484E6F8CE574}">
      <dgm:prSet/>
      <dgm:spPr/>
      <dgm:t>
        <a:bodyPr/>
        <a:lstStyle/>
        <a:p>
          <a:endParaRPr lang="en-US"/>
        </a:p>
      </dgm:t>
    </dgm:pt>
    <dgm:pt modelId="{A7CC2431-F683-42BE-97ED-0DA510A02AF9}">
      <dgm:prSet/>
      <dgm:spPr/>
      <dgm:t>
        <a:bodyPr/>
        <a:lstStyle/>
        <a:p>
          <a:pPr>
            <a:lnSpc>
              <a:spcPct val="100000"/>
            </a:lnSpc>
            <a:defRPr cap="all"/>
          </a:pPr>
          <a:r>
            <a:rPr lang="en-US" b="1" dirty="0"/>
            <a:t>Services</a:t>
          </a:r>
          <a:endParaRPr lang="en-US" dirty="0"/>
        </a:p>
      </dgm:t>
    </dgm:pt>
    <dgm:pt modelId="{D2E0FC0D-B3B7-423C-9571-79B132382A4A}" type="parTrans" cxnId="{26D1F7E0-F08E-4028-AB97-BD62B769CBA0}">
      <dgm:prSet/>
      <dgm:spPr/>
      <dgm:t>
        <a:bodyPr/>
        <a:lstStyle/>
        <a:p>
          <a:endParaRPr lang="en-US"/>
        </a:p>
      </dgm:t>
    </dgm:pt>
    <dgm:pt modelId="{2CD710CE-F806-4BA4-A113-22838A5F79BD}" type="sibTrans" cxnId="{26D1F7E0-F08E-4028-AB97-BD62B769CBA0}">
      <dgm:prSet/>
      <dgm:spPr/>
      <dgm:t>
        <a:bodyPr/>
        <a:lstStyle/>
        <a:p>
          <a:endParaRPr lang="en-US"/>
        </a:p>
      </dgm:t>
    </dgm:pt>
    <dgm:pt modelId="{854CA2F2-E4D0-4151-97E1-EC9C1EFDFFDA}" type="pres">
      <dgm:prSet presAssocID="{A4D207A6-D6CD-463C-8A70-D9063937E688}" presName="root" presStyleCnt="0">
        <dgm:presLayoutVars>
          <dgm:dir/>
          <dgm:resizeHandles val="exact"/>
        </dgm:presLayoutVars>
      </dgm:prSet>
      <dgm:spPr/>
    </dgm:pt>
    <dgm:pt modelId="{01A16604-395A-48E0-85A8-DF8CD8B69659}" type="pres">
      <dgm:prSet presAssocID="{BDFCE519-FF6C-4A36-9506-6AA6FC733B82}" presName="compNode" presStyleCnt="0"/>
      <dgm:spPr/>
    </dgm:pt>
    <dgm:pt modelId="{B72181E0-6E09-4B62-AF6B-8122988B9CB2}" type="pres">
      <dgm:prSet presAssocID="{BDFCE519-FF6C-4A36-9506-6AA6FC733B82}" presName="iconBgRect" presStyleLbl="bgShp" presStyleIdx="0" presStyleCnt="4"/>
      <dgm:spPr/>
    </dgm:pt>
    <dgm:pt modelId="{BE10B771-C366-40DE-9E26-566BCFFC07F5}" type="pres">
      <dgm:prSet presAssocID="{BDFCE519-FF6C-4A36-9506-6AA6FC733B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EF8A2FCB-1FDC-4EEA-9666-DEA3D2DDE491}" type="pres">
      <dgm:prSet presAssocID="{BDFCE519-FF6C-4A36-9506-6AA6FC733B82}" presName="spaceRect" presStyleCnt="0"/>
      <dgm:spPr/>
    </dgm:pt>
    <dgm:pt modelId="{FC113280-5BD5-40E1-8938-F4B9DA38E813}" type="pres">
      <dgm:prSet presAssocID="{BDFCE519-FF6C-4A36-9506-6AA6FC733B82}" presName="textRect" presStyleLbl="revTx" presStyleIdx="0" presStyleCnt="4">
        <dgm:presLayoutVars>
          <dgm:chMax val="1"/>
          <dgm:chPref val="1"/>
        </dgm:presLayoutVars>
      </dgm:prSet>
      <dgm:spPr/>
    </dgm:pt>
    <dgm:pt modelId="{2CF76BEB-83DE-4712-A2A3-C13387E78BA1}" type="pres">
      <dgm:prSet presAssocID="{A1141241-4B6B-4A15-8FB1-982B42B7053F}" presName="sibTrans" presStyleCnt="0"/>
      <dgm:spPr/>
    </dgm:pt>
    <dgm:pt modelId="{BE81F2E2-A730-4B4B-A512-E36792902F36}" type="pres">
      <dgm:prSet presAssocID="{48F30676-F031-4E5A-B0F8-0F66AC4E4066}" presName="compNode" presStyleCnt="0"/>
      <dgm:spPr/>
    </dgm:pt>
    <dgm:pt modelId="{21106C77-D01D-4629-B287-379FA10D1286}" type="pres">
      <dgm:prSet presAssocID="{48F30676-F031-4E5A-B0F8-0F66AC4E4066}" presName="iconBgRect" presStyleLbl="bgShp" presStyleIdx="1" presStyleCnt="4"/>
      <dgm:spPr/>
    </dgm:pt>
    <dgm:pt modelId="{8460A814-2769-44AA-8947-E6FA6C8C2D3A}" type="pres">
      <dgm:prSet presAssocID="{48F30676-F031-4E5A-B0F8-0F66AC4E40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3768AA2D-49A2-4446-BF1F-AC30B8CAD79A}" type="pres">
      <dgm:prSet presAssocID="{48F30676-F031-4E5A-B0F8-0F66AC4E4066}" presName="spaceRect" presStyleCnt="0"/>
      <dgm:spPr/>
    </dgm:pt>
    <dgm:pt modelId="{AB5ABB03-8590-4095-85E4-B5750969D9FB}" type="pres">
      <dgm:prSet presAssocID="{48F30676-F031-4E5A-B0F8-0F66AC4E4066}" presName="textRect" presStyleLbl="revTx" presStyleIdx="1" presStyleCnt="4">
        <dgm:presLayoutVars>
          <dgm:chMax val="1"/>
          <dgm:chPref val="1"/>
        </dgm:presLayoutVars>
      </dgm:prSet>
      <dgm:spPr/>
    </dgm:pt>
    <dgm:pt modelId="{41D16BB2-0E9A-4BE5-B40A-406A1CD70B84}" type="pres">
      <dgm:prSet presAssocID="{4855F120-7DD7-4FDF-9C72-21A40F108904}" presName="sibTrans" presStyleCnt="0"/>
      <dgm:spPr/>
    </dgm:pt>
    <dgm:pt modelId="{B1D5AE54-C752-40DF-9C71-D5D96850394E}" type="pres">
      <dgm:prSet presAssocID="{17D7AF89-BCB6-4907-87D5-B523FCDFBA52}" presName="compNode" presStyleCnt="0"/>
      <dgm:spPr/>
    </dgm:pt>
    <dgm:pt modelId="{EE65E6B4-AD01-40FD-9EEB-574333C12D19}" type="pres">
      <dgm:prSet presAssocID="{17D7AF89-BCB6-4907-87D5-B523FCDFBA52}" presName="iconBgRect" presStyleLbl="bgShp" presStyleIdx="2" presStyleCnt="4"/>
      <dgm:spPr/>
    </dgm:pt>
    <dgm:pt modelId="{43E24DC1-7DDE-43FC-A1CA-82D548419501}" type="pres">
      <dgm:prSet presAssocID="{17D7AF89-BCB6-4907-87D5-B523FCDFBA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8236C2F-CA63-45C2-A723-097EDB4E5134}" type="pres">
      <dgm:prSet presAssocID="{17D7AF89-BCB6-4907-87D5-B523FCDFBA52}" presName="spaceRect" presStyleCnt="0"/>
      <dgm:spPr/>
    </dgm:pt>
    <dgm:pt modelId="{9289C2B8-327E-4404-B11F-8519818FB85B}" type="pres">
      <dgm:prSet presAssocID="{17D7AF89-BCB6-4907-87D5-B523FCDFBA52}" presName="textRect" presStyleLbl="revTx" presStyleIdx="2" presStyleCnt="4">
        <dgm:presLayoutVars>
          <dgm:chMax val="1"/>
          <dgm:chPref val="1"/>
        </dgm:presLayoutVars>
      </dgm:prSet>
      <dgm:spPr/>
    </dgm:pt>
    <dgm:pt modelId="{9F9F8EA3-7DFE-4622-8455-9B7A22653E10}" type="pres">
      <dgm:prSet presAssocID="{4114E9B2-85F8-488F-A803-C93C19F9CEEA}" presName="sibTrans" presStyleCnt="0"/>
      <dgm:spPr/>
    </dgm:pt>
    <dgm:pt modelId="{ECE4670E-7065-4D19-AB81-9A25D8065D56}" type="pres">
      <dgm:prSet presAssocID="{A7CC2431-F683-42BE-97ED-0DA510A02AF9}" presName="compNode" presStyleCnt="0"/>
      <dgm:spPr/>
    </dgm:pt>
    <dgm:pt modelId="{373BF2F1-D837-4C78-B46A-4C32D89EB842}" type="pres">
      <dgm:prSet presAssocID="{A7CC2431-F683-42BE-97ED-0DA510A02AF9}" presName="iconBgRect" presStyleLbl="bgShp" presStyleIdx="3" presStyleCnt="4"/>
      <dgm:spPr/>
    </dgm:pt>
    <dgm:pt modelId="{9A88163B-CA93-4F1C-B578-CDC092FFFABD}" type="pres">
      <dgm:prSet presAssocID="{A7CC2431-F683-42BE-97ED-0DA510A02A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F2DA06F6-947E-422F-85EB-8D525704B800}" type="pres">
      <dgm:prSet presAssocID="{A7CC2431-F683-42BE-97ED-0DA510A02AF9}" presName="spaceRect" presStyleCnt="0"/>
      <dgm:spPr/>
    </dgm:pt>
    <dgm:pt modelId="{B407FC79-AEF2-4D9F-A063-9DBA082CC0FB}" type="pres">
      <dgm:prSet presAssocID="{A7CC2431-F683-42BE-97ED-0DA510A02AF9}" presName="textRect" presStyleLbl="revTx" presStyleIdx="3" presStyleCnt="4">
        <dgm:presLayoutVars>
          <dgm:chMax val="1"/>
          <dgm:chPref val="1"/>
        </dgm:presLayoutVars>
      </dgm:prSet>
      <dgm:spPr/>
    </dgm:pt>
  </dgm:ptLst>
  <dgm:cxnLst>
    <dgm:cxn modelId="{FAAE6E16-9C59-4A22-A3B9-484E6F8CE574}" srcId="{A4D207A6-D6CD-463C-8A70-D9063937E688}" destId="{17D7AF89-BCB6-4907-87D5-B523FCDFBA52}" srcOrd="2" destOrd="0" parTransId="{CD268ECC-47EA-4E48-B74A-6E17060A933C}" sibTransId="{4114E9B2-85F8-488F-A803-C93C19F9CEEA}"/>
    <dgm:cxn modelId="{6F555B1E-3735-4785-B8B7-F7617FAFFB28}" type="presOf" srcId="{A7CC2431-F683-42BE-97ED-0DA510A02AF9}" destId="{B407FC79-AEF2-4D9F-A063-9DBA082CC0FB}" srcOrd="0" destOrd="0" presId="urn:microsoft.com/office/officeart/2018/5/layout/IconCircleLabelList"/>
    <dgm:cxn modelId="{35A5872F-6743-438A-B9F1-AACE226E96A6}" srcId="{A4D207A6-D6CD-463C-8A70-D9063937E688}" destId="{48F30676-F031-4E5A-B0F8-0F66AC4E4066}" srcOrd="1" destOrd="0" parTransId="{B80AFC8D-E6B0-4334-AE7B-E7BACEF6EB72}" sibTransId="{4855F120-7DD7-4FDF-9C72-21A40F108904}"/>
    <dgm:cxn modelId="{57CE8092-9B88-4FA3-A177-B70D78588884}" type="presOf" srcId="{48F30676-F031-4E5A-B0F8-0F66AC4E4066}" destId="{AB5ABB03-8590-4095-85E4-B5750969D9FB}" srcOrd="0" destOrd="0" presId="urn:microsoft.com/office/officeart/2018/5/layout/IconCircleLabelList"/>
    <dgm:cxn modelId="{9CDD0BAC-FE0C-41B7-9F32-EF0D9AA58933}" srcId="{A4D207A6-D6CD-463C-8A70-D9063937E688}" destId="{BDFCE519-FF6C-4A36-9506-6AA6FC733B82}" srcOrd="0" destOrd="0" parTransId="{52F464F7-1A0D-43AC-A80B-F6D9C068AB73}" sibTransId="{A1141241-4B6B-4A15-8FB1-982B42B7053F}"/>
    <dgm:cxn modelId="{6FC211B3-C737-4C3E-937C-87408BEEBB14}" type="presOf" srcId="{17D7AF89-BCB6-4907-87D5-B523FCDFBA52}" destId="{9289C2B8-327E-4404-B11F-8519818FB85B}" srcOrd="0" destOrd="0" presId="urn:microsoft.com/office/officeart/2018/5/layout/IconCircleLabelList"/>
    <dgm:cxn modelId="{D92794C1-998E-40FE-B710-19AEC6171B51}" type="presOf" srcId="{BDFCE519-FF6C-4A36-9506-6AA6FC733B82}" destId="{FC113280-5BD5-40E1-8938-F4B9DA38E813}" srcOrd="0" destOrd="0" presId="urn:microsoft.com/office/officeart/2018/5/layout/IconCircleLabelList"/>
    <dgm:cxn modelId="{26D1F7E0-F08E-4028-AB97-BD62B769CBA0}" srcId="{A4D207A6-D6CD-463C-8A70-D9063937E688}" destId="{A7CC2431-F683-42BE-97ED-0DA510A02AF9}" srcOrd="3" destOrd="0" parTransId="{D2E0FC0D-B3B7-423C-9571-79B132382A4A}" sibTransId="{2CD710CE-F806-4BA4-A113-22838A5F79BD}"/>
    <dgm:cxn modelId="{12F42AF1-625B-4BF9-8F76-86B93C0F6959}" type="presOf" srcId="{A4D207A6-D6CD-463C-8A70-D9063937E688}" destId="{854CA2F2-E4D0-4151-97E1-EC9C1EFDFFDA}" srcOrd="0" destOrd="0" presId="urn:microsoft.com/office/officeart/2018/5/layout/IconCircleLabelList"/>
    <dgm:cxn modelId="{07654841-37CA-4815-8F58-E01FF1BF3CAE}" type="presParOf" srcId="{854CA2F2-E4D0-4151-97E1-EC9C1EFDFFDA}" destId="{01A16604-395A-48E0-85A8-DF8CD8B69659}" srcOrd="0" destOrd="0" presId="urn:microsoft.com/office/officeart/2018/5/layout/IconCircleLabelList"/>
    <dgm:cxn modelId="{01578033-CD4B-455B-AC51-75D12ECE613C}" type="presParOf" srcId="{01A16604-395A-48E0-85A8-DF8CD8B69659}" destId="{B72181E0-6E09-4B62-AF6B-8122988B9CB2}" srcOrd="0" destOrd="0" presId="urn:microsoft.com/office/officeart/2018/5/layout/IconCircleLabelList"/>
    <dgm:cxn modelId="{7F2B6975-D599-41E8-BEFB-1BE23CBC0BAE}" type="presParOf" srcId="{01A16604-395A-48E0-85A8-DF8CD8B69659}" destId="{BE10B771-C366-40DE-9E26-566BCFFC07F5}" srcOrd="1" destOrd="0" presId="urn:microsoft.com/office/officeart/2018/5/layout/IconCircleLabelList"/>
    <dgm:cxn modelId="{E76D44A7-079A-4D39-9A22-5A2243A54483}" type="presParOf" srcId="{01A16604-395A-48E0-85A8-DF8CD8B69659}" destId="{EF8A2FCB-1FDC-4EEA-9666-DEA3D2DDE491}" srcOrd="2" destOrd="0" presId="urn:microsoft.com/office/officeart/2018/5/layout/IconCircleLabelList"/>
    <dgm:cxn modelId="{D3E262B1-EA07-4F2D-8B07-1E8B73689760}" type="presParOf" srcId="{01A16604-395A-48E0-85A8-DF8CD8B69659}" destId="{FC113280-5BD5-40E1-8938-F4B9DA38E813}" srcOrd="3" destOrd="0" presId="urn:microsoft.com/office/officeart/2018/5/layout/IconCircleLabelList"/>
    <dgm:cxn modelId="{73066E3C-B669-42EB-BDCA-E3D75756BF75}" type="presParOf" srcId="{854CA2F2-E4D0-4151-97E1-EC9C1EFDFFDA}" destId="{2CF76BEB-83DE-4712-A2A3-C13387E78BA1}" srcOrd="1" destOrd="0" presId="urn:microsoft.com/office/officeart/2018/5/layout/IconCircleLabelList"/>
    <dgm:cxn modelId="{BC88891B-59DF-412C-9244-A6446608E8DA}" type="presParOf" srcId="{854CA2F2-E4D0-4151-97E1-EC9C1EFDFFDA}" destId="{BE81F2E2-A730-4B4B-A512-E36792902F36}" srcOrd="2" destOrd="0" presId="urn:microsoft.com/office/officeart/2018/5/layout/IconCircleLabelList"/>
    <dgm:cxn modelId="{5F95D59C-9EDF-41C2-9614-3F89821A0048}" type="presParOf" srcId="{BE81F2E2-A730-4B4B-A512-E36792902F36}" destId="{21106C77-D01D-4629-B287-379FA10D1286}" srcOrd="0" destOrd="0" presId="urn:microsoft.com/office/officeart/2018/5/layout/IconCircleLabelList"/>
    <dgm:cxn modelId="{8F489E70-9291-4473-9C09-4465785221FA}" type="presParOf" srcId="{BE81F2E2-A730-4B4B-A512-E36792902F36}" destId="{8460A814-2769-44AA-8947-E6FA6C8C2D3A}" srcOrd="1" destOrd="0" presId="urn:microsoft.com/office/officeart/2018/5/layout/IconCircleLabelList"/>
    <dgm:cxn modelId="{A33E64A7-12FE-4DE0-AA6A-39E685D7B6E8}" type="presParOf" srcId="{BE81F2E2-A730-4B4B-A512-E36792902F36}" destId="{3768AA2D-49A2-4446-BF1F-AC30B8CAD79A}" srcOrd="2" destOrd="0" presId="urn:microsoft.com/office/officeart/2018/5/layout/IconCircleLabelList"/>
    <dgm:cxn modelId="{B0676F56-3FC1-4D98-BF93-E450AB4F2FA9}" type="presParOf" srcId="{BE81F2E2-A730-4B4B-A512-E36792902F36}" destId="{AB5ABB03-8590-4095-85E4-B5750969D9FB}" srcOrd="3" destOrd="0" presId="urn:microsoft.com/office/officeart/2018/5/layout/IconCircleLabelList"/>
    <dgm:cxn modelId="{2429C131-CE83-4EEA-BC49-3EA2196FC424}" type="presParOf" srcId="{854CA2F2-E4D0-4151-97E1-EC9C1EFDFFDA}" destId="{41D16BB2-0E9A-4BE5-B40A-406A1CD70B84}" srcOrd="3" destOrd="0" presId="urn:microsoft.com/office/officeart/2018/5/layout/IconCircleLabelList"/>
    <dgm:cxn modelId="{E8D2FB99-6F3A-4D38-AA53-E5DB5C740123}" type="presParOf" srcId="{854CA2F2-E4D0-4151-97E1-EC9C1EFDFFDA}" destId="{B1D5AE54-C752-40DF-9C71-D5D96850394E}" srcOrd="4" destOrd="0" presId="urn:microsoft.com/office/officeart/2018/5/layout/IconCircleLabelList"/>
    <dgm:cxn modelId="{DCACCA27-BC67-4196-8FF8-C96E0887428C}" type="presParOf" srcId="{B1D5AE54-C752-40DF-9C71-D5D96850394E}" destId="{EE65E6B4-AD01-40FD-9EEB-574333C12D19}" srcOrd="0" destOrd="0" presId="urn:microsoft.com/office/officeart/2018/5/layout/IconCircleLabelList"/>
    <dgm:cxn modelId="{BB8DDD89-8467-4B6E-9FE7-63C8A9A6330C}" type="presParOf" srcId="{B1D5AE54-C752-40DF-9C71-D5D96850394E}" destId="{43E24DC1-7DDE-43FC-A1CA-82D548419501}" srcOrd="1" destOrd="0" presId="urn:microsoft.com/office/officeart/2018/5/layout/IconCircleLabelList"/>
    <dgm:cxn modelId="{821DE94D-AC5D-46CE-B2CA-1724FFFA4CC5}" type="presParOf" srcId="{B1D5AE54-C752-40DF-9C71-D5D96850394E}" destId="{58236C2F-CA63-45C2-A723-097EDB4E5134}" srcOrd="2" destOrd="0" presId="urn:microsoft.com/office/officeart/2018/5/layout/IconCircleLabelList"/>
    <dgm:cxn modelId="{A3BACBEC-7718-499A-A630-FD6CA74302EE}" type="presParOf" srcId="{B1D5AE54-C752-40DF-9C71-D5D96850394E}" destId="{9289C2B8-327E-4404-B11F-8519818FB85B}" srcOrd="3" destOrd="0" presId="urn:microsoft.com/office/officeart/2018/5/layout/IconCircleLabelList"/>
    <dgm:cxn modelId="{60FCBD52-2D97-49F1-91D1-24EFDFC78225}" type="presParOf" srcId="{854CA2F2-E4D0-4151-97E1-EC9C1EFDFFDA}" destId="{9F9F8EA3-7DFE-4622-8455-9B7A22653E10}" srcOrd="5" destOrd="0" presId="urn:microsoft.com/office/officeart/2018/5/layout/IconCircleLabelList"/>
    <dgm:cxn modelId="{45E774B8-0165-4A00-BEAF-7893E6389C7D}" type="presParOf" srcId="{854CA2F2-E4D0-4151-97E1-EC9C1EFDFFDA}" destId="{ECE4670E-7065-4D19-AB81-9A25D8065D56}" srcOrd="6" destOrd="0" presId="urn:microsoft.com/office/officeart/2018/5/layout/IconCircleLabelList"/>
    <dgm:cxn modelId="{1E4D90A4-E732-46DA-9D33-A1DED32ECE0E}" type="presParOf" srcId="{ECE4670E-7065-4D19-AB81-9A25D8065D56}" destId="{373BF2F1-D837-4C78-B46A-4C32D89EB842}" srcOrd="0" destOrd="0" presId="urn:microsoft.com/office/officeart/2018/5/layout/IconCircleLabelList"/>
    <dgm:cxn modelId="{ACB6328A-D28B-47C0-85F5-A0B875A2A715}" type="presParOf" srcId="{ECE4670E-7065-4D19-AB81-9A25D8065D56}" destId="{9A88163B-CA93-4F1C-B578-CDC092FFFABD}" srcOrd="1" destOrd="0" presId="urn:microsoft.com/office/officeart/2018/5/layout/IconCircleLabelList"/>
    <dgm:cxn modelId="{91D50114-64FB-41B2-824B-D732E8CE046C}" type="presParOf" srcId="{ECE4670E-7065-4D19-AB81-9A25D8065D56}" destId="{F2DA06F6-947E-422F-85EB-8D525704B800}" srcOrd="2" destOrd="0" presId="urn:microsoft.com/office/officeart/2018/5/layout/IconCircleLabelList"/>
    <dgm:cxn modelId="{ACE4C539-4567-495D-9FE6-1EE37E24FD08}" type="presParOf" srcId="{ECE4670E-7065-4D19-AB81-9A25D8065D56}" destId="{B407FC79-AEF2-4D9F-A063-9DBA082CC0F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1A3E0F-DEAA-4C24-BD03-FF9079BFF50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7298FEF3-C6CF-40FA-AE1F-3FF22D5638CF}">
      <dgm:prSet custT="1"/>
      <dgm:spPr/>
      <dgm:t>
        <a:bodyPr/>
        <a:lstStyle/>
        <a:p>
          <a:r>
            <a:rPr lang="en-US" sz="2400" dirty="0"/>
            <a:t>Laura Ferraro</a:t>
          </a:r>
        </a:p>
      </dgm:t>
    </dgm:pt>
    <dgm:pt modelId="{048134C1-4D8F-47EB-B390-711AFBF333C9}" type="parTrans" cxnId="{F8469E1C-7A1D-417D-B088-E85983E223A6}">
      <dgm:prSet/>
      <dgm:spPr/>
      <dgm:t>
        <a:bodyPr/>
        <a:lstStyle/>
        <a:p>
          <a:endParaRPr lang="en-US"/>
        </a:p>
      </dgm:t>
    </dgm:pt>
    <dgm:pt modelId="{20065533-5F6D-4853-9271-E753D26A827B}" type="sibTrans" cxnId="{F8469E1C-7A1D-417D-B088-E85983E223A6}">
      <dgm:prSet/>
      <dgm:spPr/>
      <dgm:t>
        <a:bodyPr/>
        <a:lstStyle/>
        <a:p>
          <a:endParaRPr lang="en-US"/>
        </a:p>
      </dgm:t>
    </dgm:pt>
    <dgm:pt modelId="{5FB297F1-87E0-5C4F-B6EA-9D4B3CAE51BC}">
      <dgm:prSet custT="1"/>
      <dgm:spPr/>
      <dgm:t>
        <a:bodyPr/>
        <a:lstStyle/>
        <a:p>
          <a:r>
            <a:rPr lang="en-US" sz="1400" dirty="0"/>
            <a:t>Morris County Department of Human Services </a:t>
          </a:r>
        </a:p>
      </dgm:t>
    </dgm:pt>
    <dgm:pt modelId="{A1C33E63-EB6C-B64C-85B5-8289530EA2A8}" type="parTrans" cxnId="{79486870-F84F-B647-83AF-77328B3EBBAD}">
      <dgm:prSet/>
      <dgm:spPr/>
      <dgm:t>
        <a:bodyPr/>
        <a:lstStyle/>
        <a:p>
          <a:endParaRPr lang="en-US"/>
        </a:p>
      </dgm:t>
    </dgm:pt>
    <dgm:pt modelId="{CC3CD692-519B-1049-A2A6-6DD08613A08A}" type="sibTrans" cxnId="{79486870-F84F-B647-83AF-77328B3EBBAD}">
      <dgm:prSet/>
      <dgm:spPr/>
      <dgm:t>
        <a:bodyPr/>
        <a:lstStyle/>
        <a:p>
          <a:endParaRPr lang="en-US"/>
        </a:p>
      </dgm:t>
    </dgm:pt>
    <dgm:pt modelId="{E1B9CFCB-FBDD-D94F-98AB-BE8712F68665}">
      <dgm:prSet custT="1"/>
      <dgm:spPr/>
      <dgm:t>
        <a:bodyPr/>
        <a:lstStyle/>
        <a:p>
          <a:r>
            <a:rPr lang="en-US" sz="1400" dirty="0"/>
            <a:t>Community Development</a:t>
          </a:r>
        </a:p>
      </dgm:t>
    </dgm:pt>
    <dgm:pt modelId="{CC8A08F1-698D-D44C-8A99-0F0326451257}" type="parTrans" cxnId="{DB3D3D8F-4243-B843-B6BF-54118206B6B7}">
      <dgm:prSet/>
      <dgm:spPr/>
      <dgm:t>
        <a:bodyPr/>
        <a:lstStyle/>
        <a:p>
          <a:endParaRPr lang="en-US"/>
        </a:p>
      </dgm:t>
    </dgm:pt>
    <dgm:pt modelId="{ED3E3CCD-8953-594A-BDB9-53E5F23F18A1}" type="sibTrans" cxnId="{DB3D3D8F-4243-B843-B6BF-54118206B6B7}">
      <dgm:prSet/>
      <dgm:spPr/>
      <dgm:t>
        <a:bodyPr/>
        <a:lstStyle/>
        <a:p>
          <a:endParaRPr lang="en-US"/>
        </a:p>
      </dgm:t>
    </dgm:pt>
    <dgm:pt modelId="{0F1113E7-CCE5-584E-AA9E-1717D09219EC}">
      <dgm:prSet custT="1"/>
      <dgm:spPr/>
      <dgm:t>
        <a:bodyPr/>
        <a:lstStyle/>
        <a:p>
          <a:r>
            <a:rPr lang="en-US" sz="1400" dirty="0"/>
            <a:t>(973) 285-6861</a:t>
          </a:r>
        </a:p>
      </dgm:t>
    </dgm:pt>
    <dgm:pt modelId="{232DB8D7-11D2-6C42-9B4E-80944E6FE274}" type="parTrans" cxnId="{777D451B-B54A-1443-865C-610CDA49CBDD}">
      <dgm:prSet/>
      <dgm:spPr/>
      <dgm:t>
        <a:bodyPr/>
        <a:lstStyle/>
        <a:p>
          <a:endParaRPr lang="en-US"/>
        </a:p>
      </dgm:t>
    </dgm:pt>
    <dgm:pt modelId="{B74C7007-C4A0-1F4D-9B6C-A8AB799702CE}" type="sibTrans" cxnId="{777D451B-B54A-1443-865C-610CDA49CBDD}">
      <dgm:prSet/>
      <dgm:spPr/>
      <dgm:t>
        <a:bodyPr/>
        <a:lstStyle/>
        <a:p>
          <a:endParaRPr lang="en-US"/>
        </a:p>
      </dgm:t>
    </dgm:pt>
    <dgm:pt modelId="{23A09DCF-B5E7-8E4C-A647-A4DC0C73A1B0}">
      <dgm:prSet custT="1"/>
      <dgm:spPr/>
      <dgm:t>
        <a:bodyPr/>
        <a:lstStyle/>
        <a:p>
          <a:r>
            <a:rPr lang="en-US" sz="1400" dirty="0"/>
            <a:t>lferraro@co.morris.nj.us</a:t>
          </a:r>
        </a:p>
      </dgm:t>
    </dgm:pt>
    <dgm:pt modelId="{CF87518E-B872-0A47-823F-F339C72F51B7}" type="parTrans" cxnId="{F8E8947E-3D37-3845-B28D-7F4AE75F3372}">
      <dgm:prSet/>
      <dgm:spPr/>
      <dgm:t>
        <a:bodyPr/>
        <a:lstStyle/>
        <a:p>
          <a:endParaRPr lang="en-US"/>
        </a:p>
      </dgm:t>
    </dgm:pt>
    <dgm:pt modelId="{72777DDF-A5EF-4B4B-AA7D-459832AECD46}" type="sibTrans" cxnId="{F8E8947E-3D37-3845-B28D-7F4AE75F3372}">
      <dgm:prSet/>
      <dgm:spPr/>
      <dgm:t>
        <a:bodyPr/>
        <a:lstStyle/>
        <a:p>
          <a:endParaRPr lang="en-US"/>
        </a:p>
      </dgm:t>
    </dgm:pt>
    <dgm:pt modelId="{BAFC6898-11DF-4D6C-9549-6B4881329226}">
      <dgm:prSet custT="1"/>
      <dgm:spPr/>
      <dgm:t>
        <a:bodyPr/>
        <a:lstStyle/>
        <a:p>
          <a:endParaRPr lang="en-US" sz="1400" dirty="0"/>
        </a:p>
      </dgm:t>
    </dgm:pt>
    <dgm:pt modelId="{1C4E9827-A760-4FA7-92A4-1C70F83AEF3B}" type="parTrans" cxnId="{07C8D686-D4FF-446B-B54C-48D1AFA890F5}">
      <dgm:prSet/>
      <dgm:spPr/>
      <dgm:t>
        <a:bodyPr/>
        <a:lstStyle/>
        <a:p>
          <a:endParaRPr lang="en-US"/>
        </a:p>
      </dgm:t>
    </dgm:pt>
    <dgm:pt modelId="{794499C4-D9DE-43E4-9C0F-F41025DA8C77}" type="sibTrans" cxnId="{07C8D686-D4FF-446B-B54C-48D1AFA890F5}">
      <dgm:prSet/>
      <dgm:spPr/>
      <dgm:t>
        <a:bodyPr/>
        <a:lstStyle/>
        <a:p>
          <a:endParaRPr lang="en-US"/>
        </a:p>
      </dgm:t>
    </dgm:pt>
    <dgm:pt modelId="{393B4608-B710-2E4F-8BD1-52DF3F9D471E}" type="pres">
      <dgm:prSet presAssocID="{631A3E0F-DEAA-4C24-BD03-FF9079BFF505}" presName="linear" presStyleCnt="0">
        <dgm:presLayoutVars>
          <dgm:animLvl val="lvl"/>
          <dgm:resizeHandles val="exact"/>
        </dgm:presLayoutVars>
      </dgm:prSet>
      <dgm:spPr/>
    </dgm:pt>
    <dgm:pt modelId="{C808753F-55E7-E646-961C-82124AB1FD33}" type="pres">
      <dgm:prSet presAssocID="{7298FEF3-C6CF-40FA-AE1F-3FF22D5638CF}" presName="parentText" presStyleLbl="node1" presStyleIdx="0" presStyleCnt="1" custScaleY="30151" custLinFactNeighborY="14848">
        <dgm:presLayoutVars>
          <dgm:chMax val="0"/>
          <dgm:bulletEnabled val="1"/>
        </dgm:presLayoutVars>
      </dgm:prSet>
      <dgm:spPr/>
    </dgm:pt>
    <dgm:pt modelId="{5682559A-4A32-5443-9AC4-BF10F62935A7}" type="pres">
      <dgm:prSet presAssocID="{7298FEF3-C6CF-40FA-AE1F-3FF22D5638CF}" presName="childText" presStyleLbl="revTx" presStyleIdx="0" presStyleCnt="1" custScaleY="109873">
        <dgm:presLayoutVars>
          <dgm:bulletEnabled val="1"/>
        </dgm:presLayoutVars>
      </dgm:prSet>
      <dgm:spPr/>
    </dgm:pt>
  </dgm:ptLst>
  <dgm:cxnLst>
    <dgm:cxn modelId="{D7E41600-97BD-B343-BEC4-7AE4FCA3C550}" type="presOf" srcId="{23A09DCF-B5E7-8E4C-A647-A4DC0C73A1B0}" destId="{5682559A-4A32-5443-9AC4-BF10F62935A7}" srcOrd="0" destOrd="4" presId="urn:microsoft.com/office/officeart/2005/8/layout/vList2"/>
    <dgm:cxn modelId="{777D451B-B54A-1443-865C-610CDA49CBDD}" srcId="{7298FEF3-C6CF-40FA-AE1F-3FF22D5638CF}" destId="{0F1113E7-CCE5-584E-AA9E-1717D09219EC}" srcOrd="3" destOrd="0" parTransId="{232DB8D7-11D2-6C42-9B4E-80944E6FE274}" sibTransId="{B74C7007-C4A0-1F4D-9B6C-A8AB799702CE}"/>
    <dgm:cxn modelId="{F8469E1C-7A1D-417D-B088-E85983E223A6}" srcId="{631A3E0F-DEAA-4C24-BD03-FF9079BFF505}" destId="{7298FEF3-C6CF-40FA-AE1F-3FF22D5638CF}" srcOrd="0" destOrd="0" parTransId="{048134C1-4D8F-47EB-B390-711AFBF333C9}" sibTransId="{20065533-5F6D-4853-9271-E753D26A827B}"/>
    <dgm:cxn modelId="{A2701720-2F60-7D46-8CD9-3615C0FB5C84}" type="presOf" srcId="{5FB297F1-87E0-5C4F-B6EA-9D4B3CAE51BC}" destId="{5682559A-4A32-5443-9AC4-BF10F62935A7}" srcOrd="0" destOrd="1" presId="urn:microsoft.com/office/officeart/2005/8/layout/vList2"/>
    <dgm:cxn modelId="{79486870-F84F-B647-83AF-77328B3EBBAD}" srcId="{7298FEF3-C6CF-40FA-AE1F-3FF22D5638CF}" destId="{5FB297F1-87E0-5C4F-B6EA-9D4B3CAE51BC}" srcOrd="1" destOrd="0" parTransId="{A1C33E63-EB6C-B64C-85B5-8289530EA2A8}" sibTransId="{CC3CD692-519B-1049-A2A6-6DD08613A08A}"/>
    <dgm:cxn modelId="{F8E8947E-3D37-3845-B28D-7F4AE75F3372}" srcId="{7298FEF3-C6CF-40FA-AE1F-3FF22D5638CF}" destId="{23A09DCF-B5E7-8E4C-A647-A4DC0C73A1B0}" srcOrd="4" destOrd="0" parTransId="{CF87518E-B872-0A47-823F-F339C72F51B7}" sibTransId="{72777DDF-A5EF-4B4B-AA7D-459832AECD46}"/>
    <dgm:cxn modelId="{07C8D686-D4FF-446B-B54C-48D1AFA890F5}" srcId="{7298FEF3-C6CF-40FA-AE1F-3FF22D5638CF}" destId="{BAFC6898-11DF-4D6C-9549-6B4881329226}" srcOrd="0" destOrd="0" parTransId="{1C4E9827-A760-4FA7-92A4-1C70F83AEF3B}" sibTransId="{794499C4-D9DE-43E4-9C0F-F41025DA8C77}"/>
    <dgm:cxn modelId="{BB3A3087-65BD-FD47-B13B-BD334A44365A}" type="presOf" srcId="{0F1113E7-CCE5-584E-AA9E-1717D09219EC}" destId="{5682559A-4A32-5443-9AC4-BF10F62935A7}" srcOrd="0" destOrd="3" presId="urn:microsoft.com/office/officeart/2005/8/layout/vList2"/>
    <dgm:cxn modelId="{40AE8A89-CCAD-4239-86AC-3721D8C5FAA7}" type="presOf" srcId="{BAFC6898-11DF-4D6C-9549-6B4881329226}" destId="{5682559A-4A32-5443-9AC4-BF10F62935A7}" srcOrd="0" destOrd="0" presId="urn:microsoft.com/office/officeart/2005/8/layout/vList2"/>
    <dgm:cxn modelId="{DB3D3D8F-4243-B843-B6BF-54118206B6B7}" srcId="{7298FEF3-C6CF-40FA-AE1F-3FF22D5638CF}" destId="{E1B9CFCB-FBDD-D94F-98AB-BE8712F68665}" srcOrd="2" destOrd="0" parTransId="{CC8A08F1-698D-D44C-8A99-0F0326451257}" sibTransId="{ED3E3CCD-8953-594A-BDB9-53E5F23F18A1}"/>
    <dgm:cxn modelId="{1F3311A3-4611-8941-B748-36FBDC1C44F8}" type="presOf" srcId="{631A3E0F-DEAA-4C24-BD03-FF9079BFF505}" destId="{393B4608-B710-2E4F-8BD1-52DF3F9D471E}" srcOrd="0" destOrd="0" presId="urn:microsoft.com/office/officeart/2005/8/layout/vList2"/>
    <dgm:cxn modelId="{E2E9D9A7-CB3F-1B45-BC59-2980E711D4F7}" type="presOf" srcId="{7298FEF3-C6CF-40FA-AE1F-3FF22D5638CF}" destId="{C808753F-55E7-E646-961C-82124AB1FD33}" srcOrd="0" destOrd="0" presId="urn:microsoft.com/office/officeart/2005/8/layout/vList2"/>
    <dgm:cxn modelId="{972C47DE-E146-D24E-9311-A4554298A439}" type="presOf" srcId="{E1B9CFCB-FBDD-D94F-98AB-BE8712F68665}" destId="{5682559A-4A32-5443-9AC4-BF10F62935A7}" srcOrd="0" destOrd="2" presId="urn:microsoft.com/office/officeart/2005/8/layout/vList2"/>
    <dgm:cxn modelId="{4C8F0F2D-BF9D-C644-9382-FB5871FF8E0B}" type="presParOf" srcId="{393B4608-B710-2E4F-8BD1-52DF3F9D471E}" destId="{C808753F-55E7-E646-961C-82124AB1FD33}" srcOrd="0" destOrd="0" presId="urn:microsoft.com/office/officeart/2005/8/layout/vList2"/>
    <dgm:cxn modelId="{B5E073D1-2CD9-0E41-BA40-7F80B94BA56E}" type="presParOf" srcId="{393B4608-B710-2E4F-8BD1-52DF3F9D471E}" destId="{5682559A-4A32-5443-9AC4-BF10F62935A7}"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79F59-F24D-4254-B464-E81F6B3A11C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4C1C58-FC8B-4F57-B48C-2CCB1131D41D}">
      <dgm:prSet/>
      <dgm:spPr/>
      <dgm:t>
        <a:bodyPr/>
        <a:lstStyle/>
        <a:p>
          <a:pPr>
            <a:lnSpc>
              <a:spcPct val="100000"/>
            </a:lnSpc>
          </a:pPr>
          <a:r>
            <a:rPr lang="en-US" dirty="0"/>
            <a:t>CDBG</a:t>
          </a:r>
        </a:p>
      </dgm:t>
    </dgm:pt>
    <dgm:pt modelId="{7846B842-9314-45AA-B1D9-F3C4E0E79C28}" type="parTrans" cxnId="{6656E199-C4DA-40B3-9604-B2188C13E6A5}">
      <dgm:prSet/>
      <dgm:spPr/>
      <dgm:t>
        <a:bodyPr/>
        <a:lstStyle/>
        <a:p>
          <a:endParaRPr lang="en-US"/>
        </a:p>
      </dgm:t>
    </dgm:pt>
    <dgm:pt modelId="{2088AADA-5E35-4E10-AF50-47A3B523F54D}" type="sibTrans" cxnId="{6656E199-C4DA-40B3-9604-B2188C13E6A5}">
      <dgm:prSet/>
      <dgm:spPr/>
      <dgm:t>
        <a:bodyPr/>
        <a:lstStyle/>
        <a:p>
          <a:endParaRPr lang="en-US"/>
        </a:p>
      </dgm:t>
    </dgm:pt>
    <dgm:pt modelId="{9A3BFF99-1A76-4707-8D51-4882E3B531AD}">
      <dgm:prSet custT="1"/>
      <dgm:spPr/>
      <dgm:t>
        <a:bodyPr/>
        <a:lstStyle/>
        <a:p>
          <a:pPr>
            <a:lnSpc>
              <a:spcPct val="100000"/>
            </a:lnSpc>
          </a:pPr>
          <a:r>
            <a:rPr lang="en-US" sz="1400" dirty="0"/>
            <a:t>Owner Occupied Rehabilitation</a:t>
          </a:r>
        </a:p>
      </dgm:t>
    </dgm:pt>
    <dgm:pt modelId="{FBAB2E94-2736-4E94-A86D-7A54DA7A3D4A}" type="parTrans" cxnId="{7819211F-6398-4896-814D-2B8D95944D1A}">
      <dgm:prSet/>
      <dgm:spPr/>
      <dgm:t>
        <a:bodyPr/>
        <a:lstStyle/>
        <a:p>
          <a:endParaRPr lang="en-US"/>
        </a:p>
      </dgm:t>
    </dgm:pt>
    <dgm:pt modelId="{E11F53DC-F7F2-4A61-9210-5E68FC87233B}" type="sibTrans" cxnId="{7819211F-6398-4896-814D-2B8D95944D1A}">
      <dgm:prSet/>
      <dgm:spPr/>
      <dgm:t>
        <a:bodyPr/>
        <a:lstStyle/>
        <a:p>
          <a:endParaRPr lang="en-US"/>
        </a:p>
      </dgm:t>
    </dgm:pt>
    <dgm:pt modelId="{1DF6CCE3-144F-49E5-A11F-1D5D1A424E68}">
      <dgm:prSet custT="1"/>
      <dgm:spPr/>
      <dgm:t>
        <a:bodyPr/>
        <a:lstStyle/>
        <a:p>
          <a:pPr>
            <a:lnSpc>
              <a:spcPct val="100000"/>
            </a:lnSpc>
          </a:pPr>
          <a:r>
            <a:rPr lang="en-US" sz="1400" dirty="0"/>
            <a:t>Multi-Unit Residential</a:t>
          </a:r>
        </a:p>
      </dgm:t>
    </dgm:pt>
    <dgm:pt modelId="{50955EDC-D8FD-45EC-88C6-D2404F16AF56}" type="parTrans" cxnId="{1EF25C0A-D7F9-4114-BE80-71727D7D4F7A}">
      <dgm:prSet/>
      <dgm:spPr/>
      <dgm:t>
        <a:bodyPr/>
        <a:lstStyle/>
        <a:p>
          <a:endParaRPr lang="en-US"/>
        </a:p>
      </dgm:t>
    </dgm:pt>
    <dgm:pt modelId="{C1C4634A-8330-4F80-BA1B-11D5E6DBDE5C}" type="sibTrans" cxnId="{1EF25C0A-D7F9-4114-BE80-71727D7D4F7A}">
      <dgm:prSet/>
      <dgm:spPr/>
      <dgm:t>
        <a:bodyPr/>
        <a:lstStyle/>
        <a:p>
          <a:endParaRPr lang="en-US"/>
        </a:p>
      </dgm:t>
    </dgm:pt>
    <dgm:pt modelId="{9528FFEE-04C3-4AD3-91EF-275059DA2C97}">
      <dgm:prSet custT="1"/>
      <dgm:spPr/>
      <dgm:t>
        <a:bodyPr/>
        <a:lstStyle/>
        <a:p>
          <a:pPr>
            <a:lnSpc>
              <a:spcPct val="100000"/>
            </a:lnSpc>
          </a:pPr>
          <a:r>
            <a:rPr lang="en-US" sz="1400" dirty="0"/>
            <a:t>Senior Center Improvements</a:t>
          </a:r>
        </a:p>
      </dgm:t>
    </dgm:pt>
    <dgm:pt modelId="{17ADBDDB-685C-42AC-8255-D262363930F4}" type="parTrans" cxnId="{13E74113-CCBF-434D-B23D-CD1C27D63C52}">
      <dgm:prSet/>
      <dgm:spPr/>
      <dgm:t>
        <a:bodyPr/>
        <a:lstStyle/>
        <a:p>
          <a:endParaRPr lang="en-US"/>
        </a:p>
      </dgm:t>
    </dgm:pt>
    <dgm:pt modelId="{A33D2AC2-3E39-491E-957F-D2EEC799C87D}" type="sibTrans" cxnId="{13E74113-CCBF-434D-B23D-CD1C27D63C52}">
      <dgm:prSet/>
      <dgm:spPr/>
      <dgm:t>
        <a:bodyPr/>
        <a:lstStyle/>
        <a:p>
          <a:endParaRPr lang="en-US"/>
        </a:p>
      </dgm:t>
    </dgm:pt>
    <dgm:pt modelId="{CCA5D8C9-3EA0-4A33-95C2-CA565B5FDCCE}">
      <dgm:prSet custT="1"/>
      <dgm:spPr/>
      <dgm:t>
        <a:bodyPr/>
        <a:lstStyle/>
        <a:p>
          <a:pPr>
            <a:lnSpc>
              <a:spcPct val="100000"/>
            </a:lnSpc>
          </a:pPr>
          <a:r>
            <a:rPr lang="en-US" sz="1400" dirty="0"/>
            <a:t>Park Facilities</a:t>
          </a:r>
        </a:p>
      </dgm:t>
    </dgm:pt>
    <dgm:pt modelId="{3DF3E64B-E672-46A0-B437-B4BF0D928417}" type="parTrans" cxnId="{6AF6DD93-44F5-4120-B533-95E0A14302C6}">
      <dgm:prSet/>
      <dgm:spPr/>
      <dgm:t>
        <a:bodyPr/>
        <a:lstStyle/>
        <a:p>
          <a:endParaRPr lang="en-US"/>
        </a:p>
      </dgm:t>
    </dgm:pt>
    <dgm:pt modelId="{A07CC8DD-6568-4766-B047-0A968183869F}" type="sibTrans" cxnId="{6AF6DD93-44F5-4120-B533-95E0A14302C6}">
      <dgm:prSet/>
      <dgm:spPr/>
      <dgm:t>
        <a:bodyPr/>
        <a:lstStyle/>
        <a:p>
          <a:endParaRPr lang="en-US"/>
        </a:p>
      </dgm:t>
    </dgm:pt>
    <dgm:pt modelId="{FADDE9C4-2B2F-4444-AC4A-78838288D430}">
      <dgm:prSet custT="1"/>
      <dgm:spPr/>
      <dgm:t>
        <a:bodyPr/>
        <a:lstStyle/>
        <a:p>
          <a:pPr>
            <a:lnSpc>
              <a:spcPct val="100000"/>
            </a:lnSpc>
          </a:pPr>
          <a:r>
            <a:rPr lang="en-US" sz="1400" dirty="0"/>
            <a:t>Water/Sewer Improvements</a:t>
          </a:r>
        </a:p>
      </dgm:t>
    </dgm:pt>
    <dgm:pt modelId="{82E4B3EF-E678-43AA-99BB-A78E03BE996E}" type="parTrans" cxnId="{8BC5A8D8-2A85-4985-81E3-FD790DA78C01}">
      <dgm:prSet/>
      <dgm:spPr/>
      <dgm:t>
        <a:bodyPr/>
        <a:lstStyle/>
        <a:p>
          <a:endParaRPr lang="en-US"/>
        </a:p>
      </dgm:t>
    </dgm:pt>
    <dgm:pt modelId="{172AA537-5F04-43C5-B4BA-146C3029362D}" type="sibTrans" cxnId="{8BC5A8D8-2A85-4985-81E3-FD790DA78C01}">
      <dgm:prSet/>
      <dgm:spPr/>
      <dgm:t>
        <a:bodyPr/>
        <a:lstStyle/>
        <a:p>
          <a:endParaRPr lang="en-US"/>
        </a:p>
      </dgm:t>
    </dgm:pt>
    <dgm:pt modelId="{D69C527A-D670-4A5D-AE64-C0657C383353}">
      <dgm:prSet custT="1"/>
      <dgm:spPr/>
      <dgm:t>
        <a:bodyPr/>
        <a:lstStyle/>
        <a:p>
          <a:pPr>
            <a:lnSpc>
              <a:spcPct val="100000"/>
            </a:lnSpc>
          </a:pPr>
          <a:r>
            <a:rPr lang="en-US" sz="1400" dirty="0"/>
            <a:t>Street Improvements</a:t>
          </a:r>
        </a:p>
      </dgm:t>
    </dgm:pt>
    <dgm:pt modelId="{91A8199C-681F-4D0A-ADF9-45FC1631020C}" type="parTrans" cxnId="{626176EF-5D8D-42DB-9BE9-C0ACC7665E70}">
      <dgm:prSet/>
      <dgm:spPr/>
      <dgm:t>
        <a:bodyPr/>
        <a:lstStyle/>
        <a:p>
          <a:endParaRPr lang="en-US"/>
        </a:p>
      </dgm:t>
    </dgm:pt>
    <dgm:pt modelId="{E918FBD8-3CF8-488F-9779-5CCE170023F9}" type="sibTrans" cxnId="{626176EF-5D8D-42DB-9BE9-C0ACC7665E70}">
      <dgm:prSet/>
      <dgm:spPr/>
      <dgm:t>
        <a:bodyPr/>
        <a:lstStyle/>
        <a:p>
          <a:endParaRPr lang="en-US"/>
        </a:p>
      </dgm:t>
    </dgm:pt>
    <dgm:pt modelId="{976DF092-3656-4FD1-87AE-BE6D5686AF7B}">
      <dgm:prSet custT="1"/>
      <dgm:spPr/>
      <dgm:t>
        <a:bodyPr/>
        <a:lstStyle/>
        <a:p>
          <a:pPr>
            <a:lnSpc>
              <a:spcPct val="100000"/>
            </a:lnSpc>
          </a:pPr>
          <a:r>
            <a:rPr lang="en-US" sz="1400" dirty="0"/>
            <a:t>Public Services including youth services, services for domestic violence victims, childcare services, and services for child </a:t>
          </a:r>
        </a:p>
      </dgm:t>
    </dgm:pt>
    <dgm:pt modelId="{DB91F2E2-9EAE-47DA-A490-0527CA6BC439}" type="parTrans" cxnId="{8955123F-4A29-4310-B6EA-F3DBFA105EA7}">
      <dgm:prSet/>
      <dgm:spPr/>
      <dgm:t>
        <a:bodyPr/>
        <a:lstStyle/>
        <a:p>
          <a:endParaRPr lang="en-US"/>
        </a:p>
      </dgm:t>
    </dgm:pt>
    <dgm:pt modelId="{D6A0B394-D20C-447D-919E-9A3CA486FF16}" type="sibTrans" cxnId="{8955123F-4A29-4310-B6EA-F3DBFA105EA7}">
      <dgm:prSet/>
      <dgm:spPr/>
      <dgm:t>
        <a:bodyPr/>
        <a:lstStyle/>
        <a:p>
          <a:endParaRPr lang="en-US"/>
        </a:p>
      </dgm:t>
    </dgm:pt>
    <dgm:pt modelId="{A21F6119-E328-4A99-B3E9-56DE51368D95}">
      <dgm:prSet/>
      <dgm:spPr/>
      <dgm:t>
        <a:bodyPr/>
        <a:lstStyle/>
        <a:p>
          <a:pPr>
            <a:lnSpc>
              <a:spcPct val="100000"/>
            </a:lnSpc>
          </a:pPr>
          <a:r>
            <a:rPr lang="en-US" dirty="0"/>
            <a:t>HOME</a:t>
          </a:r>
        </a:p>
      </dgm:t>
    </dgm:pt>
    <dgm:pt modelId="{BEFFF182-0B62-4B87-B875-0385A1D6B27D}" type="parTrans" cxnId="{434C2FAD-DD02-4E4A-87AB-11E6EDDCD373}">
      <dgm:prSet/>
      <dgm:spPr/>
      <dgm:t>
        <a:bodyPr/>
        <a:lstStyle/>
        <a:p>
          <a:endParaRPr lang="en-US"/>
        </a:p>
      </dgm:t>
    </dgm:pt>
    <dgm:pt modelId="{4A6EB0B1-F531-4536-8B96-C180C1EDEDAA}" type="sibTrans" cxnId="{434C2FAD-DD02-4E4A-87AB-11E6EDDCD373}">
      <dgm:prSet/>
      <dgm:spPr/>
      <dgm:t>
        <a:bodyPr/>
        <a:lstStyle/>
        <a:p>
          <a:endParaRPr lang="en-US"/>
        </a:p>
      </dgm:t>
    </dgm:pt>
    <dgm:pt modelId="{D913AE26-DE41-4DC6-B509-D013329FF539}">
      <dgm:prSet custT="1"/>
      <dgm:spPr/>
      <dgm:t>
        <a:bodyPr/>
        <a:lstStyle/>
        <a:p>
          <a:pPr>
            <a:lnSpc>
              <a:spcPct val="100000"/>
            </a:lnSpc>
          </a:pPr>
          <a:r>
            <a:rPr lang="en-US" sz="1400" dirty="0"/>
            <a:t>Development of affordable rental units</a:t>
          </a:r>
        </a:p>
      </dgm:t>
    </dgm:pt>
    <dgm:pt modelId="{700A8831-1AFA-44C3-A4DC-B5727F028A2F}" type="parTrans" cxnId="{555A8D6B-0075-48B5-816A-EDCC99E396AD}">
      <dgm:prSet/>
      <dgm:spPr/>
      <dgm:t>
        <a:bodyPr/>
        <a:lstStyle/>
        <a:p>
          <a:endParaRPr lang="en-US"/>
        </a:p>
      </dgm:t>
    </dgm:pt>
    <dgm:pt modelId="{C1C14B9B-1DFE-468C-A188-763CEE014D63}" type="sibTrans" cxnId="{555A8D6B-0075-48B5-816A-EDCC99E396AD}">
      <dgm:prSet/>
      <dgm:spPr/>
      <dgm:t>
        <a:bodyPr/>
        <a:lstStyle/>
        <a:p>
          <a:endParaRPr lang="en-US"/>
        </a:p>
      </dgm:t>
    </dgm:pt>
    <dgm:pt modelId="{12266FC1-2E11-4268-AB50-6B57D21F9B95}">
      <dgm:prSet custT="1"/>
      <dgm:spPr/>
      <dgm:t>
        <a:bodyPr/>
        <a:lstStyle/>
        <a:p>
          <a:pPr>
            <a:lnSpc>
              <a:spcPct val="100000"/>
            </a:lnSpc>
          </a:pPr>
          <a:r>
            <a:rPr lang="en-US" sz="1400" dirty="0"/>
            <a:t>Tenant Based Rental Assistance</a:t>
          </a:r>
        </a:p>
      </dgm:t>
    </dgm:pt>
    <dgm:pt modelId="{9DDD724B-5AA2-4038-9077-B823844D846C}" type="parTrans" cxnId="{9DEA9462-13AC-48E6-A8F5-E99CFD6F9FC0}">
      <dgm:prSet/>
      <dgm:spPr/>
      <dgm:t>
        <a:bodyPr/>
        <a:lstStyle/>
        <a:p>
          <a:endParaRPr lang="en-US"/>
        </a:p>
      </dgm:t>
    </dgm:pt>
    <dgm:pt modelId="{FB9B185E-F7D0-49C6-BC27-16632F9AA027}" type="sibTrans" cxnId="{9DEA9462-13AC-48E6-A8F5-E99CFD6F9FC0}">
      <dgm:prSet/>
      <dgm:spPr/>
      <dgm:t>
        <a:bodyPr/>
        <a:lstStyle/>
        <a:p>
          <a:endParaRPr lang="en-US"/>
        </a:p>
      </dgm:t>
    </dgm:pt>
    <dgm:pt modelId="{9433E35A-00EA-4511-A5CF-F1FE779FC043}">
      <dgm:prSet/>
      <dgm:spPr/>
      <dgm:t>
        <a:bodyPr/>
        <a:lstStyle/>
        <a:p>
          <a:pPr>
            <a:lnSpc>
              <a:spcPct val="100000"/>
            </a:lnSpc>
          </a:pPr>
          <a:r>
            <a:rPr lang="en-US" dirty="0"/>
            <a:t>ESG</a:t>
          </a:r>
        </a:p>
      </dgm:t>
    </dgm:pt>
    <dgm:pt modelId="{4C32D33D-0197-40CC-A55D-FB8343C37F57}" type="parTrans" cxnId="{EE0D3629-CCF9-4F31-84D1-EC0CE67ACD9B}">
      <dgm:prSet/>
      <dgm:spPr/>
      <dgm:t>
        <a:bodyPr/>
        <a:lstStyle/>
        <a:p>
          <a:endParaRPr lang="en-US"/>
        </a:p>
      </dgm:t>
    </dgm:pt>
    <dgm:pt modelId="{9B8B292B-ECD3-43ED-8A06-4A1AC20EF328}" type="sibTrans" cxnId="{EE0D3629-CCF9-4F31-84D1-EC0CE67ACD9B}">
      <dgm:prSet/>
      <dgm:spPr/>
      <dgm:t>
        <a:bodyPr/>
        <a:lstStyle/>
        <a:p>
          <a:endParaRPr lang="en-US"/>
        </a:p>
      </dgm:t>
    </dgm:pt>
    <dgm:pt modelId="{BBB5441C-E54D-4003-BACD-E12AD43CA9FB}">
      <dgm:prSet custT="1"/>
      <dgm:spPr/>
      <dgm:t>
        <a:bodyPr/>
        <a:lstStyle/>
        <a:p>
          <a:pPr>
            <a:lnSpc>
              <a:spcPct val="100000"/>
            </a:lnSpc>
          </a:pPr>
          <a:r>
            <a:rPr lang="en-US" sz="1400" dirty="0"/>
            <a:t>Homelessness Prevention</a:t>
          </a:r>
        </a:p>
      </dgm:t>
    </dgm:pt>
    <dgm:pt modelId="{2D7B4A16-FAE1-46F0-A1BE-98F1F8777942}" type="parTrans" cxnId="{8886DD92-EFEA-47CF-831C-3B854857513B}">
      <dgm:prSet/>
      <dgm:spPr/>
      <dgm:t>
        <a:bodyPr/>
        <a:lstStyle/>
        <a:p>
          <a:endParaRPr lang="en-US"/>
        </a:p>
      </dgm:t>
    </dgm:pt>
    <dgm:pt modelId="{852FB558-9517-4A6C-9A55-6AA394CF1A1F}" type="sibTrans" cxnId="{8886DD92-EFEA-47CF-831C-3B854857513B}">
      <dgm:prSet/>
      <dgm:spPr/>
      <dgm:t>
        <a:bodyPr/>
        <a:lstStyle/>
        <a:p>
          <a:endParaRPr lang="en-US"/>
        </a:p>
      </dgm:t>
    </dgm:pt>
    <dgm:pt modelId="{B64D9870-A2EF-4601-BDB8-727B4A65BE12}">
      <dgm:prSet custT="1"/>
      <dgm:spPr/>
      <dgm:t>
        <a:bodyPr/>
        <a:lstStyle/>
        <a:p>
          <a:pPr>
            <a:lnSpc>
              <a:spcPct val="100000"/>
            </a:lnSpc>
          </a:pPr>
          <a:r>
            <a:rPr lang="en-US" sz="1400" dirty="0"/>
            <a:t>Emergency Shelter</a:t>
          </a:r>
        </a:p>
      </dgm:t>
    </dgm:pt>
    <dgm:pt modelId="{DF9D2438-C7A5-4FB5-8DF7-E6D0C7C2D85F}" type="parTrans" cxnId="{B66B041D-4C4C-44BA-BBAF-0259A764AB04}">
      <dgm:prSet/>
      <dgm:spPr/>
      <dgm:t>
        <a:bodyPr/>
        <a:lstStyle/>
        <a:p>
          <a:endParaRPr lang="en-US"/>
        </a:p>
      </dgm:t>
    </dgm:pt>
    <dgm:pt modelId="{4F72B43A-4626-4A3B-AE94-CD654E47FE5E}" type="sibTrans" cxnId="{B66B041D-4C4C-44BA-BBAF-0259A764AB04}">
      <dgm:prSet/>
      <dgm:spPr/>
      <dgm:t>
        <a:bodyPr/>
        <a:lstStyle/>
        <a:p>
          <a:endParaRPr lang="en-US"/>
        </a:p>
      </dgm:t>
    </dgm:pt>
    <dgm:pt modelId="{AF3B3301-6907-4D2F-A534-DA5E50458E7C}">
      <dgm:prSet custT="1"/>
      <dgm:spPr/>
      <dgm:t>
        <a:bodyPr/>
        <a:lstStyle/>
        <a:p>
          <a:pPr>
            <a:lnSpc>
              <a:spcPct val="100000"/>
            </a:lnSpc>
          </a:pPr>
          <a:r>
            <a:rPr lang="en-US" sz="1400" dirty="0"/>
            <a:t>Street Outreach</a:t>
          </a:r>
        </a:p>
      </dgm:t>
    </dgm:pt>
    <dgm:pt modelId="{317871E2-6050-4190-94A1-C68B5A7777F6}" type="parTrans" cxnId="{AEBBD1D3-061B-4B90-9010-DA14548B99FE}">
      <dgm:prSet/>
      <dgm:spPr/>
      <dgm:t>
        <a:bodyPr/>
        <a:lstStyle/>
        <a:p>
          <a:endParaRPr lang="en-US"/>
        </a:p>
      </dgm:t>
    </dgm:pt>
    <dgm:pt modelId="{80896AD2-089C-4607-89BE-5D507E62B7AF}" type="sibTrans" cxnId="{AEBBD1D3-061B-4B90-9010-DA14548B99FE}">
      <dgm:prSet/>
      <dgm:spPr/>
      <dgm:t>
        <a:bodyPr/>
        <a:lstStyle/>
        <a:p>
          <a:endParaRPr lang="en-US"/>
        </a:p>
      </dgm:t>
    </dgm:pt>
    <dgm:pt modelId="{35D447E8-6E31-4DA1-A9BF-224521FF8C42}">
      <dgm:prSet custT="1"/>
      <dgm:spPr/>
      <dgm:t>
        <a:bodyPr/>
        <a:lstStyle/>
        <a:p>
          <a:pPr>
            <a:lnSpc>
              <a:spcPct val="100000"/>
            </a:lnSpc>
          </a:pPr>
          <a:r>
            <a:rPr lang="en-US" sz="1400" dirty="0"/>
            <a:t>Rapid Re-Housing</a:t>
          </a:r>
        </a:p>
      </dgm:t>
    </dgm:pt>
    <dgm:pt modelId="{157A9A6B-6C68-433E-95EA-D3453DFA1559}" type="parTrans" cxnId="{ED0B7435-F617-4DE8-831B-2E87B869FAD6}">
      <dgm:prSet/>
      <dgm:spPr/>
      <dgm:t>
        <a:bodyPr/>
        <a:lstStyle/>
        <a:p>
          <a:endParaRPr lang="en-US"/>
        </a:p>
      </dgm:t>
    </dgm:pt>
    <dgm:pt modelId="{352A5803-B4E4-4E6B-BB13-C0AB779C86D6}" type="sibTrans" cxnId="{ED0B7435-F617-4DE8-831B-2E87B869FAD6}">
      <dgm:prSet/>
      <dgm:spPr/>
      <dgm:t>
        <a:bodyPr/>
        <a:lstStyle/>
        <a:p>
          <a:endParaRPr lang="en-US"/>
        </a:p>
      </dgm:t>
    </dgm:pt>
    <dgm:pt modelId="{00F7078B-174B-4812-8F7C-07280696E1F9}" type="pres">
      <dgm:prSet presAssocID="{AB279F59-F24D-4254-B464-E81F6B3A11CD}" presName="root" presStyleCnt="0">
        <dgm:presLayoutVars>
          <dgm:dir/>
          <dgm:resizeHandles val="exact"/>
        </dgm:presLayoutVars>
      </dgm:prSet>
      <dgm:spPr/>
    </dgm:pt>
    <dgm:pt modelId="{35B36EE1-38EA-4D9C-8433-69BE5968327C}" type="pres">
      <dgm:prSet presAssocID="{C44C1C58-FC8B-4F57-B48C-2CCB1131D41D}" presName="compNode" presStyleCnt="0"/>
      <dgm:spPr/>
    </dgm:pt>
    <dgm:pt modelId="{1733FC0D-BCB1-45F4-9432-18C2D665F9EB}" type="pres">
      <dgm:prSet presAssocID="{C44C1C58-FC8B-4F57-B48C-2CCB1131D41D}" presName="bgRect" presStyleLbl="bgShp" presStyleIdx="0" presStyleCnt="3" custScaleY="245502"/>
      <dgm:spPr/>
    </dgm:pt>
    <dgm:pt modelId="{D1EC0940-482C-4D57-A5C7-653E27C91FE2}" type="pres">
      <dgm:prSet presAssocID="{C44C1C58-FC8B-4F57-B48C-2CCB1131D4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4CCA626E-5A93-4C2D-B8A4-1B8740722E85}" type="pres">
      <dgm:prSet presAssocID="{C44C1C58-FC8B-4F57-B48C-2CCB1131D41D}" presName="spaceRect" presStyleCnt="0"/>
      <dgm:spPr/>
    </dgm:pt>
    <dgm:pt modelId="{A7CC4489-56B0-4854-B2DB-7DA64621C90F}" type="pres">
      <dgm:prSet presAssocID="{C44C1C58-FC8B-4F57-B48C-2CCB1131D41D}" presName="parTx" presStyleLbl="revTx" presStyleIdx="0" presStyleCnt="6">
        <dgm:presLayoutVars>
          <dgm:chMax val="0"/>
          <dgm:chPref val="0"/>
        </dgm:presLayoutVars>
      </dgm:prSet>
      <dgm:spPr/>
    </dgm:pt>
    <dgm:pt modelId="{47775980-0C1C-434E-95E6-9D0445C8DB0C}" type="pres">
      <dgm:prSet presAssocID="{C44C1C58-FC8B-4F57-B48C-2CCB1131D41D}" presName="desTx" presStyleLbl="revTx" presStyleIdx="1" presStyleCnt="6" custScaleX="187197" custLinFactNeighborX="-35306" custLinFactNeighborY="5820">
        <dgm:presLayoutVars/>
      </dgm:prSet>
      <dgm:spPr/>
    </dgm:pt>
    <dgm:pt modelId="{45C56BF1-7035-4491-A7D0-2DCF2B7077BB}" type="pres">
      <dgm:prSet presAssocID="{2088AADA-5E35-4E10-AF50-47A3B523F54D}" presName="sibTrans" presStyleCnt="0"/>
      <dgm:spPr/>
    </dgm:pt>
    <dgm:pt modelId="{05F74AAD-C1D2-44BC-8CAE-B54BC8F71E53}" type="pres">
      <dgm:prSet presAssocID="{A21F6119-E328-4A99-B3E9-56DE51368D95}" presName="compNode" presStyleCnt="0"/>
      <dgm:spPr/>
    </dgm:pt>
    <dgm:pt modelId="{9CF44F85-87C0-46B8-9530-AB29F511E3F8}" type="pres">
      <dgm:prSet presAssocID="{A21F6119-E328-4A99-B3E9-56DE51368D95}" presName="bgRect" presStyleLbl="bgShp" presStyleIdx="1" presStyleCnt="3"/>
      <dgm:spPr/>
    </dgm:pt>
    <dgm:pt modelId="{0E0FC59C-AAF8-454C-9153-1F953DD4D3FC}" type="pres">
      <dgm:prSet presAssocID="{A21F6119-E328-4A99-B3E9-56DE51368D95}" presName="iconRect" presStyleLbl="node1" presStyleIdx="1" presStyleCnt="3"/>
      <dgm:spPr/>
    </dgm:pt>
    <dgm:pt modelId="{FDB9106F-E56B-424A-86E2-BC110D75FD4B}" type="pres">
      <dgm:prSet presAssocID="{A21F6119-E328-4A99-B3E9-56DE51368D95}" presName="spaceRect" presStyleCnt="0"/>
      <dgm:spPr/>
    </dgm:pt>
    <dgm:pt modelId="{F64FB1F3-B178-4F91-B611-575954AEC813}" type="pres">
      <dgm:prSet presAssocID="{A21F6119-E328-4A99-B3E9-56DE51368D95}" presName="parTx" presStyleLbl="revTx" presStyleIdx="2" presStyleCnt="6">
        <dgm:presLayoutVars>
          <dgm:chMax val="0"/>
          <dgm:chPref val="0"/>
        </dgm:presLayoutVars>
      </dgm:prSet>
      <dgm:spPr/>
    </dgm:pt>
    <dgm:pt modelId="{562915D9-DA45-4242-B2E3-6743EEC02740}" type="pres">
      <dgm:prSet presAssocID="{A21F6119-E328-4A99-B3E9-56DE51368D95}" presName="desTx" presStyleLbl="revTx" presStyleIdx="3" presStyleCnt="6" custScaleX="175378" custLinFactNeighborX="-37268" custLinFactNeighborY="-984">
        <dgm:presLayoutVars/>
      </dgm:prSet>
      <dgm:spPr/>
    </dgm:pt>
    <dgm:pt modelId="{0170A925-1966-4C39-9F16-4BC18F77AA30}" type="pres">
      <dgm:prSet presAssocID="{4A6EB0B1-F531-4536-8B96-C180C1EDEDAA}" presName="sibTrans" presStyleCnt="0"/>
      <dgm:spPr/>
    </dgm:pt>
    <dgm:pt modelId="{C299B08E-FF7E-44E1-B3AE-07B6A8920569}" type="pres">
      <dgm:prSet presAssocID="{9433E35A-00EA-4511-A5CF-F1FE779FC043}" presName="compNode" presStyleCnt="0"/>
      <dgm:spPr/>
    </dgm:pt>
    <dgm:pt modelId="{FAABF085-29E5-49B7-83B6-7071C1B60599}" type="pres">
      <dgm:prSet presAssocID="{9433E35A-00EA-4511-A5CF-F1FE779FC043}" presName="bgRect" presStyleLbl="bgShp" presStyleIdx="2" presStyleCnt="3" custLinFactNeighborX="-25825" custLinFactNeighborY="1039"/>
      <dgm:spPr/>
    </dgm:pt>
    <dgm:pt modelId="{5F791A93-609F-4BF9-8A34-4A221475D50A}" type="pres">
      <dgm:prSet presAssocID="{9433E35A-00EA-4511-A5CF-F1FE779FC043}" presName="iconRect" presStyleLbl="node1" presStyleIdx="2" presStyleCnt="3"/>
      <dgm:spPr/>
    </dgm:pt>
    <dgm:pt modelId="{E8692162-6432-458F-A490-F1C441F27C10}" type="pres">
      <dgm:prSet presAssocID="{9433E35A-00EA-4511-A5CF-F1FE779FC043}" presName="spaceRect" presStyleCnt="0"/>
      <dgm:spPr/>
    </dgm:pt>
    <dgm:pt modelId="{D608AB78-6079-4817-8340-9A1B3FCED2D2}" type="pres">
      <dgm:prSet presAssocID="{9433E35A-00EA-4511-A5CF-F1FE779FC043}" presName="parTx" presStyleLbl="revTx" presStyleIdx="4" presStyleCnt="6">
        <dgm:presLayoutVars>
          <dgm:chMax val="0"/>
          <dgm:chPref val="0"/>
        </dgm:presLayoutVars>
      </dgm:prSet>
      <dgm:spPr/>
    </dgm:pt>
    <dgm:pt modelId="{04D1D007-4D3F-4396-8F0E-EB7FA8545682}" type="pres">
      <dgm:prSet presAssocID="{9433E35A-00EA-4511-A5CF-F1FE779FC043}" presName="desTx" presStyleLbl="revTx" presStyleIdx="5" presStyleCnt="6" custScaleX="242699">
        <dgm:presLayoutVars/>
      </dgm:prSet>
      <dgm:spPr/>
    </dgm:pt>
  </dgm:ptLst>
  <dgm:cxnLst>
    <dgm:cxn modelId="{1EF25C0A-D7F9-4114-BE80-71727D7D4F7A}" srcId="{C44C1C58-FC8B-4F57-B48C-2CCB1131D41D}" destId="{1DF6CCE3-144F-49E5-A11F-1D5D1A424E68}" srcOrd="1" destOrd="0" parTransId="{50955EDC-D8FD-45EC-88C6-D2404F16AF56}" sibTransId="{C1C4634A-8330-4F80-BA1B-11D5E6DBDE5C}"/>
    <dgm:cxn modelId="{13E74113-CCBF-434D-B23D-CD1C27D63C52}" srcId="{C44C1C58-FC8B-4F57-B48C-2CCB1131D41D}" destId="{9528FFEE-04C3-4AD3-91EF-275059DA2C97}" srcOrd="2" destOrd="0" parTransId="{17ADBDDB-685C-42AC-8255-D262363930F4}" sibTransId="{A33D2AC2-3E39-491E-957F-D2EEC799C87D}"/>
    <dgm:cxn modelId="{4F1C4E19-9649-4E97-98A2-A2B0F249C89C}" type="presOf" srcId="{D913AE26-DE41-4DC6-B509-D013329FF539}" destId="{562915D9-DA45-4242-B2E3-6743EEC02740}" srcOrd="0" destOrd="0" presId="urn:microsoft.com/office/officeart/2018/2/layout/IconVerticalSolidList"/>
    <dgm:cxn modelId="{B66B041D-4C4C-44BA-BBAF-0259A764AB04}" srcId="{9433E35A-00EA-4511-A5CF-F1FE779FC043}" destId="{B64D9870-A2EF-4601-BDB8-727B4A65BE12}" srcOrd="1" destOrd="0" parTransId="{DF9D2438-C7A5-4FB5-8DF7-E6D0C7C2D85F}" sibTransId="{4F72B43A-4626-4A3B-AE94-CD654E47FE5E}"/>
    <dgm:cxn modelId="{7819211F-6398-4896-814D-2B8D95944D1A}" srcId="{C44C1C58-FC8B-4F57-B48C-2CCB1131D41D}" destId="{9A3BFF99-1A76-4707-8D51-4882E3B531AD}" srcOrd="0" destOrd="0" parTransId="{FBAB2E94-2736-4E94-A86D-7A54DA7A3D4A}" sibTransId="{E11F53DC-F7F2-4A61-9210-5E68FC87233B}"/>
    <dgm:cxn modelId="{EE0D3629-CCF9-4F31-84D1-EC0CE67ACD9B}" srcId="{AB279F59-F24D-4254-B464-E81F6B3A11CD}" destId="{9433E35A-00EA-4511-A5CF-F1FE779FC043}" srcOrd="2" destOrd="0" parTransId="{4C32D33D-0197-40CC-A55D-FB8343C37F57}" sibTransId="{9B8B292B-ECD3-43ED-8A06-4A1AC20EF328}"/>
    <dgm:cxn modelId="{95494E2F-356E-481C-B20F-B7A1E2205521}" type="presOf" srcId="{FADDE9C4-2B2F-4444-AC4A-78838288D430}" destId="{47775980-0C1C-434E-95E6-9D0445C8DB0C}" srcOrd="0" destOrd="4" presId="urn:microsoft.com/office/officeart/2018/2/layout/IconVerticalSolidList"/>
    <dgm:cxn modelId="{ED0B7435-F617-4DE8-831B-2E87B869FAD6}" srcId="{9433E35A-00EA-4511-A5CF-F1FE779FC043}" destId="{35D447E8-6E31-4DA1-A9BF-224521FF8C42}" srcOrd="3" destOrd="0" parTransId="{157A9A6B-6C68-433E-95EA-D3453DFA1559}" sibTransId="{352A5803-B4E4-4E6B-BB13-C0AB779C86D6}"/>
    <dgm:cxn modelId="{3C530139-C4DF-41DA-B98E-F2F48BEFC26C}" type="presOf" srcId="{D69C527A-D670-4A5D-AE64-C0657C383353}" destId="{47775980-0C1C-434E-95E6-9D0445C8DB0C}" srcOrd="0" destOrd="5" presId="urn:microsoft.com/office/officeart/2018/2/layout/IconVerticalSolidList"/>
    <dgm:cxn modelId="{8955123F-4A29-4310-B6EA-F3DBFA105EA7}" srcId="{C44C1C58-FC8B-4F57-B48C-2CCB1131D41D}" destId="{976DF092-3656-4FD1-87AE-BE6D5686AF7B}" srcOrd="6" destOrd="0" parTransId="{DB91F2E2-9EAE-47DA-A490-0527CA6BC439}" sibTransId="{D6A0B394-D20C-447D-919E-9A3CA486FF16}"/>
    <dgm:cxn modelId="{9DEA9462-13AC-48E6-A8F5-E99CFD6F9FC0}" srcId="{A21F6119-E328-4A99-B3E9-56DE51368D95}" destId="{12266FC1-2E11-4268-AB50-6B57D21F9B95}" srcOrd="1" destOrd="0" parTransId="{9DDD724B-5AA2-4038-9077-B823844D846C}" sibTransId="{FB9B185E-F7D0-49C6-BC27-16632F9AA027}"/>
    <dgm:cxn modelId="{71666263-2E25-40EA-A010-66E4E0EC8D81}" type="presOf" srcId="{CCA5D8C9-3EA0-4A33-95C2-CA565B5FDCCE}" destId="{47775980-0C1C-434E-95E6-9D0445C8DB0C}" srcOrd="0" destOrd="3" presId="urn:microsoft.com/office/officeart/2018/2/layout/IconVerticalSolidList"/>
    <dgm:cxn modelId="{6FEC6C65-2F25-4E9A-9935-EB1069215837}" type="presOf" srcId="{AB279F59-F24D-4254-B464-E81F6B3A11CD}" destId="{00F7078B-174B-4812-8F7C-07280696E1F9}" srcOrd="0" destOrd="0" presId="urn:microsoft.com/office/officeart/2018/2/layout/IconVerticalSolidList"/>
    <dgm:cxn modelId="{130BFD65-44D1-40A5-8821-3119A9E4BE5A}" type="presOf" srcId="{A21F6119-E328-4A99-B3E9-56DE51368D95}" destId="{F64FB1F3-B178-4F91-B611-575954AEC813}" srcOrd="0" destOrd="0" presId="urn:microsoft.com/office/officeart/2018/2/layout/IconVerticalSolidList"/>
    <dgm:cxn modelId="{555A8D6B-0075-48B5-816A-EDCC99E396AD}" srcId="{A21F6119-E328-4A99-B3E9-56DE51368D95}" destId="{D913AE26-DE41-4DC6-B509-D013329FF539}" srcOrd="0" destOrd="0" parTransId="{700A8831-1AFA-44C3-A4DC-B5727F028A2F}" sibTransId="{C1C14B9B-1DFE-468C-A188-763CEE014D63}"/>
    <dgm:cxn modelId="{2955D26B-D175-460F-B491-D995BE589DA0}" type="presOf" srcId="{BBB5441C-E54D-4003-BACD-E12AD43CA9FB}" destId="{04D1D007-4D3F-4396-8F0E-EB7FA8545682}" srcOrd="0" destOrd="0" presId="urn:microsoft.com/office/officeart/2018/2/layout/IconVerticalSolidList"/>
    <dgm:cxn modelId="{BFB02A6E-15CB-42F9-88DD-F9551CB9EB9A}" type="presOf" srcId="{C44C1C58-FC8B-4F57-B48C-2CCB1131D41D}" destId="{A7CC4489-56B0-4854-B2DB-7DA64621C90F}" srcOrd="0" destOrd="0" presId="urn:microsoft.com/office/officeart/2018/2/layout/IconVerticalSolidList"/>
    <dgm:cxn modelId="{8886DD92-EFEA-47CF-831C-3B854857513B}" srcId="{9433E35A-00EA-4511-A5CF-F1FE779FC043}" destId="{BBB5441C-E54D-4003-BACD-E12AD43CA9FB}" srcOrd="0" destOrd="0" parTransId="{2D7B4A16-FAE1-46F0-A1BE-98F1F8777942}" sibTransId="{852FB558-9517-4A6C-9A55-6AA394CF1A1F}"/>
    <dgm:cxn modelId="{6AF6DD93-44F5-4120-B533-95E0A14302C6}" srcId="{C44C1C58-FC8B-4F57-B48C-2CCB1131D41D}" destId="{CCA5D8C9-3EA0-4A33-95C2-CA565B5FDCCE}" srcOrd="3" destOrd="0" parTransId="{3DF3E64B-E672-46A0-B437-B4BF0D928417}" sibTransId="{A07CC8DD-6568-4766-B047-0A968183869F}"/>
    <dgm:cxn modelId="{48C7F293-D4D6-4C25-B120-09BC81480FA2}" type="presOf" srcId="{976DF092-3656-4FD1-87AE-BE6D5686AF7B}" destId="{47775980-0C1C-434E-95E6-9D0445C8DB0C}" srcOrd="0" destOrd="6" presId="urn:microsoft.com/office/officeart/2018/2/layout/IconVerticalSolidList"/>
    <dgm:cxn modelId="{F7133D99-6EC4-400C-AC82-BC71826EC9C2}" type="presOf" srcId="{35D447E8-6E31-4DA1-A9BF-224521FF8C42}" destId="{04D1D007-4D3F-4396-8F0E-EB7FA8545682}" srcOrd="0" destOrd="3" presId="urn:microsoft.com/office/officeart/2018/2/layout/IconVerticalSolidList"/>
    <dgm:cxn modelId="{6656E199-C4DA-40B3-9604-B2188C13E6A5}" srcId="{AB279F59-F24D-4254-B464-E81F6B3A11CD}" destId="{C44C1C58-FC8B-4F57-B48C-2CCB1131D41D}" srcOrd="0" destOrd="0" parTransId="{7846B842-9314-45AA-B1D9-F3C4E0E79C28}" sibTransId="{2088AADA-5E35-4E10-AF50-47A3B523F54D}"/>
    <dgm:cxn modelId="{434C2FAD-DD02-4E4A-87AB-11E6EDDCD373}" srcId="{AB279F59-F24D-4254-B464-E81F6B3A11CD}" destId="{A21F6119-E328-4A99-B3E9-56DE51368D95}" srcOrd="1" destOrd="0" parTransId="{BEFFF182-0B62-4B87-B875-0385A1D6B27D}" sibTransId="{4A6EB0B1-F531-4536-8B96-C180C1EDEDAA}"/>
    <dgm:cxn modelId="{F86B74C0-74D3-4E32-B17B-12B0098DE95A}" type="presOf" srcId="{AF3B3301-6907-4D2F-A534-DA5E50458E7C}" destId="{04D1D007-4D3F-4396-8F0E-EB7FA8545682}" srcOrd="0" destOrd="2" presId="urn:microsoft.com/office/officeart/2018/2/layout/IconVerticalSolidList"/>
    <dgm:cxn modelId="{CCE9B3C8-D20E-45C8-900A-E24D73EA03FC}" type="presOf" srcId="{9528FFEE-04C3-4AD3-91EF-275059DA2C97}" destId="{47775980-0C1C-434E-95E6-9D0445C8DB0C}" srcOrd="0" destOrd="2" presId="urn:microsoft.com/office/officeart/2018/2/layout/IconVerticalSolidList"/>
    <dgm:cxn modelId="{AEBBD1D3-061B-4B90-9010-DA14548B99FE}" srcId="{9433E35A-00EA-4511-A5CF-F1FE779FC043}" destId="{AF3B3301-6907-4D2F-A534-DA5E50458E7C}" srcOrd="2" destOrd="0" parTransId="{317871E2-6050-4190-94A1-C68B5A7777F6}" sibTransId="{80896AD2-089C-4607-89BE-5D507E62B7AF}"/>
    <dgm:cxn modelId="{DF5598D7-F4EB-49BB-82EC-2D3539558C96}" type="presOf" srcId="{12266FC1-2E11-4268-AB50-6B57D21F9B95}" destId="{562915D9-DA45-4242-B2E3-6743EEC02740}" srcOrd="0" destOrd="1" presId="urn:microsoft.com/office/officeart/2018/2/layout/IconVerticalSolidList"/>
    <dgm:cxn modelId="{8BC5A8D8-2A85-4985-81E3-FD790DA78C01}" srcId="{C44C1C58-FC8B-4F57-B48C-2CCB1131D41D}" destId="{FADDE9C4-2B2F-4444-AC4A-78838288D430}" srcOrd="4" destOrd="0" parTransId="{82E4B3EF-E678-43AA-99BB-A78E03BE996E}" sibTransId="{172AA537-5F04-43C5-B4BA-146C3029362D}"/>
    <dgm:cxn modelId="{8068DCE7-5F61-4F8D-853D-83DC024668BA}" type="presOf" srcId="{B64D9870-A2EF-4601-BDB8-727B4A65BE12}" destId="{04D1D007-4D3F-4396-8F0E-EB7FA8545682}" srcOrd="0" destOrd="1" presId="urn:microsoft.com/office/officeart/2018/2/layout/IconVerticalSolidList"/>
    <dgm:cxn modelId="{AFC19AEE-5014-42B8-9148-EDD9BDAAF01A}" type="presOf" srcId="{9433E35A-00EA-4511-A5CF-F1FE779FC043}" destId="{D608AB78-6079-4817-8340-9A1B3FCED2D2}" srcOrd="0" destOrd="0" presId="urn:microsoft.com/office/officeart/2018/2/layout/IconVerticalSolidList"/>
    <dgm:cxn modelId="{626176EF-5D8D-42DB-9BE9-C0ACC7665E70}" srcId="{C44C1C58-FC8B-4F57-B48C-2CCB1131D41D}" destId="{D69C527A-D670-4A5D-AE64-C0657C383353}" srcOrd="5" destOrd="0" parTransId="{91A8199C-681F-4D0A-ADF9-45FC1631020C}" sibTransId="{E918FBD8-3CF8-488F-9779-5CCE170023F9}"/>
    <dgm:cxn modelId="{007D8AF5-8146-498F-8B02-2B41A1637062}" type="presOf" srcId="{1DF6CCE3-144F-49E5-A11F-1D5D1A424E68}" destId="{47775980-0C1C-434E-95E6-9D0445C8DB0C}" srcOrd="0" destOrd="1" presId="urn:microsoft.com/office/officeart/2018/2/layout/IconVerticalSolidList"/>
    <dgm:cxn modelId="{465A3FFC-A156-4564-AF82-0F30C69998A9}" type="presOf" srcId="{9A3BFF99-1A76-4707-8D51-4882E3B531AD}" destId="{47775980-0C1C-434E-95E6-9D0445C8DB0C}" srcOrd="0" destOrd="0" presId="urn:microsoft.com/office/officeart/2018/2/layout/IconVerticalSolidList"/>
    <dgm:cxn modelId="{78281BBA-B21C-443F-9487-18017F8EEB10}" type="presParOf" srcId="{00F7078B-174B-4812-8F7C-07280696E1F9}" destId="{35B36EE1-38EA-4D9C-8433-69BE5968327C}" srcOrd="0" destOrd="0" presId="urn:microsoft.com/office/officeart/2018/2/layout/IconVerticalSolidList"/>
    <dgm:cxn modelId="{38F9EFBB-76B2-4A5A-AF72-65FD59E9545F}" type="presParOf" srcId="{35B36EE1-38EA-4D9C-8433-69BE5968327C}" destId="{1733FC0D-BCB1-45F4-9432-18C2D665F9EB}" srcOrd="0" destOrd="0" presId="urn:microsoft.com/office/officeart/2018/2/layout/IconVerticalSolidList"/>
    <dgm:cxn modelId="{BF2BF9EA-DCB4-473D-925C-9FD181FD3771}" type="presParOf" srcId="{35B36EE1-38EA-4D9C-8433-69BE5968327C}" destId="{D1EC0940-482C-4D57-A5C7-653E27C91FE2}" srcOrd="1" destOrd="0" presId="urn:microsoft.com/office/officeart/2018/2/layout/IconVerticalSolidList"/>
    <dgm:cxn modelId="{5FFC6249-C39B-4D27-90F3-4ACD35FFB35A}" type="presParOf" srcId="{35B36EE1-38EA-4D9C-8433-69BE5968327C}" destId="{4CCA626E-5A93-4C2D-B8A4-1B8740722E85}" srcOrd="2" destOrd="0" presId="urn:microsoft.com/office/officeart/2018/2/layout/IconVerticalSolidList"/>
    <dgm:cxn modelId="{9682C84D-19EB-4FBC-B497-EAC6AA609166}" type="presParOf" srcId="{35B36EE1-38EA-4D9C-8433-69BE5968327C}" destId="{A7CC4489-56B0-4854-B2DB-7DA64621C90F}" srcOrd="3" destOrd="0" presId="urn:microsoft.com/office/officeart/2018/2/layout/IconVerticalSolidList"/>
    <dgm:cxn modelId="{40BFA7B1-7C1A-4D93-86C5-3B1079F70FFC}" type="presParOf" srcId="{35B36EE1-38EA-4D9C-8433-69BE5968327C}" destId="{47775980-0C1C-434E-95E6-9D0445C8DB0C}" srcOrd="4" destOrd="0" presId="urn:microsoft.com/office/officeart/2018/2/layout/IconVerticalSolidList"/>
    <dgm:cxn modelId="{8CBFEA77-A0B4-476D-AEF1-3828420DB111}" type="presParOf" srcId="{00F7078B-174B-4812-8F7C-07280696E1F9}" destId="{45C56BF1-7035-4491-A7D0-2DCF2B7077BB}" srcOrd="1" destOrd="0" presId="urn:microsoft.com/office/officeart/2018/2/layout/IconVerticalSolidList"/>
    <dgm:cxn modelId="{258416E9-C924-4B92-B988-2F38C5A74F0B}" type="presParOf" srcId="{00F7078B-174B-4812-8F7C-07280696E1F9}" destId="{05F74AAD-C1D2-44BC-8CAE-B54BC8F71E53}" srcOrd="2" destOrd="0" presId="urn:microsoft.com/office/officeart/2018/2/layout/IconVerticalSolidList"/>
    <dgm:cxn modelId="{283F5EC9-1C11-4DE5-B693-D708A60A5131}" type="presParOf" srcId="{05F74AAD-C1D2-44BC-8CAE-B54BC8F71E53}" destId="{9CF44F85-87C0-46B8-9530-AB29F511E3F8}" srcOrd="0" destOrd="0" presId="urn:microsoft.com/office/officeart/2018/2/layout/IconVerticalSolidList"/>
    <dgm:cxn modelId="{2EFF71BA-3A10-4553-806A-D6EDE06BAE16}" type="presParOf" srcId="{05F74AAD-C1D2-44BC-8CAE-B54BC8F71E53}" destId="{0E0FC59C-AAF8-454C-9153-1F953DD4D3FC}" srcOrd="1" destOrd="0" presId="urn:microsoft.com/office/officeart/2018/2/layout/IconVerticalSolidList"/>
    <dgm:cxn modelId="{4FEC9C76-AF17-4C3A-B633-54A9B35038B6}" type="presParOf" srcId="{05F74AAD-C1D2-44BC-8CAE-B54BC8F71E53}" destId="{FDB9106F-E56B-424A-86E2-BC110D75FD4B}" srcOrd="2" destOrd="0" presId="urn:microsoft.com/office/officeart/2018/2/layout/IconVerticalSolidList"/>
    <dgm:cxn modelId="{37124FE2-A221-4B54-99C3-BF5186AE9466}" type="presParOf" srcId="{05F74AAD-C1D2-44BC-8CAE-B54BC8F71E53}" destId="{F64FB1F3-B178-4F91-B611-575954AEC813}" srcOrd="3" destOrd="0" presId="urn:microsoft.com/office/officeart/2018/2/layout/IconVerticalSolidList"/>
    <dgm:cxn modelId="{8038ED0C-64D5-498C-8BEB-5F3D735AF80F}" type="presParOf" srcId="{05F74AAD-C1D2-44BC-8CAE-B54BC8F71E53}" destId="{562915D9-DA45-4242-B2E3-6743EEC02740}" srcOrd="4" destOrd="0" presId="urn:microsoft.com/office/officeart/2018/2/layout/IconVerticalSolidList"/>
    <dgm:cxn modelId="{2BA523C7-E1A1-4AF5-8092-0808195FBBAB}" type="presParOf" srcId="{00F7078B-174B-4812-8F7C-07280696E1F9}" destId="{0170A925-1966-4C39-9F16-4BC18F77AA30}" srcOrd="3" destOrd="0" presId="urn:microsoft.com/office/officeart/2018/2/layout/IconVerticalSolidList"/>
    <dgm:cxn modelId="{BE473098-DBED-43D9-A366-4D5F0D6DAD18}" type="presParOf" srcId="{00F7078B-174B-4812-8F7C-07280696E1F9}" destId="{C299B08E-FF7E-44E1-B3AE-07B6A8920569}" srcOrd="4" destOrd="0" presId="urn:microsoft.com/office/officeart/2018/2/layout/IconVerticalSolidList"/>
    <dgm:cxn modelId="{79C95761-FEA5-4DAF-91E5-F61AF05219BC}" type="presParOf" srcId="{C299B08E-FF7E-44E1-B3AE-07B6A8920569}" destId="{FAABF085-29E5-49B7-83B6-7071C1B60599}" srcOrd="0" destOrd="0" presId="urn:microsoft.com/office/officeart/2018/2/layout/IconVerticalSolidList"/>
    <dgm:cxn modelId="{1BC1F2B8-85DB-4FB8-A7F6-216585A86D74}" type="presParOf" srcId="{C299B08E-FF7E-44E1-B3AE-07B6A8920569}" destId="{5F791A93-609F-4BF9-8A34-4A221475D50A}" srcOrd="1" destOrd="0" presId="urn:microsoft.com/office/officeart/2018/2/layout/IconVerticalSolidList"/>
    <dgm:cxn modelId="{1E638FC5-CB8E-42F3-BD05-EB948726A361}" type="presParOf" srcId="{C299B08E-FF7E-44E1-B3AE-07B6A8920569}" destId="{E8692162-6432-458F-A490-F1C441F27C10}" srcOrd="2" destOrd="0" presId="urn:microsoft.com/office/officeart/2018/2/layout/IconVerticalSolidList"/>
    <dgm:cxn modelId="{02603D8F-4E49-4CCC-AB5C-2B67D1A3C465}" type="presParOf" srcId="{C299B08E-FF7E-44E1-B3AE-07B6A8920569}" destId="{D608AB78-6079-4817-8340-9A1B3FCED2D2}" srcOrd="3" destOrd="0" presId="urn:microsoft.com/office/officeart/2018/2/layout/IconVerticalSolidList"/>
    <dgm:cxn modelId="{EA121A2E-1B83-4B90-A98E-5164A5B63ABA}" type="presParOf" srcId="{C299B08E-FF7E-44E1-B3AE-07B6A8920569}" destId="{04D1D007-4D3F-4396-8F0E-EB7FA854568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613B8-8C70-413B-9B24-188E039239C2}"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0BBC24F8-811E-45DD-966D-B822ED9836F6}">
      <dgm:prSet custT="1"/>
      <dgm:spPr/>
      <dgm:t>
        <a:bodyPr/>
        <a:lstStyle/>
        <a:p>
          <a:pPr>
            <a:lnSpc>
              <a:spcPct val="100000"/>
            </a:lnSpc>
          </a:pPr>
          <a:r>
            <a:rPr lang="en-US" sz="1600" b="0" i="0" dirty="0">
              <a:latin typeface="+mn-lt"/>
            </a:rPr>
            <a:t>Housing Rehabilitation</a:t>
          </a:r>
        </a:p>
      </dgm:t>
    </dgm:pt>
    <dgm:pt modelId="{221A9CE8-2C76-4C65-A9ED-7BEA8A22835D}" type="parTrans" cxnId="{1294FD89-0B06-418D-8631-832BD8FE6EBF}">
      <dgm:prSet/>
      <dgm:spPr/>
      <dgm:t>
        <a:bodyPr/>
        <a:lstStyle/>
        <a:p>
          <a:endParaRPr lang="en-US" sz="2400" b="0" i="0">
            <a:latin typeface="Avenir Next LT Pro" panose="020B0504020202020204" pitchFamily="34" charset="77"/>
          </a:endParaRPr>
        </a:p>
      </dgm:t>
    </dgm:pt>
    <dgm:pt modelId="{67D52767-6FB1-42B9-BCB7-8AE8AF550F47}" type="sibTrans" cxnId="{1294FD89-0B06-418D-8631-832BD8FE6EBF}">
      <dgm:prSet/>
      <dgm:spPr/>
      <dgm:t>
        <a:bodyPr/>
        <a:lstStyle/>
        <a:p>
          <a:endParaRPr lang="en-US" sz="2400" b="0" i="0">
            <a:latin typeface="Avenir Next LT Pro" panose="020B0504020202020204" pitchFamily="34" charset="77"/>
          </a:endParaRPr>
        </a:p>
      </dgm:t>
    </dgm:pt>
    <dgm:pt modelId="{A50D0C62-FF3C-49D4-88AA-0BF0E8C4B840}">
      <dgm:prSet custT="1"/>
      <dgm:spPr/>
      <dgm:t>
        <a:bodyPr/>
        <a:lstStyle/>
        <a:p>
          <a:pPr>
            <a:lnSpc>
              <a:spcPct val="100000"/>
            </a:lnSpc>
          </a:pPr>
          <a:r>
            <a:rPr lang="en-US" sz="1600" b="0" i="0" dirty="0">
              <a:latin typeface="+mn-lt"/>
            </a:rPr>
            <a:t>Homeownership Assistance</a:t>
          </a:r>
        </a:p>
      </dgm:t>
    </dgm:pt>
    <dgm:pt modelId="{6E7A034A-3F11-4408-A15F-7EC7FB2706B6}" type="parTrans" cxnId="{C6A9E367-DE72-4FEC-B57F-6103649144A4}">
      <dgm:prSet/>
      <dgm:spPr/>
      <dgm:t>
        <a:bodyPr/>
        <a:lstStyle/>
        <a:p>
          <a:endParaRPr lang="en-US" sz="2400" b="0" i="0">
            <a:latin typeface="Avenir Next LT Pro" panose="020B0504020202020204" pitchFamily="34" charset="77"/>
          </a:endParaRPr>
        </a:p>
      </dgm:t>
    </dgm:pt>
    <dgm:pt modelId="{83EFAFFB-B455-4B03-B5D4-971B162E189B}" type="sibTrans" cxnId="{C6A9E367-DE72-4FEC-B57F-6103649144A4}">
      <dgm:prSet/>
      <dgm:spPr/>
      <dgm:t>
        <a:bodyPr/>
        <a:lstStyle/>
        <a:p>
          <a:endParaRPr lang="en-US" sz="2400" b="0" i="0">
            <a:latin typeface="Avenir Next LT Pro" panose="020B0504020202020204" pitchFamily="34" charset="77"/>
          </a:endParaRPr>
        </a:p>
      </dgm:t>
    </dgm:pt>
    <dgm:pt modelId="{6CCBEACF-6B09-49FD-B43E-02C174761C0B}">
      <dgm:prSet custT="1"/>
      <dgm:spPr/>
      <dgm:t>
        <a:bodyPr/>
        <a:lstStyle/>
        <a:p>
          <a:pPr>
            <a:lnSpc>
              <a:spcPct val="100000"/>
            </a:lnSpc>
          </a:pPr>
          <a:r>
            <a:rPr lang="en-US" sz="1600" b="0" i="0" dirty="0">
              <a:latin typeface="+mn-lt"/>
            </a:rPr>
            <a:t>Public Facilities and Improvements</a:t>
          </a:r>
        </a:p>
      </dgm:t>
    </dgm:pt>
    <dgm:pt modelId="{CBA53E67-7924-4827-B782-5CCA2C3AB522}" type="parTrans" cxnId="{3F891166-7F31-406F-95DB-B54B1C5C139A}">
      <dgm:prSet/>
      <dgm:spPr/>
      <dgm:t>
        <a:bodyPr/>
        <a:lstStyle/>
        <a:p>
          <a:endParaRPr lang="en-US" sz="2400" b="0" i="0">
            <a:latin typeface="Avenir Next LT Pro" panose="020B0504020202020204" pitchFamily="34" charset="77"/>
          </a:endParaRPr>
        </a:p>
      </dgm:t>
    </dgm:pt>
    <dgm:pt modelId="{A7A27356-17FD-4B45-8922-3F3D2236BCD4}" type="sibTrans" cxnId="{3F891166-7F31-406F-95DB-B54B1C5C139A}">
      <dgm:prSet/>
      <dgm:spPr/>
      <dgm:t>
        <a:bodyPr/>
        <a:lstStyle/>
        <a:p>
          <a:endParaRPr lang="en-US" sz="2400" b="0" i="0">
            <a:latin typeface="Avenir Next LT Pro" panose="020B0504020202020204" pitchFamily="34" charset="77"/>
          </a:endParaRPr>
        </a:p>
      </dgm:t>
    </dgm:pt>
    <dgm:pt modelId="{B0A35AA9-8E53-4031-ABA2-39818D4349FE}">
      <dgm:prSet custT="1"/>
      <dgm:spPr/>
      <dgm:t>
        <a:bodyPr/>
        <a:lstStyle/>
        <a:p>
          <a:pPr>
            <a:lnSpc>
              <a:spcPct val="100000"/>
            </a:lnSpc>
          </a:pPr>
          <a:r>
            <a:rPr lang="en-US" sz="1600" b="0" i="0" dirty="0">
              <a:latin typeface="+mn-lt"/>
            </a:rPr>
            <a:t>Blight Removal Demolition/Site Preparation</a:t>
          </a:r>
        </a:p>
      </dgm:t>
    </dgm:pt>
    <dgm:pt modelId="{19DB4385-6DBE-4503-8866-17B9A2AFB4DC}" type="parTrans" cxnId="{D29E9B14-8751-41DC-9D50-E6E5A0AC006B}">
      <dgm:prSet/>
      <dgm:spPr/>
      <dgm:t>
        <a:bodyPr/>
        <a:lstStyle/>
        <a:p>
          <a:endParaRPr lang="en-US" sz="2400" b="0" i="0">
            <a:latin typeface="Avenir Next LT Pro" panose="020B0504020202020204" pitchFamily="34" charset="77"/>
          </a:endParaRPr>
        </a:p>
      </dgm:t>
    </dgm:pt>
    <dgm:pt modelId="{2C68B787-6C58-4F1C-9B5B-8FEE4EA95861}" type="sibTrans" cxnId="{D29E9B14-8751-41DC-9D50-E6E5A0AC006B}">
      <dgm:prSet/>
      <dgm:spPr/>
      <dgm:t>
        <a:bodyPr/>
        <a:lstStyle/>
        <a:p>
          <a:endParaRPr lang="en-US" sz="2400" b="0" i="0">
            <a:latin typeface="Avenir Next LT Pro" panose="020B0504020202020204" pitchFamily="34" charset="77"/>
          </a:endParaRPr>
        </a:p>
      </dgm:t>
    </dgm:pt>
    <dgm:pt modelId="{C182C4EE-F205-4575-8DC1-5DDA12CB8551}">
      <dgm:prSet custT="1"/>
      <dgm:spPr/>
      <dgm:t>
        <a:bodyPr/>
        <a:lstStyle/>
        <a:p>
          <a:pPr>
            <a:lnSpc>
              <a:spcPct val="100000"/>
            </a:lnSpc>
          </a:pPr>
          <a:r>
            <a:rPr lang="en-US" sz="1600" b="0" i="0" dirty="0">
              <a:latin typeface="+mn-lt"/>
            </a:rPr>
            <a:t>Code Enforcement</a:t>
          </a:r>
        </a:p>
      </dgm:t>
    </dgm:pt>
    <dgm:pt modelId="{3D7FAF07-A0D0-42A6-88C6-31E820B11BCB}" type="parTrans" cxnId="{945536F5-BA1E-48AB-B449-8D50D6555C41}">
      <dgm:prSet/>
      <dgm:spPr/>
      <dgm:t>
        <a:bodyPr/>
        <a:lstStyle/>
        <a:p>
          <a:endParaRPr lang="en-US" sz="2400" b="0" i="0">
            <a:latin typeface="Avenir Next LT Pro" panose="020B0504020202020204" pitchFamily="34" charset="77"/>
          </a:endParaRPr>
        </a:p>
      </dgm:t>
    </dgm:pt>
    <dgm:pt modelId="{AC6721D4-51D9-4E80-AB4D-F720C969DA70}" type="sibTrans" cxnId="{945536F5-BA1E-48AB-B449-8D50D6555C41}">
      <dgm:prSet/>
      <dgm:spPr/>
      <dgm:t>
        <a:bodyPr/>
        <a:lstStyle/>
        <a:p>
          <a:endParaRPr lang="en-US" sz="2400" b="0" i="0">
            <a:latin typeface="Avenir Next LT Pro" panose="020B0504020202020204" pitchFamily="34" charset="77"/>
          </a:endParaRPr>
        </a:p>
      </dgm:t>
    </dgm:pt>
    <dgm:pt modelId="{A0896D61-B038-4EBF-9A34-6DA6EADA5E4F}">
      <dgm:prSet custT="1"/>
      <dgm:spPr/>
      <dgm:t>
        <a:bodyPr/>
        <a:lstStyle/>
        <a:p>
          <a:pPr>
            <a:lnSpc>
              <a:spcPct val="100000"/>
            </a:lnSpc>
          </a:pPr>
          <a:r>
            <a:rPr lang="en-US" sz="1600" b="0" i="0" dirty="0">
              <a:latin typeface="+mn-lt"/>
            </a:rPr>
            <a:t>Economic Development</a:t>
          </a:r>
        </a:p>
      </dgm:t>
    </dgm:pt>
    <dgm:pt modelId="{F6063C17-A575-4145-BD43-4C937A9F8CDD}" type="parTrans" cxnId="{90A9602C-5D61-4880-B831-B8B0A1B57EF0}">
      <dgm:prSet/>
      <dgm:spPr/>
      <dgm:t>
        <a:bodyPr/>
        <a:lstStyle/>
        <a:p>
          <a:endParaRPr lang="en-US" sz="2400" b="0" i="0">
            <a:latin typeface="Avenir Next LT Pro" panose="020B0504020202020204" pitchFamily="34" charset="77"/>
          </a:endParaRPr>
        </a:p>
      </dgm:t>
    </dgm:pt>
    <dgm:pt modelId="{7489B623-1637-43C4-A453-0C0A9546F5B0}" type="sibTrans" cxnId="{90A9602C-5D61-4880-B831-B8B0A1B57EF0}">
      <dgm:prSet/>
      <dgm:spPr/>
      <dgm:t>
        <a:bodyPr/>
        <a:lstStyle/>
        <a:p>
          <a:endParaRPr lang="en-US" sz="2400" b="0" i="0">
            <a:latin typeface="Avenir Next LT Pro" panose="020B0504020202020204" pitchFamily="34" charset="77"/>
          </a:endParaRPr>
        </a:p>
      </dgm:t>
    </dgm:pt>
    <dgm:pt modelId="{F17B1026-CDA9-4722-B2A8-936CB98E0442}">
      <dgm:prSet custT="1"/>
      <dgm:spPr/>
      <dgm:t>
        <a:bodyPr/>
        <a:lstStyle/>
        <a:p>
          <a:pPr>
            <a:lnSpc>
              <a:spcPct val="100000"/>
            </a:lnSpc>
          </a:pPr>
          <a:r>
            <a:rPr lang="en-US" sz="1600" b="0" i="0" dirty="0">
              <a:latin typeface="+mn-lt"/>
            </a:rPr>
            <a:t>Acquisition / Disposition of Real Property</a:t>
          </a:r>
        </a:p>
      </dgm:t>
    </dgm:pt>
    <dgm:pt modelId="{C8E454EA-F009-4DC5-B573-38BFF1F0A467}" type="parTrans" cxnId="{48143F9A-76B2-48F7-A2D6-D513D2A02DB0}">
      <dgm:prSet/>
      <dgm:spPr/>
      <dgm:t>
        <a:bodyPr/>
        <a:lstStyle/>
        <a:p>
          <a:endParaRPr lang="en-US" sz="2400" b="0" i="0">
            <a:latin typeface="Avenir Next LT Pro" panose="020B0504020202020204" pitchFamily="34" charset="77"/>
          </a:endParaRPr>
        </a:p>
      </dgm:t>
    </dgm:pt>
    <dgm:pt modelId="{D2C1D928-5927-4881-8B0F-8A79BCFB1DF6}" type="sibTrans" cxnId="{48143F9A-76B2-48F7-A2D6-D513D2A02DB0}">
      <dgm:prSet/>
      <dgm:spPr/>
      <dgm:t>
        <a:bodyPr/>
        <a:lstStyle/>
        <a:p>
          <a:endParaRPr lang="en-US" sz="2400" b="0" i="0">
            <a:latin typeface="Avenir Next LT Pro" panose="020B0504020202020204" pitchFamily="34" charset="77"/>
          </a:endParaRPr>
        </a:p>
      </dgm:t>
    </dgm:pt>
    <dgm:pt modelId="{122ACBE6-7FF2-4F81-8E83-3184D599712F}">
      <dgm:prSet custT="1"/>
      <dgm:spPr/>
      <dgm:t>
        <a:bodyPr/>
        <a:lstStyle/>
        <a:p>
          <a:pPr>
            <a:lnSpc>
              <a:spcPct val="100000"/>
            </a:lnSpc>
          </a:pPr>
          <a:r>
            <a:rPr lang="en-US" sz="1600" b="0" i="0" dirty="0">
              <a:latin typeface="+mn-lt"/>
            </a:rPr>
            <a:t>Public Services</a:t>
          </a:r>
          <a:endParaRPr lang="en-US" sz="1400" b="0" i="0" dirty="0">
            <a:latin typeface="+mn-lt"/>
          </a:endParaRPr>
        </a:p>
      </dgm:t>
    </dgm:pt>
    <dgm:pt modelId="{E61FE8ED-8B74-4597-8C96-27A3D793B893}" type="parTrans" cxnId="{FFDE975D-DFBE-4DC6-AD37-7E805E6FDA95}">
      <dgm:prSet/>
      <dgm:spPr/>
      <dgm:t>
        <a:bodyPr/>
        <a:lstStyle/>
        <a:p>
          <a:endParaRPr lang="en-US" sz="2400" b="0" i="0">
            <a:latin typeface="Avenir Next LT Pro" panose="020B0504020202020204" pitchFamily="34" charset="77"/>
          </a:endParaRPr>
        </a:p>
      </dgm:t>
    </dgm:pt>
    <dgm:pt modelId="{0F6117CF-751F-4D13-89CB-B251AC2B18D9}" type="sibTrans" cxnId="{FFDE975D-DFBE-4DC6-AD37-7E805E6FDA95}">
      <dgm:prSet/>
      <dgm:spPr/>
      <dgm:t>
        <a:bodyPr/>
        <a:lstStyle/>
        <a:p>
          <a:endParaRPr lang="en-US" sz="2400" b="0" i="0">
            <a:latin typeface="Avenir Next LT Pro" panose="020B0504020202020204" pitchFamily="34" charset="77"/>
          </a:endParaRPr>
        </a:p>
      </dgm:t>
    </dgm:pt>
    <dgm:pt modelId="{6E3EFD88-6CEE-4889-AB51-9D2766A9A1FE}" type="pres">
      <dgm:prSet presAssocID="{F4C613B8-8C70-413B-9B24-188E039239C2}" presName="root" presStyleCnt="0">
        <dgm:presLayoutVars>
          <dgm:dir/>
          <dgm:resizeHandles val="exact"/>
        </dgm:presLayoutVars>
      </dgm:prSet>
      <dgm:spPr/>
    </dgm:pt>
    <dgm:pt modelId="{76D55F28-1310-4318-AB84-C53DAD561070}" type="pres">
      <dgm:prSet presAssocID="{0BBC24F8-811E-45DD-966D-B822ED9836F6}" presName="compNode" presStyleCnt="0"/>
      <dgm:spPr/>
    </dgm:pt>
    <dgm:pt modelId="{85027A46-7D7A-4D6B-B705-80A31C6E8AE2}" type="pres">
      <dgm:prSet presAssocID="{0BBC24F8-811E-45DD-966D-B822ED9836F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a:ext>
      </dgm:extLst>
    </dgm:pt>
    <dgm:pt modelId="{FA1DB88D-BC5D-46BE-BA55-4C907E0D1866}" type="pres">
      <dgm:prSet presAssocID="{0BBC24F8-811E-45DD-966D-B822ED9836F6}" presName="spaceRect" presStyleCnt="0"/>
      <dgm:spPr/>
    </dgm:pt>
    <dgm:pt modelId="{8CCB88EE-8991-4E55-B708-2D7F08E76CE1}" type="pres">
      <dgm:prSet presAssocID="{0BBC24F8-811E-45DD-966D-B822ED9836F6}" presName="textRect" presStyleLbl="revTx" presStyleIdx="0" presStyleCnt="8">
        <dgm:presLayoutVars>
          <dgm:chMax val="1"/>
          <dgm:chPref val="1"/>
        </dgm:presLayoutVars>
      </dgm:prSet>
      <dgm:spPr/>
    </dgm:pt>
    <dgm:pt modelId="{E91B28E1-EF87-44EF-939B-C491CE2BC719}" type="pres">
      <dgm:prSet presAssocID="{67D52767-6FB1-42B9-BCB7-8AE8AF550F47}" presName="sibTrans" presStyleCnt="0"/>
      <dgm:spPr/>
    </dgm:pt>
    <dgm:pt modelId="{6EAF1DB7-8135-4046-AF3C-A09E7B502A4E}" type="pres">
      <dgm:prSet presAssocID="{A50D0C62-FF3C-49D4-88AA-0BF0E8C4B840}" presName="compNode" presStyleCnt="0"/>
      <dgm:spPr/>
    </dgm:pt>
    <dgm:pt modelId="{CD7552BA-B523-4E23-986A-2BB9265E142B}" type="pres">
      <dgm:prSet presAssocID="{A50D0C62-FF3C-49D4-88AA-0BF0E8C4B84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ey"/>
        </a:ext>
      </dgm:extLst>
    </dgm:pt>
    <dgm:pt modelId="{13401F6F-B4F0-4115-A57E-DFBCA3E20CC5}" type="pres">
      <dgm:prSet presAssocID="{A50D0C62-FF3C-49D4-88AA-0BF0E8C4B840}" presName="spaceRect" presStyleCnt="0"/>
      <dgm:spPr/>
    </dgm:pt>
    <dgm:pt modelId="{DF5FDCFC-86E0-4750-9D09-5B0ECCC03107}" type="pres">
      <dgm:prSet presAssocID="{A50D0C62-FF3C-49D4-88AA-0BF0E8C4B840}" presName="textRect" presStyleLbl="revTx" presStyleIdx="1" presStyleCnt="8">
        <dgm:presLayoutVars>
          <dgm:chMax val="1"/>
          <dgm:chPref val="1"/>
        </dgm:presLayoutVars>
      </dgm:prSet>
      <dgm:spPr/>
    </dgm:pt>
    <dgm:pt modelId="{86950025-2050-48DB-9C25-AAA5354007E3}" type="pres">
      <dgm:prSet presAssocID="{83EFAFFB-B455-4B03-B5D4-971B162E189B}" presName="sibTrans" presStyleCnt="0"/>
      <dgm:spPr/>
    </dgm:pt>
    <dgm:pt modelId="{8B60A5E1-5C00-430C-9557-781F74E1A21A}" type="pres">
      <dgm:prSet presAssocID="{6CCBEACF-6B09-49FD-B43E-02C174761C0B}" presName="compNode" presStyleCnt="0"/>
      <dgm:spPr/>
    </dgm:pt>
    <dgm:pt modelId="{A5AEC0EA-78F6-4865-AA46-56B0285DE850}" type="pres">
      <dgm:prSet presAssocID="{6CCBEACF-6B09-49FD-B43E-02C174761C0B}"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lectrician"/>
        </a:ext>
      </dgm:extLst>
    </dgm:pt>
    <dgm:pt modelId="{61C53CB8-295F-4287-B2D8-122A59B1D0D8}" type="pres">
      <dgm:prSet presAssocID="{6CCBEACF-6B09-49FD-B43E-02C174761C0B}" presName="spaceRect" presStyleCnt="0"/>
      <dgm:spPr/>
    </dgm:pt>
    <dgm:pt modelId="{D65E1C33-9C54-4BEB-A94E-B4BAD7D05B7D}" type="pres">
      <dgm:prSet presAssocID="{6CCBEACF-6B09-49FD-B43E-02C174761C0B}" presName="textRect" presStyleLbl="revTx" presStyleIdx="2" presStyleCnt="8">
        <dgm:presLayoutVars>
          <dgm:chMax val="1"/>
          <dgm:chPref val="1"/>
        </dgm:presLayoutVars>
      </dgm:prSet>
      <dgm:spPr/>
    </dgm:pt>
    <dgm:pt modelId="{A70561BD-6852-4F60-9F0D-D749752A42E5}" type="pres">
      <dgm:prSet presAssocID="{A7A27356-17FD-4B45-8922-3F3D2236BCD4}" presName="sibTrans" presStyleCnt="0"/>
      <dgm:spPr/>
    </dgm:pt>
    <dgm:pt modelId="{89471F8A-62C6-4331-AB2B-FBBCF97DBD38}" type="pres">
      <dgm:prSet presAssocID="{B0A35AA9-8E53-4031-ABA2-39818D4349FE}" presName="compNode" presStyleCnt="0"/>
      <dgm:spPr/>
    </dgm:pt>
    <dgm:pt modelId="{599217BC-6562-47C4-A11A-EA4D8E5A219F}" type="pres">
      <dgm:prSet presAssocID="{B0A35AA9-8E53-4031-ABA2-39818D4349F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ools"/>
        </a:ext>
      </dgm:extLst>
    </dgm:pt>
    <dgm:pt modelId="{A28C446A-55F2-4749-90D3-4D20C209C0F5}" type="pres">
      <dgm:prSet presAssocID="{B0A35AA9-8E53-4031-ABA2-39818D4349FE}" presName="spaceRect" presStyleCnt="0"/>
      <dgm:spPr/>
    </dgm:pt>
    <dgm:pt modelId="{81899389-FD3D-453D-9768-15FF644ABD3A}" type="pres">
      <dgm:prSet presAssocID="{B0A35AA9-8E53-4031-ABA2-39818D4349FE}" presName="textRect" presStyleLbl="revTx" presStyleIdx="3" presStyleCnt="8">
        <dgm:presLayoutVars>
          <dgm:chMax val="1"/>
          <dgm:chPref val="1"/>
        </dgm:presLayoutVars>
      </dgm:prSet>
      <dgm:spPr/>
    </dgm:pt>
    <dgm:pt modelId="{258D7F6F-4AB3-4FE0-ACDD-1A7C50985751}" type="pres">
      <dgm:prSet presAssocID="{2C68B787-6C58-4F1C-9B5B-8FEE4EA95861}" presName="sibTrans" presStyleCnt="0"/>
      <dgm:spPr/>
    </dgm:pt>
    <dgm:pt modelId="{D1060EAA-06A5-48DE-BD04-CE5F29150340}" type="pres">
      <dgm:prSet presAssocID="{C182C4EE-F205-4575-8DC1-5DDA12CB8551}" presName="compNode" presStyleCnt="0"/>
      <dgm:spPr/>
    </dgm:pt>
    <dgm:pt modelId="{F9B1DFAF-77F5-46DC-8E60-DB72A4B2CABB}" type="pres">
      <dgm:prSet presAssocID="{C182C4EE-F205-4575-8DC1-5DDA12CB855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nstruction worker"/>
        </a:ext>
      </dgm:extLst>
    </dgm:pt>
    <dgm:pt modelId="{20E148B3-A7AB-4F29-8437-E19E53D4E0DB}" type="pres">
      <dgm:prSet presAssocID="{C182C4EE-F205-4575-8DC1-5DDA12CB8551}" presName="spaceRect" presStyleCnt="0"/>
      <dgm:spPr/>
    </dgm:pt>
    <dgm:pt modelId="{0DCB3739-5AF6-4E73-84C7-391EF39D037A}" type="pres">
      <dgm:prSet presAssocID="{C182C4EE-F205-4575-8DC1-5DDA12CB8551}" presName="textRect" presStyleLbl="revTx" presStyleIdx="4" presStyleCnt="8">
        <dgm:presLayoutVars>
          <dgm:chMax val="1"/>
          <dgm:chPref val="1"/>
        </dgm:presLayoutVars>
      </dgm:prSet>
      <dgm:spPr/>
    </dgm:pt>
    <dgm:pt modelId="{DC87DB5E-9627-452F-B927-565CECDB997F}" type="pres">
      <dgm:prSet presAssocID="{AC6721D4-51D9-4E80-AB4D-F720C969DA70}" presName="sibTrans" presStyleCnt="0"/>
      <dgm:spPr/>
    </dgm:pt>
    <dgm:pt modelId="{BF84D92E-4910-4680-B5C9-1F7197571EFB}" type="pres">
      <dgm:prSet presAssocID="{A0896D61-B038-4EBF-9A34-6DA6EADA5E4F}" presName="compNode" presStyleCnt="0"/>
      <dgm:spPr/>
    </dgm:pt>
    <dgm:pt modelId="{C5B42EDA-F122-4EE8-9735-5A4AD1728AB1}" type="pres">
      <dgm:prSet presAssocID="{A0896D61-B038-4EBF-9A34-6DA6EADA5E4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nancial"/>
        </a:ext>
      </dgm:extLst>
    </dgm:pt>
    <dgm:pt modelId="{13D041CC-3B00-475E-A118-D6D7902DB7D1}" type="pres">
      <dgm:prSet presAssocID="{A0896D61-B038-4EBF-9A34-6DA6EADA5E4F}" presName="spaceRect" presStyleCnt="0"/>
      <dgm:spPr/>
    </dgm:pt>
    <dgm:pt modelId="{5A67361C-D3AF-4A5B-A3B6-B10A4E46DD07}" type="pres">
      <dgm:prSet presAssocID="{A0896D61-B038-4EBF-9A34-6DA6EADA5E4F}" presName="textRect" presStyleLbl="revTx" presStyleIdx="5" presStyleCnt="8">
        <dgm:presLayoutVars>
          <dgm:chMax val="1"/>
          <dgm:chPref val="1"/>
        </dgm:presLayoutVars>
      </dgm:prSet>
      <dgm:spPr/>
    </dgm:pt>
    <dgm:pt modelId="{EBA72136-92BD-4FC3-B73D-9E12A0158B3C}" type="pres">
      <dgm:prSet presAssocID="{7489B623-1637-43C4-A453-0C0A9546F5B0}" presName="sibTrans" presStyleCnt="0"/>
      <dgm:spPr/>
    </dgm:pt>
    <dgm:pt modelId="{5A7969FF-1FF8-4A7D-9733-5341E586B135}" type="pres">
      <dgm:prSet presAssocID="{F17B1026-CDA9-4722-B2A8-936CB98E0442}" presName="compNode" presStyleCnt="0"/>
      <dgm:spPr/>
    </dgm:pt>
    <dgm:pt modelId="{04D03EBF-D843-4BE5-8FAC-921FC028CBC2}" type="pres">
      <dgm:prSet presAssocID="{F17B1026-CDA9-4722-B2A8-936CB98E0442}"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ity"/>
        </a:ext>
      </dgm:extLst>
    </dgm:pt>
    <dgm:pt modelId="{B02D04BE-BA1F-47A5-B4BC-504F6EEAE0CE}" type="pres">
      <dgm:prSet presAssocID="{F17B1026-CDA9-4722-B2A8-936CB98E0442}" presName="spaceRect" presStyleCnt="0"/>
      <dgm:spPr/>
    </dgm:pt>
    <dgm:pt modelId="{6EE74FB4-BFB2-4C17-9C78-94C778C14CFC}" type="pres">
      <dgm:prSet presAssocID="{F17B1026-CDA9-4722-B2A8-936CB98E0442}" presName="textRect" presStyleLbl="revTx" presStyleIdx="6" presStyleCnt="8">
        <dgm:presLayoutVars>
          <dgm:chMax val="1"/>
          <dgm:chPref val="1"/>
        </dgm:presLayoutVars>
      </dgm:prSet>
      <dgm:spPr/>
    </dgm:pt>
    <dgm:pt modelId="{2BB413D0-75F2-46B3-900B-799A8B5EAF81}" type="pres">
      <dgm:prSet presAssocID="{D2C1D928-5927-4881-8B0F-8A79BCFB1DF6}" presName="sibTrans" presStyleCnt="0"/>
      <dgm:spPr/>
    </dgm:pt>
    <dgm:pt modelId="{75E52C57-1043-45C1-94F0-71BCD8AAFF05}" type="pres">
      <dgm:prSet presAssocID="{122ACBE6-7FF2-4F81-8E83-3184D599712F}" presName="compNode" presStyleCnt="0"/>
      <dgm:spPr/>
    </dgm:pt>
    <dgm:pt modelId="{97B17D4E-2394-43F0-9520-4FB1A0A4611E}" type="pres">
      <dgm:prSet presAssocID="{122ACBE6-7FF2-4F81-8E83-3184D599712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ark scene"/>
        </a:ext>
      </dgm:extLst>
    </dgm:pt>
    <dgm:pt modelId="{BAE686AD-18F5-44C9-9127-3C969AF957BE}" type="pres">
      <dgm:prSet presAssocID="{122ACBE6-7FF2-4F81-8E83-3184D599712F}" presName="spaceRect" presStyleCnt="0"/>
      <dgm:spPr/>
    </dgm:pt>
    <dgm:pt modelId="{356134B0-618B-499A-8D7D-C2B06C72335F}" type="pres">
      <dgm:prSet presAssocID="{122ACBE6-7FF2-4F81-8E83-3184D599712F}" presName="textRect" presStyleLbl="revTx" presStyleIdx="7" presStyleCnt="8">
        <dgm:presLayoutVars>
          <dgm:chMax val="1"/>
          <dgm:chPref val="1"/>
        </dgm:presLayoutVars>
      </dgm:prSet>
      <dgm:spPr/>
    </dgm:pt>
  </dgm:ptLst>
  <dgm:cxnLst>
    <dgm:cxn modelId="{34372C11-C5FF-4B9C-BF9A-9D636A8B35ED}" type="presOf" srcId="{F17B1026-CDA9-4722-B2A8-936CB98E0442}" destId="{6EE74FB4-BFB2-4C17-9C78-94C778C14CFC}" srcOrd="0" destOrd="0" presId="urn:microsoft.com/office/officeart/2018/2/layout/IconLabelList"/>
    <dgm:cxn modelId="{D29E9B14-8751-41DC-9D50-E6E5A0AC006B}" srcId="{F4C613B8-8C70-413B-9B24-188E039239C2}" destId="{B0A35AA9-8E53-4031-ABA2-39818D4349FE}" srcOrd="3" destOrd="0" parTransId="{19DB4385-6DBE-4503-8866-17B9A2AFB4DC}" sibTransId="{2C68B787-6C58-4F1C-9B5B-8FEE4EA95861}"/>
    <dgm:cxn modelId="{08488A19-FF2D-4078-8150-B6D09F23CFB3}" type="presOf" srcId="{0BBC24F8-811E-45DD-966D-B822ED9836F6}" destId="{8CCB88EE-8991-4E55-B708-2D7F08E76CE1}" srcOrd="0" destOrd="0" presId="urn:microsoft.com/office/officeart/2018/2/layout/IconLabelList"/>
    <dgm:cxn modelId="{90A9602C-5D61-4880-B831-B8B0A1B57EF0}" srcId="{F4C613B8-8C70-413B-9B24-188E039239C2}" destId="{A0896D61-B038-4EBF-9A34-6DA6EADA5E4F}" srcOrd="5" destOrd="0" parTransId="{F6063C17-A575-4145-BD43-4C937A9F8CDD}" sibTransId="{7489B623-1637-43C4-A453-0C0A9546F5B0}"/>
    <dgm:cxn modelId="{FFDE975D-DFBE-4DC6-AD37-7E805E6FDA95}" srcId="{F4C613B8-8C70-413B-9B24-188E039239C2}" destId="{122ACBE6-7FF2-4F81-8E83-3184D599712F}" srcOrd="7" destOrd="0" parTransId="{E61FE8ED-8B74-4597-8C96-27A3D793B893}" sibTransId="{0F6117CF-751F-4D13-89CB-B251AC2B18D9}"/>
    <dgm:cxn modelId="{B972A760-DD70-4F99-8AC5-D2B1CDB5FAE4}" type="presOf" srcId="{C182C4EE-F205-4575-8DC1-5DDA12CB8551}" destId="{0DCB3739-5AF6-4E73-84C7-391EF39D037A}" srcOrd="0" destOrd="0" presId="urn:microsoft.com/office/officeart/2018/2/layout/IconLabelList"/>
    <dgm:cxn modelId="{3F891166-7F31-406F-95DB-B54B1C5C139A}" srcId="{F4C613B8-8C70-413B-9B24-188E039239C2}" destId="{6CCBEACF-6B09-49FD-B43E-02C174761C0B}" srcOrd="2" destOrd="0" parTransId="{CBA53E67-7924-4827-B782-5CCA2C3AB522}" sibTransId="{A7A27356-17FD-4B45-8922-3F3D2236BCD4}"/>
    <dgm:cxn modelId="{C6A9E367-DE72-4FEC-B57F-6103649144A4}" srcId="{F4C613B8-8C70-413B-9B24-188E039239C2}" destId="{A50D0C62-FF3C-49D4-88AA-0BF0E8C4B840}" srcOrd="1" destOrd="0" parTransId="{6E7A034A-3F11-4408-A15F-7EC7FB2706B6}" sibTransId="{83EFAFFB-B455-4B03-B5D4-971B162E189B}"/>
    <dgm:cxn modelId="{5797384D-9BAD-4E36-88D8-FCCF4F8DE465}" type="presOf" srcId="{F4C613B8-8C70-413B-9B24-188E039239C2}" destId="{6E3EFD88-6CEE-4889-AB51-9D2766A9A1FE}" srcOrd="0" destOrd="0" presId="urn:microsoft.com/office/officeart/2018/2/layout/IconLabelList"/>
    <dgm:cxn modelId="{F9F09B55-99FD-4EE6-882B-F48554136F84}" type="presOf" srcId="{A50D0C62-FF3C-49D4-88AA-0BF0E8C4B840}" destId="{DF5FDCFC-86E0-4750-9D09-5B0ECCC03107}" srcOrd="0" destOrd="0" presId="urn:microsoft.com/office/officeart/2018/2/layout/IconLabelList"/>
    <dgm:cxn modelId="{B8FCC07B-17BB-48BA-8CE5-E2095A0BB7D8}" type="presOf" srcId="{122ACBE6-7FF2-4F81-8E83-3184D599712F}" destId="{356134B0-618B-499A-8D7D-C2B06C72335F}" srcOrd="0" destOrd="0" presId="urn:microsoft.com/office/officeart/2018/2/layout/IconLabelList"/>
    <dgm:cxn modelId="{1294FD89-0B06-418D-8631-832BD8FE6EBF}" srcId="{F4C613B8-8C70-413B-9B24-188E039239C2}" destId="{0BBC24F8-811E-45DD-966D-B822ED9836F6}" srcOrd="0" destOrd="0" parTransId="{221A9CE8-2C76-4C65-A9ED-7BEA8A22835D}" sibTransId="{67D52767-6FB1-42B9-BCB7-8AE8AF550F47}"/>
    <dgm:cxn modelId="{48143F9A-76B2-48F7-A2D6-D513D2A02DB0}" srcId="{F4C613B8-8C70-413B-9B24-188E039239C2}" destId="{F17B1026-CDA9-4722-B2A8-936CB98E0442}" srcOrd="6" destOrd="0" parTransId="{C8E454EA-F009-4DC5-B573-38BFF1F0A467}" sibTransId="{D2C1D928-5927-4881-8B0F-8A79BCFB1DF6}"/>
    <dgm:cxn modelId="{458F4A9D-04A5-4FD7-9443-B7C230B3DE95}" type="presOf" srcId="{6CCBEACF-6B09-49FD-B43E-02C174761C0B}" destId="{D65E1C33-9C54-4BEB-A94E-B4BAD7D05B7D}" srcOrd="0" destOrd="0" presId="urn:microsoft.com/office/officeart/2018/2/layout/IconLabelList"/>
    <dgm:cxn modelId="{F97AE6AE-3B49-421E-A13E-B62164909AD6}" type="presOf" srcId="{B0A35AA9-8E53-4031-ABA2-39818D4349FE}" destId="{81899389-FD3D-453D-9768-15FF644ABD3A}" srcOrd="0" destOrd="0" presId="urn:microsoft.com/office/officeart/2018/2/layout/IconLabelList"/>
    <dgm:cxn modelId="{36CEEAC5-DB24-4646-B35A-3962D8CFCB28}" type="presOf" srcId="{A0896D61-B038-4EBF-9A34-6DA6EADA5E4F}" destId="{5A67361C-D3AF-4A5B-A3B6-B10A4E46DD07}" srcOrd="0" destOrd="0" presId="urn:microsoft.com/office/officeart/2018/2/layout/IconLabelList"/>
    <dgm:cxn modelId="{945536F5-BA1E-48AB-B449-8D50D6555C41}" srcId="{F4C613B8-8C70-413B-9B24-188E039239C2}" destId="{C182C4EE-F205-4575-8DC1-5DDA12CB8551}" srcOrd="4" destOrd="0" parTransId="{3D7FAF07-A0D0-42A6-88C6-31E820B11BCB}" sibTransId="{AC6721D4-51D9-4E80-AB4D-F720C969DA70}"/>
    <dgm:cxn modelId="{BC24BCC0-70CA-40D3-B737-B14487A46856}" type="presParOf" srcId="{6E3EFD88-6CEE-4889-AB51-9D2766A9A1FE}" destId="{76D55F28-1310-4318-AB84-C53DAD561070}" srcOrd="0" destOrd="0" presId="urn:microsoft.com/office/officeart/2018/2/layout/IconLabelList"/>
    <dgm:cxn modelId="{10AE5E02-22B4-47C4-B514-20335DC1EB89}" type="presParOf" srcId="{76D55F28-1310-4318-AB84-C53DAD561070}" destId="{85027A46-7D7A-4D6B-B705-80A31C6E8AE2}" srcOrd="0" destOrd="0" presId="urn:microsoft.com/office/officeart/2018/2/layout/IconLabelList"/>
    <dgm:cxn modelId="{BC0C5C87-E953-4B96-97CE-1C39821D360D}" type="presParOf" srcId="{76D55F28-1310-4318-AB84-C53DAD561070}" destId="{FA1DB88D-BC5D-46BE-BA55-4C907E0D1866}" srcOrd="1" destOrd="0" presId="urn:microsoft.com/office/officeart/2018/2/layout/IconLabelList"/>
    <dgm:cxn modelId="{35C70033-5C3B-4BDC-AFF1-F56F5CA2F71C}" type="presParOf" srcId="{76D55F28-1310-4318-AB84-C53DAD561070}" destId="{8CCB88EE-8991-4E55-B708-2D7F08E76CE1}" srcOrd="2" destOrd="0" presId="urn:microsoft.com/office/officeart/2018/2/layout/IconLabelList"/>
    <dgm:cxn modelId="{CD69E29F-0E61-42FA-B9F2-79B330D43FCC}" type="presParOf" srcId="{6E3EFD88-6CEE-4889-AB51-9D2766A9A1FE}" destId="{E91B28E1-EF87-44EF-939B-C491CE2BC719}" srcOrd="1" destOrd="0" presId="urn:microsoft.com/office/officeart/2018/2/layout/IconLabelList"/>
    <dgm:cxn modelId="{E8535679-2C40-4C8F-A3FE-7621E8E9CD8C}" type="presParOf" srcId="{6E3EFD88-6CEE-4889-AB51-9D2766A9A1FE}" destId="{6EAF1DB7-8135-4046-AF3C-A09E7B502A4E}" srcOrd="2" destOrd="0" presId="urn:microsoft.com/office/officeart/2018/2/layout/IconLabelList"/>
    <dgm:cxn modelId="{66BC8392-5B0A-4AC4-BF5D-DEE2F8663DF2}" type="presParOf" srcId="{6EAF1DB7-8135-4046-AF3C-A09E7B502A4E}" destId="{CD7552BA-B523-4E23-986A-2BB9265E142B}" srcOrd="0" destOrd="0" presId="urn:microsoft.com/office/officeart/2018/2/layout/IconLabelList"/>
    <dgm:cxn modelId="{27748C34-8FF7-4C7C-95BB-68B1AFA677C3}" type="presParOf" srcId="{6EAF1DB7-8135-4046-AF3C-A09E7B502A4E}" destId="{13401F6F-B4F0-4115-A57E-DFBCA3E20CC5}" srcOrd="1" destOrd="0" presId="urn:microsoft.com/office/officeart/2018/2/layout/IconLabelList"/>
    <dgm:cxn modelId="{6073DA09-D3FE-4673-B491-5DA651330323}" type="presParOf" srcId="{6EAF1DB7-8135-4046-AF3C-A09E7B502A4E}" destId="{DF5FDCFC-86E0-4750-9D09-5B0ECCC03107}" srcOrd="2" destOrd="0" presId="urn:microsoft.com/office/officeart/2018/2/layout/IconLabelList"/>
    <dgm:cxn modelId="{A1370EF7-CCCC-40ED-9A3B-B27838B0BEC3}" type="presParOf" srcId="{6E3EFD88-6CEE-4889-AB51-9D2766A9A1FE}" destId="{86950025-2050-48DB-9C25-AAA5354007E3}" srcOrd="3" destOrd="0" presId="urn:microsoft.com/office/officeart/2018/2/layout/IconLabelList"/>
    <dgm:cxn modelId="{53C1DFC8-8E43-47BF-B592-FF7D2E2C69E3}" type="presParOf" srcId="{6E3EFD88-6CEE-4889-AB51-9D2766A9A1FE}" destId="{8B60A5E1-5C00-430C-9557-781F74E1A21A}" srcOrd="4" destOrd="0" presId="urn:microsoft.com/office/officeart/2018/2/layout/IconLabelList"/>
    <dgm:cxn modelId="{E483D1CB-4F4F-4446-AF82-55CF0AA95A1E}" type="presParOf" srcId="{8B60A5E1-5C00-430C-9557-781F74E1A21A}" destId="{A5AEC0EA-78F6-4865-AA46-56B0285DE850}" srcOrd="0" destOrd="0" presId="urn:microsoft.com/office/officeart/2018/2/layout/IconLabelList"/>
    <dgm:cxn modelId="{49B1BA78-1B6E-4DC5-8B06-0FFD2EB48C93}" type="presParOf" srcId="{8B60A5E1-5C00-430C-9557-781F74E1A21A}" destId="{61C53CB8-295F-4287-B2D8-122A59B1D0D8}" srcOrd="1" destOrd="0" presId="urn:microsoft.com/office/officeart/2018/2/layout/IconLabelList"/>
    <dgm:cxn modelId="{6348620B-B91A-4258-9D6D-422963A990E4}" type="presParOf" srcId="{8B60A5E1-5C00-430C-9557-781F74E1A21A}" destId="{D65E1C33-9C54-4BEB-A94E-B4BAD7D05B7D}" srcOrd="2" destOrd="0" presId="urn:microsoft.com/office/officeart/2018/2/layout/IconLabelList"/>
    <dgm:cxn modelId="{D02CB56A-61E7-4A04-9837-35F6C930C944}" type="presParOf" srcId="{6E3EFD88-6CEE-4889-AB51-9D2766A9A1FE}" destId="{A70561BD-6852-4F60-9F0D-D749752A42E5}" srcOrd="5" destOrd="0" presId="urn:microsoft.com/office/officeart/2018/2/layout/IconLabelList"/>
    <dgm:cxn modelId="{594D8632-8419-4189-B34B-CF792D300941}" type="presParOf" srcId="{6E3EFD88-6CEE-4889-AB51-9D2766A9A1FE}" destId="{89471F8A-62C6-4331-AB2B-FBBCF97DBD38}" srcOrd="6" destOrd="0" presId="urn:microsoft.com/office/officeart/2018/2/layout/IconLabelList"/>
    <dgm:cxn modelId="{521C7E15-2F2D-485E-B54D-3A9DDFD468DE}" type="presParOf" srcId="{89471F8A-62C6-4331-AB2B-FBBCF97DBD38}" destId="{599217BC-6562-47C4-A11A-EA4D8E5A219F}" srcOrd="0" destOrd="0" presId="urn:microsoft.com/office/officeart/2018/2/layout/IconLabelList"/>
    <dgm:cxn modelId="{C9C77267-4ED6-4F68-92E8-6DAAB452819C}" type="presParOf" srcId="{89471F8A-62C6-4331-AB2B-FBBCF97DBD38}" destId="{A28C446A-55F2-4749-90D3-4D20C209C0F5}" srcOrd="1" destOrd="0" presId="urn:microsoft.com/office/officeart/2018/2/layout/IconLabelList"/>
    <dgm:cxn modelId="{0A1226E7-5C27-4577-B607-261E1C59908E}" type="presParOf" srcId="{89471F8A-62C6-4331-AB2B-FBBCF97DBD38}" destId="{81899389-FD3D-453D-9768-15FF644ABD3A}" srcOrd="2" destOrd="0" presId="urn:microsoft.com/office/officeart/2018/2/layout/IconLabelList"/>
    <dgm:cxn modelId="{E6034A7C-3D20-4311-B933-7B6B5D82DFA6}" type="presParOf" srcId="{6E3EFD88-6CEE-4889-AB51-9D2766A9A1FE}" destId="{258D7F6F-4AB3-4FE0-ACDD-1A7C50985751}" srcOrd="7" destOrd="0" presId="urn:microsoft.com/office/officeart/2018/2/layout/IconLabelList"/>
    <dgm:cxn modelId="{7439EAD1-5381-4A68-AFC9-F28DCCEFB10D}" type="presParOf" srcId="{6E3EFD88-6CEE-4889-AB51-9D2766A9A1FE}" destId="{D1060EAA-06A5-48DE-BD04-CE5F29150340}" srcOrd="8" destOrd="0" presId="urn:microsoft.com/office/officeart/2018/2/layout/IconLabelList"/>
    <dgm:cxn modelId="{58AACFAA-1A52-4C5A-920D-BF663CE372B0}" type="presParOf" srcId="{D1060EAA-06A5-48DE-BD04-CE5F29150340}" destId="{F9B1DFAF-77F5-46DC-8E60-DB72A4B2CABB}" srcOrd="0" destOrd="0" presId="urn:microsoft.com/office/officeart/2018/2/layout/IconLabelList"/>
    <dgm:cxn modelId="{B226FB50-D9A0-40E7-92D3-782E40E369B3}" type="presParOf" srcId="{D1060EAA-06A5-48DE-BD04-CE5F29150340}" destId="{20E148B3-A7AB-4F29-8437-E19E53D4E0DB}" srcOrd="1" destOrd="0" presId="urn:microsoft.com/office/officeart/2018/2/layout/IconLabelList"/>
    <dgm:cxn modelId="{3B0644C5-3111-43D1-9CE8-8389EC8254D1}" type="presParOf" srcId="{D1060EAA-06A5-48DE-BD04-CE5F29150340}" destId="{0DCB3739-5AF6-4E73-84C7-391EF39D037A}" srcOrd="2" destOrd="0" presId="urn:microsoft.com/office/officeart/2018/2/layout/IconLabelList"/>
    <dgm:cxn modelId="{AE7932FC-3625-466F-B3A9-3E45C6146A13}" type="presParOf" srcId="{6E3EFD88-6CEE-4889-AB51-9D2766A9A1FE}" destId="{DC87DB5E-9627-452F-B927-565CECDB997F}" srcOrd="9" destOrd="0" presId="urn:microsoft.com/office/officeart/2018/2/layout/IconLabelList"/>
    <dgm:cxn modelId="{C3FD4FA8-83CE-4C87-AF87-4FA1C1CE6D57}" type="presParOf" srcId="{6E3EFD88-6CEE-4889-AB51-9D2766A9A1FE}" destId="{BF84D92E-4910-4680-B5C9-1F7197571EFB}" srcOrd="10" destOrd="0" presId="urn:microsoft.com/office/officeart/2018/2/layout/IconLabelList"/>
    <dgm:cxn modelId="{A503BA24-AEA6-4485-84FB-370CE48BB268}" type="presParOf" srcId="{BF84D92E-4910-4680-B5C9-1F7197571EFB}" destId="{C5B42EDA-F122-4EE8-9735-5A4AD1728AB1}" srcOrd="0" destOrd="0" presId="urn:microsoft.com/office/officeart/2018/2/layout/IconLabelList"/>
    <dgm:cxn modelId="{0870938E-EBCA-4870-882F-AED711FAAE0F}" type="presParOf" srcId="{BF84D92E-4910-4680-B5C9-1F7197571EFB}" destId="{13D041CC-3B00-475E-A118-D6D7902DB7D1}" srcOrd="1" destOrd="0" presId="urn:microsoft.com/office/officeart/2018/2/layout/IconLabelList"/>
    <dgm:cxn modelId="{21E6A0AA-B3CF-4AD9-A32C-87BDB07410FF}" type="presParOf" srcId="{BF84D92E-4910-4680-B5C9-1F7197571EFB}" destId="{5A67361C-D3AF-4A5B-A3B6-B10A4E46DD07}" srcOrd="2" destOrd="0" presId="urn:microsoft.com/office/officeart/2018/2/layout/IconLabelList"/>
    <dgm:cxn modelId="{B70341AD-1A6F-4DAB-BB55-A8525397ED04}" type="presParOf" srcId="{6E3EFD88-6CEE-4889-AB51-9D2766A9A1FE}" destId="{EBA72136-92BD-4FC3-B73D-9E12A0158B3C}" srcOrd="11" destOrd="0" presId="urn:microsoft.com/office/officeart/2018/2/layout/IconLabelList"/>
    <dgm:cxn modelId="{24C6B182-881B-4F8B-9BE1-D54A56DACBF6}" type="presParOf" srcId="{6E3EFD88-6CEE-4889-AB51-9D2766A9A1FE}" destId="{5A7969FF-1FF8-4A7D-9733-5341E586B135}" srcOrd="12" destOrd="0" presId="urn:microsoft.com/office/officeart/2018/2/layout/IconLabelList"/>
    <dgm:cxn modelId="{EDCC233C-D40B-460C-9E27-8E55E9100D78}" type="presParOf" srcId="{5A7969FF-1FF8-4A7D-9733-5341E586B135}" destId="{04D03EBF-D843-4BE5-8FAC-921FC028CBC2}" srcOrd="0" destOrd="0" presId="urn:microsoft.com/office/officeart/2018/2/layout/IconLabelList"/>
    <dgm:cxn modelId="{DFDCA1CE-32FA-4632-8B81-C9848BA665FF}" type="presParOf" srcId="{5A7969FF-1FF8-4A7D-9733-5341E586B135}" destId="{B02D04BE-BA1F-47A5-B4BC-504F6EEAE0CE}" srcOrd="1" destOrd="0" presId="urn:microsoft.com/office/officeart/2018/2/layout/IconLabelList"/>
    <dgm:cxn modelId="{B8E33F4B-E449-43F7-A606-6A2C7406C311}" type="presParOf" srcId="{5A7969FF-1FF8-4A7D-9733-5341E586B135}" destId="{6EE74FB4-BFB2-4C17-9C78-94C778C14CFC}" srcOrd="2" destOrd="0" presId="urn:microsoft.com/office/officeart/2018/2/layout/IconLabelList"/>
    <dgm:cxn modelId="{9AFD1F04-7E27-4EC0-A489-45FF93613B32}" type="presParOf" srcId="{6E3EFD88-6CEE-4889-AB51-9D2766A9A1FE}" destId="{2BB413D0-75F2-46B3-900B-799A8B5EAF81}" srcOrd="13" destOrd="0" presId="urn:microsoft.com/office/officeart/2018/2/layout/IconLabelList"/>
    <dgm:cxn modelId="{FE8C7231-1D5F-4994-BB83-DBDCAAC1A939}" type="presParOf" srcId="{6E3EFD88-6CEE-4889-AB51-9D2766A9A1FE}" destId="{75E52C57-1043-45C1-94F0-71BCD8AAFF05}" srcOrd="14" destOrd="0" presId="urn:microsoft.com/office/officeart/2018/2/layout/IconLabelList"/>
    <dgm:cxn modelId="{5264C7E6-8DA1-4670-BA51-1D3B60644039}" type="presParOf" srcId="{75E52C57-1043-45C1-94F0-71BCD8AAFF05}" destId="{97B17D4E-2394-43F0-9520-4FB1A0A4611E}" srcOrd="0" destOrd="0" presId="urn:microsoft.com/office/officeart/2018/2/layout/IconLabelList"/>
    <dgm:cxn modelId="{ED625A6A-2627-4D58-B64F-E4E24C0543A4}" type="presParOf" srcId="{75E52C57-1043-45C1-94F0-71BCD8AAFF05}" destId="{BAE686AD-18F5-44C9-9127-3C969AF957BE}" srcOrd="1" destOrd="0" presId="urn:microsoft.com/office/officeart/2018/2/layout/IconLabelList"/>
    <dgm:cxn modelId="{BADAD4B1-692D-4808-ACD8-53626DEEFE64}" type="presParOf" srcId="{75E52C57-1043-45C1-94F0-71BCD8AAFF05}" destId="{356134B0-618B-499A-8D7D-C2B06C72335F}" srcOrd="2" destOrd="0" presId="urn:microsoft.com/office/officeart/2018/2/layout/IconLabel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10FC238-0B8D-4195-8673-FCBFA1BB7FD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42072BF-96AC-4AF1-BF17-69ACC818BF86}">
      <dgm:prSet/>
      <dgm:spPr/>
      <dgm:t>
        <a:bodyPr/>
        <a:lstStyle/>
        <a:p>
          <a:r>
            <a:rPr lang="en-US" dirty="0"/>
            <a:t>WHAT ARE SOME ELIGIBLE ESG ACTIVITIES?</a:t>
          </a:r>
        </a:p>
      </dgm:t>
    </dgm:pt>
    <dgm:pt modelId="{37F9530C-13DA-481E-8163-066FB7074E55}" type="parTrans" cxnId="{CE962AAB-D07A-4521-95DE-EB52D37455B4}">
      <dgm:prSet/>
      <dgm:spPr/>
      <dgm:t>
        <a:bodyPr/>
        <a:lstStyle/>
        <a:p>
          <a:endParaRPr lang="en-US"/>
        </a:p>
      </dgm:t>
    </dgm:pt>
    <dgm:pt modelId="{7D120FEF-E3D3-4064-986A-B65AEE916B11}" type="sibTrans" cxnId="{CE962AAB-D07A-4521-95DE-EB52D37455B4}">
      <dgm:prSet/>
      <dgm:spPr/>
      <dgm:t>
        <a:bodyPr/>
        <a:lstStyle/>
        <a:p>
          <a:endParaRPr lang="en-US"/>
        </a:p>
      </dgm:t>
    </dgm:pt>
    <dgm:pt modelId="{7A1B74E5-1027-4D1B-AFFC-418B6A0C05E5}">
      <dgm:prSet/>
      <dgm:spPr/>
      <dgm:t>
        <a:bodyPr/>
        <a:lstStyle/>
        <a:p>
          <a:pPr>
            <a:lnSpc>
              <a:spcPct val="100000"/>
            </a:lnSpc>
          </a:pPr>
          <a:r>
            <a:rPr lang="en-US" dirty="0"/>
            <a:t>Street Outreach;</a:t>
          </a:r>
        </a:p>
      </dgm:t>
    </dgm:pt>
    <dgm:pt modelId="{F6BD305D-F2F8-48D8-A515-0B185395D0E6}" type="parTrans" cxnId="{EA0A463F-BED6-4F8E-B7E9-4E6368A188CB}">
      <dgm:prSet/>
      <dgm:spPr/>
      <dgm:t>
        <a:bodyPr/>
        <a:lstStyle/>
        <a:p>
          <a:endParaRPr lang="en-US"/>
        </a:p>
      </dgm:t>
    </dgm:pt>
    <dgm:pt modelId="{44B41B80-08E2-4DA3-9513-39B3FC4C4FEC}" type="sibTrans" cxnId="{EA0A463F-BED6-4F8E-B7E9-4E6368A188CB}">
      <dgm:prSet/>
      <dgm:spPr/>
      <dgm:t>
        <a:bodyPr/>
        <a:lstStyle/>
        <a:p>
          <a:endParaRPr lang="en-US"/>
        </a:p>
      </dgm:t>
    </dgm:pt>
    <dgm:pt modelId="{024C4BEA-13B9-4B5D-A38E-CB94ACE6C5EF}">
      <dgm:prSet/>
      <dgm:spPr/>
      <dgm:t>
        <a:bodyPr/>
        <a:lstStyle/>
        <a:p>
          <a:pPr>
            <a:lnSpc>
              <a:spcPct val="100000"/>
            </a:lnSpc>
          </a:pPr>
          <a:r>
            <a:rPr lang="en-US" dirty="0"/>
            <a:t>Emergency Shelter;</a:t>
          </a:r>
        </a:p>
      </dgm:t>
    </dgm:pt>
    <dgm:pt modelId="{EA4B7116-BD91-4BF9-B862-46E903BA8978}" type="parTrans" cxnId="{26EFF3C6-5ABC-4BD2-87E7-82DD59F9211B}">
      <dgm:prSet/>
      <dgm:spPr/>
      <dgm:t>
        <a:bodyPr/>
        <a:lstStyle/>
        <a:p>
          <a:endParaRPr lang="en-US"/>
        </a:p>
      </dgm:t>
    </dgm:pt>
    <dgm:pt modelId="{C6F6BF01-CDE1-4754-9490-816AF1EDE656}" type="sibTrans" cxnId="{26EFF3C6-5ABC-4BD2-87E7-82DD59F9211B}">
      <dgm:prSet/>
      <dgm:spPr/>
      <dgm:t>
        <a:bodyPr/>
        <a:lstStyle/>
        <a:p>
          <a:endParaRPr lang="en-US"/>
        </a:p>
      </dgm:t>
    </dgm:pt>
    <dgm:pt modelId="{11E9ACAF-6D8D-482B-B527-AC23862BCE1E}">
      <dgm:prSet/>
      <dgm:spPr/>
      <dgm:t>
        <a:bodyPr/>
        <a:lstStyle/>
        <a:p>
          <a:pPr>
            <a:lnSpc>
              <a:spcPct val="100000"/>
            </a:lnSpc>
          </a:pPr>
          <a:r>
            <a:rPr lang="en-US" dirty="0"/>
            <a:t>Homeless Prevention;</a:t>
          </a:r>
        </a:p>
      </dgm:t>
    </dgm:pt>
    <dgm:pt modelId="{55E57E12-321D-47F1-96BA-488C56CD4480}" type="parTrans" cxnId="{2C09B4D1-A6E6-401E-B5DD-A97CDB386D48}">
      <dgm:prSet/>
      <dgm:spPr/>
      <dgm:t>
        <a:bodyPr/>
        <a:lstStyle/>
        <a:p>
          <a:endParaRPr lang="en-US"/>
        </a:p>
      </dgm:t>
    </dgm:pt>
    <dgm:pt modelId="{9D185A61-8619-49C1-9253-294CB863FD80}" type="sibTrans" cxnId="{2C09B4D1-A6E6-401E-B5DD-A97CDB386D48}">
      <dgm:prSet/>
      <dgm:spPr/>
      <dgm:t>
        <a:bodyPr/>
        <a:lstStyle/>
        <a:p>
          <a:endParaRPr lang="en-US"/>
        </a:p>
      </dgm:t>
    </dgm:pt>
    <dgm:pt modelId="{2384D8BF-C297-4685-A142-6AA7E685FFC8}">
      <dgm:prSet/>
      <dgm:spPr/>
      <dgm:t>
        <a:bodyPr/>
        <a:lstStyle/>
        <a:p>
          <a:pPr>
            <a:lnSpc>
              <a:spcPct val="100000"/>
            </a:lnSpc>
          </a:pPr>
          <a:r>
            <a:rPr lang="en-US" dirty="0"/>
            <a:t>Rapid Re-Housing Assistance; and</a:t>
          </a:r>
        </a:p>
      </dgm:t>
    </dgm:pt>
    <dgm:pt modelId="{E606BE5C-9CF3-4AD7-BB59-02427EBF60C3}" type="parTrans" cxnId="{D3246CED-B47A-44BB-B087-1318D9E9D583}">
      <dgm:prSet/>
      <dgm:spPr/>
      <dgm:t>
        <a:bodyPr/>
        <a:lstStyle/>
        <a:p>
          <a:endParaRPr lang="en-US"/>
        </a:p>
      </dgm:t>
    </dgm:pt>
    <dgm:pt modelId="{B626C516-7D0A-4951-983D-93CB9344C8B1}" type="sibTrans" cxnId="{D3246CED-B47A-44BB-B087-1318D9E9D583}">
      <dgm:prSet/>
      <dgm:spPr/>
      <dgm:t>
        <a:bodyPr/>
        <a:lstStyle/>
        <a:p>
          <a:endParaRPr lang="en-US"/>
        </a:p>
      </dgm:t>
    </dgm:pt>
    <dgm:pt modelId="{F8763CB4-BF71-43C2-8C4F-D89EF0AD1558}">
      <dgm:prSet/>
      <dgm:spPr/>
      <dgm:t>
        <a:bodyPr/>
        <a:lstStyle/>
        <a:p>
          <a:pPr>
            <a:lnSpc>
              <a:spcPct val="100000"/>
            </a:lnSpc>
          </a:pPr>
          <a:r>
            <a:rPr lang="en-US" dirty="0"/>
            <a:t>Homeless Management Information System (HMIS). </a:t>
          </a:r>
        </a:p>
      </dgm:t>
    </dgm:pt>
    <dgm:pt modelId="{42A53D65-682B-4191-8A9B-2B3C403A1C08}" type="parTrans" cxnId="{4A9E34DC-5D44-4D93-9622-2AE2D11744B6}">
      <dgm:prSet/>
      <dgm:spPr/>
      <dgm:t>
        <a:bodyPr/>
        <a:lstStyle/>
        <a:p>
          <a:endParaRPr lang="en-US"/>
        </a:p>
      </dgm:t>
    </dgm:pt>
    <dgm:pt modelId="{32E52E82-F6D4-4213-B624-8FC02A069390}" type="sibTrans" cxnId="{4A9E34DC-5D44-4D93-9622-2AE2D11744B6}">
      <dgm:prSet/>
      <dgm:spPr/>
      <dgm:t>
        <a:bodyPr/>
        <a:lstStyle/>
        <a:p>
          <a:endParaRPr lang="en-US"/>
        </a:p>
      </dgm:t>
    </dgm:pt>
    <dgm:pt modelId="{24CF6F04-F624-426F-A9DB-BAEB6C07FA74}" type="pres">
      <dgm:prSet presAssocID="{310FC238-0B8D-4195-8673-FCBFA1BB7FD0}" presName="vert0" presStyleCnt="0">
        <dgm:presLayoutVars>
          <dgm:dir/>
          <dgm:animOne val="branch"/>
          <dgm:animLvl val="lvl"/>
        </dgm:presLayoutVars>
      </dgm:prSet>
      <dgm:spPr/>
    </dgm:pt>
    <dgm:pt modelId="{B06E9F1D-4A47-492D-8BD4-22DC5EEE2D73}" type="pres">
      <dgm:prSet presAssocID="{D42072BF-96AC-4AF1-BF17-69ACC818BF86}" presName="thickLine" presStyleLbl="alignNode1" presStyleIdx="0" presStyleCnt="6"/>
      <dgm:spPr/>
    </dgm:pt>
    <dgm:pt modelId="{08BA4491-7BED-4636-B0D9-89A262D318D7}" type="pres">
      <dgm:prSet presAssocID="{D42072BF-96AC-4AF1-BF17-69ACC818BF86}" presName="horz1" presStyleCnt="0"/>
      <dgm:spPr/>
    </dgm:pt>
    <dgm:pt modelId="{411DCB0E-A956-49AE-9578-7BDC13D6149A}" type="pres">
      <dgm:prSet presAssocID="{D42072BF-96AC-4AF1-BF17-69ACC818BF86}" presName="tx1" presStyleLbl="revTx" presStyleIdx="0" presStyleCnt="6"/>
      <dgm:spPr/>
    </dgm:pt>
    <dgm:pt modelId="{54E3D34A-913F-4980-B847-C854C31F30B3}" type="pres">
      <dgm:prSet presAssocID="{D42072BF-96AC-4AF1-BF17-69ACC818BF86}" presName="vert1" presStyleCnt="0"/>
      <dgm:spPr/>
    </dgm:pt>
    <dgm:pt modelId="{FA7E65DD-8E11-47A3-8F0D-E060272A9BE6}" type="pres">
      <dgm:prSet presAssocID="{7A1B74E5-1027-4D1B-AFFC-418B6A0C05E5}" presName="thickLine" presStyleLbl="alignNode1" presStyleIdx="1" presStyleCnt="6"/>
      <dgm:spPr/>
    </dgm:pt>
    <dgm:pt modelId="{669845F6-A7C7-4E6F-B554-C4E9346F9490}" type="pres">
      <dgm:prSet presAssocID="{7A1B74E5-1027-4D1B-AFFC-418B6A0C05E5}" presName="horz1" presStyleCnt="0"/>
      <dgm:spPr/>
    </dgm:pt>
    <dgm:pt modelId="{AE983844-49B9-4DF0-8F5C-046692A22E91}" type="pres">
      <dgm:prSet presAssocID="{7A1B74E5-1027-4D1B-AFFC-418B6A0C05E5}" presName="tx1" presStyleLbl="revTx" presStyleIdx="1" presStyleCnt="6"/>
      <dgm:spPr/>
    </dgm:pt>
    <dgm:pt modelId="{DDAE0314-D907-4D17-88E9-C08BE38C38C3}" type="pres">
      <dgm:prSet presAssocID="{7A1B74E5-1027-4D1B-AFFC-418B6A0C05E5}" presName="vert1" presStyleCnt="0"/>
      <dgm:spPr/>
    </dgm:pt>
    <dgm:pt modelId="{640CEEF7-C321-4C8C-B698-7F89EF2BEECF}" type="pres">
      <dgm:prSet presAssocID="{024C4BEA-13B9-4B5D-A38E-CB94ACE6C5EF}" presName="thickLine" presStyleLbl="alignNode1" presStyleIdx="2" presStyleCnt="6"/>
      <dgm:spPr/>
    </dgm:pt>
    <dgm:pt modelId="{89D40C5D-5EA3-4416-9EA1-6758A920121E}" type="pres">
      <dgm:prSet presAssocID="{024C4BEA-13B9-4B5D-A38E-CB94ACE6C5EF}" presName="horz1" presStyleCnt="0"/>
      <dgm:spPr/>
    </dgm:pt>
    <dgm:pt modelId="{72263CB2-8784-438D-808E-7A3A0C34E167}" type="pres">
      <dgm:prSet presAssocID="{024C4BEA-13B9-4B5D-A38E-CB94ACE6C5EF}" presName="tx1" presStyleLbl="revTx" presStyleIdx="2" presStyleCnt="6"/>
      <dgm:spPr/>
    </dgm:pt>
    <dgm:pt modelId="{F74B428D-A101-4B7D-B693-56DBF1BFFD5D}" type="pres">
      <dgm:prSet presAssocID="{024C4BEA-13B9-4B5D-A38E-CB94ACE6C5EF}" presName="vert1" presStyleCnt="0"/>
      <dgm:spPr/>
    </dgm:pt>
    <dgm:pt modelId="{0FABBAEE-578E-413F-939F-D930B9646FF7}" type="pres">
      <dgm:prSet presAssocID="{11E9ACAF-6D8D-482B-B527-AC23862BCE1E}" presName="thickLine" presStyleLbl="alignNode1" presStyleIdx="3" presStyleCnt="6"/>
      <dgm:spPr/>
    </dgm:pt>
    <dgm:pt modelId="{4806CA7F-0EED-4F68-B9C1-153DBFDAB9AF}" type="pres">
      <dgm:prSet presAssocID="{11E9ACAF-6D8D-482B-B527-AC23862BCE1E}" presName="horz1" presStyleCnt="0"/>
      <dgm:spPr/>
    </dgm:pt>
    <dgm:pt modelId="{5ADEC314-BB12-4101-B5EC-7AB4E3D62676}" type="pres">
      <dgm:prSet presAssocID="{11E9ACAF-6D8D-482B-B527-AC23862BCE1E}" presName="tx1" presStyleLbl="revTx" presStyleIdx="3" presStyleCnt="6"/>
      <dgm:spPr/>
    </dgm:pt>
    <dgm:pt modelId="{A0FC970F-B5E4-4BD4-957C-923C07B44265}" type="pres">
      <dgm:prSet presAssocID="{11E9ACAF-6D8D-482B-B527-AC23862BCE1E}" presName="vert1" presStyleCnt="0"/>
      <dgm:spPr/>
    </dgm:pt>
    <dgm:pt modelId="{B66908B4-DF5B-4A13-B2BE-AEC171191763}" type="pres">
      <dgm:prSet presAssocID="{2384D8BF-C297-4685-A142-6AA7E685FFC8}" presName="thickLine" presStyleLbl="alignNode1" presStyleIdx="4" presStyleCnt="6"/>
      <dgm:spPr/>
    </dgm:pt>
    <dgm:pt modelId="{F22627F2-65B9-4B0B-9FB9-C967AA7EF616}" type="pres">
      <dgm:prSet presAssocID="{2384D8BF-C297-4685-A142-6AA7E685FFC8}" presName="horz1" presStyleCnt="0"/>
      <dgm:spPr/>
    </dgm:pt>
    <dgm:pt modelId="{803A2D3C-20EE-4DE8-A26C-1B36CF3176CF}" type="pres">
      <dgm:prSet presAssocID="{2384D8BF-C297-4685-A142-6AA7E685FFC8}" presName="tx1" presStyleLbl="revTx" presStyleIdx="4" presStyleCnt="6"/>
      <dgm:spPr/>
    </dgm:pt>
    <dgm:pt modelId="{2AE91DED-DCAE-439A-9E10-0638E5251F34}" type="pres">
      <dgm:prSet presAssocID="{2384D8BF-C297-4685-A142-6AA7E685FFC8}" presName="vert1" presStyleCnt="0"/>
      <dgm:spPr/>
    </dgm:pt>
    <dgm:pt modelId="{C3A24C74-6953-4D17-8DC3-7C8C3A6CCCE1}" type="pres">
      <dgm:prSet presAssocID="{F8763CB4-BF71-43C2-8C4F-D89EF0AD1558}" presName="thickLine" presStyleLbl="alignNode1" presStyleIdx="5" presStyleCnt="6"/>
      <dgm:spPr/>
    </dgm:pt>
    <dgm:pt modelId="{8321148B-599B-4BA9-9F9F-68F2FF763790}" type="pres">
      <dgm:prSet presAssocID="{F8763CB4-BF71-43C2-8C4F-D89EF0AD1558}" presName="horz1" presStyleCnt="0"/>
      <dgm:spPr/>
    </dgm:pt>
    <dgm:pt modelId="{98193A1D-27BF-4415-B302-8D4642D35C31}" type="pres">
      <dgm:prSet presAssocID="{F8763CB4-BF71-43C2-8C4F-D89EF0AD1558}" presName="tx1" presStyleLbl="revTx" presStyleIdx="5" presStyleCnt="6"/>
      <dgm:spPr/>
    </dgm:pt>
    <dgm:pt modelId="{A808F6ED-5EFA-4EE4-819A-41FDD412F84F}" type="pres">
      <dgm:prSet presAssocID="{F8763CB4-BF71-43C2-8C4F-D89EF0AD1558}" presName="vert1" presStyleCnt="0"/>
      <dgm:spPr/>
    </dgm:pt>
  </dgm:ptLst>
  <dgm:cxnLst>
    <dgm:cxn modelId="{5B3CCE24-7961-42A3-8AC9-DB758372517F}" type="presOf" srcId="{7A1B74E5-1027-4D1B-AFFC-418B6A0C05E5}" destId="{AE983844-49B9-4DF0-8F5C-046692A22E91}" srcOrd="0" destOrd="0" presId="urn:microsoft.com/office/officeart/2008/layout/LinedList"/>
    <dgm:cxn modelId="{A8E37728-072B-4CB8-A03D-80F01C221A8D}" type="presOf" srcId="{310FC238-0B8D-4195-8673-FCBFA1BB7FD0}" destId="{24CF6F04-F624-426F-A9DB-BAEB6C07FA74}" srcOrd="0" destOrd="0" presId="urn:microsoft.com/office/officeart/2008/layout/LinedList"/>
    <dgm:cxn modelId="{EA0A463F-BED6-4F8E-B7E9-4E6368A188CB}" srcId="{310FC238-0B8D-4195-8673-FCBFA1BB7FD0}" destId="{7A1B74E5-1027-4D1B-AFFC-418B6A0C05E5}" srcOrd="1" destOrd="0" parTransId="{F6BD305D-F2F8-48D8-A515-0B185395D0E6}" sibTransId="{44B41B80-08E2-4DA3-9513-39B3FC4C4FEC}"/>
    <dgm:cxn modelId="{E258235B-6651-4127-BC4B-0171F4BC11AE}" type="presOf" srcId="{D42072BF-96AC-4AF1-BF17-69ACC818BF86}" destId="{411DCB0E-A956-49AE-9578-7BDC13D6149A}" srcOrd="0" destOrd="0" presId="urn:microsoft.com/office/officeart/2008/layout/LinedList"/>
    <dgm:cxn modelId="{CE962AAB-D07A-4521-95DE-EB52D37455B4}" srcId="{310FC238-0B8D-4195-8673-FCBFA1BB7FD0}" destId="{D42072BF-96AC-4AF1-BF17-69ACC818BF86}" srcOrd="0" destOrd="0" parTransId="{37F9530C-13DA-481E-8163-066FB7074E55}" sibTransId="{7D120FEF-E3D3-4064-986A-B65AEE916B11}"/>
    <dgm:cxn modelId="{8E5BD8BA-4C42-43E0-88D5-82A5B5ADB3A9}" type="presOf" srcId="{F8763CB4-BF71-43C2-8C4F-D89EF0AD1558}" destId="{98193A1D-27BF-4415-B302-8D4642D35C31}" srcOrd="0" destOrd="0" presId="urn:microsoft.com/office/officeart/2008/layout/LinedList"/>
    <dgm:cxn modelId="{26EFF3C6-5ABC-4BD2-87E7-82DD59F9211B}" srcId="{310FC238-0B8D-4195-8673-FCBFA1BB7FD0}" destId="{024C4BEA-13B9-4B5D-A38E-CB94ACE6C5EF}" srcOrd="2" destOrd="0" parTransId="{EA4B7116-BD91-4BF9-B862-46E903BA8978}" sibTransId="{C6F6BF01-CDE1-4754-9490-816AF1EDE656}"/>
    <dgm:cxn modelId="{2C09B4D1-A6E6-401E-B5DD-A97CDB386D48}" srcId="{310FC238-0B8D-4195-8673-FCBFA1BB7FD0}" destId="{11E9ACAF-6D8D-482B-B527-AC23862BCE1E}" srcOrd="3" destOrd="0" parTransId="{55E57E12-321D-47F1-96BA-488C56CD4480}" sibTransId="{9D185A61-8619-49C1-9253-294CB863FD80}"/>
    <dgm:cxn modelId="{0A2601D3-8865-4692-BDB0-4E0D5C985045}" type="presOf" srcId="{024C4BEA-13B9-4B5D-A38E-CB94ACE6C5EF}" destId="{72263CB2-8784-438D-808E-7A3A0C34E167}" srcOrd="0" destOrd="0" presId="urn:microsoft.com/office/officeart/2008/layout/LinedList"/>
    <dgm:cxn modelId="{4A9E34DC-5D44-4D93-9622-2AE2D11744B6}" srcId="{310FC238-0B8D-4195-8673-FCBFA1BB7FD0}" destId="{F8763CB4-BF71-43C2-8C4F-D89EF0AD1558}" srcOrd="5" destOrd="0" parTransId="{42A53D65-682B-4191-8A9B-2B3C403A1C08}" sibTransId="{32E52E82-F6D4-4213-B624-8FC02A069390}"/>
    <dgm:cxn modelId="{993ED4E2-DA51-41F0-B58E-7BE0C70621F8}" type="presOf" srcId="{11E9ACAF-6D8D-482B-B527-AC23862BCE1E}" destId="{5ADEC314-BB12-4101-B5EC-7AB4E3D62676}" srcOrd="0" destOrd="0" presId="urn:microsoft.com/office/officeart/2008/layout/LinedList"/>
    <dgm:cxn modelId="{D3246CED-B47A-44BB-B087-1318D9E9D583}" srcId="{310FC238-0B8D-4195-8673-FCBFA1BB7FD0}" destId="{2384D8BF-C297-4685-A142-6AA7E685FFC8}" srcOrd="4" destOrd="0" parTransId="{E606BE5C-9CF3-4AD7-BB59-02427EBF60C3}" sibTransId="{B626C516-7D0A-4951-983D-93CB9344C8B1}"/>
    <dgm:cxn modelId="{1E5C53F5-1C3B-4FBC-B6F1-B43EFF92FF19}" type="presOf" srcId="{2384D8BF-C297-4685-A142-6AA7E685FFC8}" destId="{803A2D3C-20EE-4DE8-A26C-1B36CF3176CF}" srcOrd="0" destOrd="0" presId="urn:microsoft.com/office/officeart/2008/layout/LinedList"/>
    <dgm:cxn modelId="{3417BA53-55B5-4103-9756-0245546F278D}" type="presParOf" srcId="{24CF6F04-F624-426F-A9DB-BAEB6C07FA74}" destId="{B06E9F1D-4A47-492D-8BD4-22DC5EEE2D73}" srcOrd="0" destOrd="0" presId="urn:microsoft.com/office/officeart/2008/layout/LinedList"/>
    <dgm:cxn modelId="{D54F072A-13B9-4A1A-8E45-D3023E65A415}" type="presParOf" srcId="{24CF6F04-F624-426F-A9DB-BAEB6C07FA74}" destId="{08BA4491-7BED-4636-B0D9-89A262D318D7}" srcOrd="1" destOrd="0" presId="urn:microsoft.com/office/officeart/2008/layout/LinedList"/>
    <dgm:cxn modelId="{A4A88A5A-6A7B-4B78-8FE1-466FF2BC65D9}" type="presParOf" srcId="{08BA4491-7BED-4636-B0D9-89A262D318D7}" destId="{411DCB0E-A956-49AE-9578-7BDC13D6149A}" srcOrd="0" destOrd="0" presId="urn:microsoft.com/office/officeart/2008/layout/LinedList"/>
    <dgm:cxn modelId="{67732FF3-3A17-40BC-8084-C02C99979E78}" type="presParOf" srcId="{08BA4491-7BED-4636-B0D9-89A262D318D7}" destId="{54E3D34A-913F-4980-B847-C854C31F30B3}" srcOrd="1" destOrd="0" presId="urn:microsoft.com/office/officeart/2008/layout/LinedList"/>
    <dgm:cxn modelId="{951448C0-5322-467F-AAE3-C97AD33DF4A2}" type="presParOf" srcId="{24CF6F04-F624-426F-A9DB-BAEB6C07FA74}" destId="{FA7E65DD-8E11-47A3-8F0D-E060272A9BE6}" srcOrd="2" destOrd="0" presId="urn:microsoft.com/office/officeart/2008/layout/LinedList"/>
    <dgm:cxn modelId="{36A39315-EF4A-40CF-90FA-7E285DA1D4C8}" type="presParOf" srcId="{24CF6F04-F624-426F-A9DB-BAEB6C07FA74}" destId="{669845F6-A7C7-4E6F-B554-C4E9346F9490}" srcOrd="3" destOrd="0" presId="urn:microsoft.com/office/officeart/2008/layout/LinedList"/>
    <dgm:cxn modelId="{7611358C-B36A-432E-A437-A6D6EA0E9C3A}" type="presParOf" srcId="{669845F6-A7C7-4E6F-B554-C4E9346F9490}" destId="{AE983844-49B9-4DF0-8F5C-046692A22E91}" srcOrd="0" destOrd="0" presId="urn:microsoft.com/office/officeart/2008/layout/LinedList"/>
    <dgm:cxn modelId="{0CB6FB56-4D25-48D1-94AF-22C9B95FAB21}" type="presParOf" srcId="{669845F6-A7C7-4E6F-B554-C4E9346F9490}" destId="{DDAE0314-D907-4D17-88E9-C08BE38C38C3}" srcOrd="1" destOrd="0" presId="urn:microsoft.com/office/officeart/2008/layout/LinedList"/>
    <dgm:cxn modelId="{5D05D65C-F3A2-4AB4-9338-E878BCAC6E78}" type="presParOf" srcId="{24CF6F04-F624-426F-A9DB-BAEB6C07FA74}" destId="{640CEEF7-C321-4C8C-B698-7F89EF2BEECF}" srcOrd="4" destOrd="0" presId="urn:microsoft.com/office/officeart/2008/layout/LinedList"/>
    <dgm:cxn modelId="{BC492518-8CD1-401D-9FA4-98ECD0180698}" type="presParOf" srcId="{24CF6F04-F624-426F-A9DB-BAEB6C07FA74}" destId="{89D40C5D-5EA3-4416-9EA1-6758A920121E}" srcOrd="5" destOrd="0" presId="urn:microsoft.com/office/officeart/2008/layout/LinedList"/>
    <dgm:cxn modelId="{57FB4F91-F29E-4D4D-BBDE-552EB5CAEC1B}" type="presParOf" srcId="{89D40C5D-5EA3-4416-9EA1-6758A920121E}" destId="{72263CB2-8784-438D-808E-7A3A0C34E167}" srcOrd="0" destOrd="0" presId="urn:microsoft.com/office/officeart/2008/layout/LinedList"/>
    <dgm:cxn modelId="{5351FAC9-417F-45FF-BDB8-9A33FA03B142}" type="presParOf" srcId="{89D40C5D-5EA3-4416-9EA1-6758A920121E}" destId="{F74B428D-A101-4B7D-B693-56DBF1BFFD5D}" srcOrd="1" destOrd="0" presId="urn:microsoft.com/office/officeart/2008/layout/LinedList"/>
    <dgm:cxn modelId="{A5885A7C-9BD3-4A1F-A5BF-4BF74DEB9C72}" type="presParOf" srcId="{24CF6F04-F624-426F-A9DB-BAEB6C07FA74}" destId="{0FABBAEE-578E-413F-939F-D930B9646FF7}" srcOrd="6" destOrd="0" presId="urn:microsoft.com/office/officeart/2008/layout/LinedList"/>
    <dgm:cxn modelId="{13173404-1767-4D5B-A4FD-F2EF57C2929F}" type="presParOf" srcId="{24CF6F04-F624-426F-A9DB-BAEB6C07FA74}" destId="{4806CA7F-0EED-4F68-B9C1-153DBFDAB9AF}" srcOrd="7" destOrd="0" presId="urn:microsoft.com/office/officeart/2008/layout/LinedList"/>
    <dgm:cxn modelId="{2FD1E9CE-2D68-486D-BF1F-9E00041E1E28}" type="presParOf" srcId="{4806CA7F-0EED-4F68-B9C1-153DBFDAB9AF}" destId="{5ADEC314-BB12-4101-B5EC-7AB4E3D62676}" srcOrd="0" destOrd="0" presId="urn:microsoft.com/office/officeart/2008/layout/LinedList"/>
    <dgm:cxn modelId="{9AE59380-A6B4-42BB-8F70-FED595E15366}" type="presParOf" srcId="{4806CA7F-0EED-4F68-B9C1-153DBFDAB9AF}" destId="{A0FC970F-B5E4-4BD4-957C-923C07B44265}" srcOrd="1" destOrd="0" presId="urn:microsoft.com/office/officeart/2008/layout/LinedList"/>
    <dgm:cxn modelId="{BACB10AA-FC3D-49A7-B9A7-363C174BB69D}" type="presParOf" srcId="{24CF6F04-F624-426F-A9DB-BAEB6C07FA74}" destId="{B66908B4-DF5B-4A13-B2BE-AEC171191763}" srcOrd="8" destOrd="0" presId="urn:microsoft.com/office/officeart/2008/layout/LinedList"/>
    <dgm:cxn modelId="{8B40468E-CF59-464A-9A59-2959AB08BF7F}" type="presParOf" srcId="{24CF6F04-F624-426F-A9DB-BAEB6C07FA74}" destId="{F22627F2-65B9-4B0B-9FB9-C967AA7EF616}" srcOrd="9" destOrd="0" presId="urn:microsoft.com/office/officeart/2008/layout/LinedList"/>
    <dgm:cxn modelId="{7DA83484-BC3F-40E8-83D2-AFF898C92A67}" type="presParOf" srcId="{F22627F2-65B9-4B0B-9FB9-C967AA7EF616}" destId="{803A2D3C-20EE-4DE8-A26C-1B36CF3176CF}" srcOrd="0" destOrd="0" presId="urn:microsoft.com/office/officeart/2008/layout/LinedList"/>
    <dgm:cxn modelId="{076CCDA5-AEE2-4CCE-8411-F40D6873F345}" type="presParOf" srcId="{F22627F2-65B9-4B0B-9FB9-C967AA7EF616}" destId="{2AE91DED-DCAE-439A-9E10-0638E5251F34}" srcOrd="1" destOrd="0" presId="urn:microsoft.com/office/officeart/2008/layout/LinedList"/>
    <dgm:cxn modelId="{F28EEC3B-97C5-492A-9E4A-5EBF3251BA97}" type="presParOf" srcId="{24CF6F04-F624-426F-A9DB-BAEB6C07FA74}" destId="{C3A24C74-6953-4D17-8DC3-7C8C3A6CCCE1}" srcOrd="10" destOrd="0" presId="urn:microsoft.com/office/officeart/2008/layout/LinedList"/>
    <dgm:cxn modelId="{761FE5F3-36BF-4138-B3F0-C99025415082}" type="presParOf" srcId="{24CF6F04-F624-426F-A9DB-BAEB6C07FA74}" destId="{8321148B-599B-4BA9-9F9F-68F2FF763790}" srcOrd="11" destOrd="0" presId="urn:microsoft.com/office/officeart/2008/layout/LinedList"/>
    <dgm:cxn modelId="{5683BA06-C571-4176-A7EC-2C3BE17AC8DC}" type="presParOf" srcId="{8321148B-599B-4BA9-9F9F-68F2FF763790}" destId="{98193A1D-27BF-4415-B302-8D4642D35C31}" srcOrd="0" destOrd="0" presId="urn:microsoft.com/office/officeart/2008/layout/LinedList"/>
    <dgm:cxn modelId="{EC499D95-3D01-400C-A1E2-8BB7FE08264C}" type="presParOf" srcId="{8321148B-599B-4BA9-9F9F-68F2FF763790}" destId="{A808F6ED-5EFA-4EE4-819A-41FDD412F8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4B05D-0DF6-4FBB-A709-1C6C7158F329}"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D590BE99-0D7E-4DAF-9E33-CA24FC1611B5}">
      <dgm:prSet/>
      <dgm:spPr/>
      <dgm:t>
        <a:bodyPr/>
        <a:lstStyle/>
        <a:p>
          <a:pPr>
            <a:lnSpc>
              <a:spcPct val="100000"/>
            </a:lnSpc>
          </a:pPr>
          <a:r>
            <a:rPr lang="en-US" dirty="0"/>
            <a:t>For-Profit Developers</a:t>
          </a:r>
        </a:p>
      </dgm:t>
    </dgm:pt>
    <dgm:pt modelId="{052014C8-1854-4CFD-93D4-C307083DC5AE}" type="parTrans" cxnId="{275342EB-09C1-4A54-A835-8CA6B2E120F1}">
      <dgm:prSet/>
      <dgm:spPr/>
      <dgm:t>
        <a:bodyPr/>
        <a:lstStyle/>
        <a:p>
          <a:endParaRPr lang="en-US"/>
        </a:p>
      </dgm:t>
    </dgm:pt>
    <dgm:pt modelId="{D53183BF-8C89-4F6A-8EF9-E6D4670B8498}" type="sibTrans" cxnId="{275342EB-09C1-4A54-A835-8CA6B2E120F1}">
      <dgm:prSet/>
      <dgm:spPr/>
      <dgm:t>
        <a:bodyPr/>
        <a:lstStyle/>
        <a:p>
          <a:endParaRPr lang="en-US"/>
        </a:p>
      </dgm:t>
    </dgm:pt>
    <dgm:pt modelId="{91F6399F-B7C7-4BA3-944A-8CDBF6918FB2}">
      <dgm:prSet/>
      <dgm:spPr/>
      <dgm:t>
        <a:bodyPr/>
        <a:lstStyle/>
        <a:p>
          <a:pPr>
            <a:lnSpc>
              <a:spcPct val="100000"/>
            </a:lnSpc>
          </a:pPr>
          <a:r>
            <a:rPr lang="en-US" dirty="0"/>
            <a:t>Non-profit developers</a:t>
          </a:r>
        </a:p>
      </dgm:t>
    </dgm:pt>
    <dgm:pt modelId="{BA5CA2E0-EF49-4F22-AD99-3B69CB7A8305}" type="parTrans" cxnId="{2733BD48-617B-4042-B2C4-01A8D69AF874}">
      <dgm:prSet/>
      <dgm:spPr/>
      <dgm:t>
        <a:bodyPr/>
        <a:lstStyle/>
        <a:p>
          <a:endParaRPr lang="en-US"/>
        </a:p>
      </dgm:t>
    </dgm:pt>
    <dgm:pt modelId="{D32E67BA-99E4-47DC-B0B8-47E190E05990}" type="sibTrans" cxnId="{2733BD48-617B-4042-B2C4-01A8D69AF874}">
      <dgm:prSet/>
      <dgm:spPr/>
      <dgm:t>
        <a:bodyPr/>
        <a:lstStyle/>
        <a:p>
          <a:endParaRPr lang="en-US"/>
        </a:p>
      </dgm:t>
    </dgm:pt>
    <dgm:pt modelId="{DC282403-B594-4E7E-83FF-5519476931CC}" type="pres">
      <dgm:prSet presAssocID="{DB64B05D-0DF6-4FBB-A709-1C6C7158F329}" presName="root" presStyleCnt="0">
        <dgm:presLayoutVars>
          <dgm:dir/>
          <dgm:resizeHandles val="exact"/>
        </dgm:presLayoutVars>
      </dgm:prSet>
      <dgm:spPr/>
    </dgm:pt>
    <dgm:pt modelId="{AD14B746-2B3A-455F-96F2-2DE269E445DC}" type="pres">
      <dgm:prSet presAssocID="{D590BE99-0D7E-4DAF-9E33-CA24FC1611B5}" presName="compNode" presStyleCnt="0"/>
      <dgm:spPr/>
    </dgm:pt>
    <dgm:pt modelId="{CF17B365-6980-4910-87CA-C8D2E9CADCD6}" type="pres">
      <dgm:prSet presAssocID="{D590BE99-0D7E-4DAF-9E33-CA24FC1611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dern architecture with solid fill"/>
        </a:ext>
      </dgm:extLst>
    </dgm:pt>
    <dgm:pt modelId="{F305B97C-78C0-49CD-A3C8-72FFEE33626C}" type="pres">
      <dgm:prSet presAssocID="{D590BE99-0D7E-4DAF-9E33-CA24FC1611B5}" presName="spaceRect" presStyleCnt="0"/>
      <dgm:spPr/>
    </dgm:pt>
    <dgm:pt modelId="{F8F5F79E-A810-430F-9FE6-E57B7F8DEBC6}" type="pres">
      <dgm:prSet presAssocID="{D590BE99-0D7E-4DAF-9E33-CA24FC1611B5}" presName="textRect" presStyleLbl="revTx" presStyleIdx="0" presStyleCnt="2">
        <dgm:presLayoutVars>
          <dgm:chMax val="1"/>
          <dgm:chPref val="1"/>
        </dgm:presLayoutVars>
      </dgm:prSet>
      <dgm:spPr/>
    </dgm:pt>
    <dgm:pt modelId="{B2CAAF57-AE90-47BA-8FDE-62047ADB6F69}" type="pres">
      <dgm:prSet presAssocID="{D53183BF-8C89-4F6A-8EF9-E6D4670B8498}" presName="sibTrans" presStyleCnt="0"/>
      <dgm:spPr/>
    </dgm:pt>
    <dgm:pt modelId="{68552DE9-8521-40F2-905C-BED94676B7BA}" type="pres">
      <dgm:prSet presAssocID="{91F6399F-B7C7-4BA3-944A-8CDBF6918FB2}" presName="compNode" presStyleCnt="0"/>
      <dgm:spPr/>
    </dgm:pt>
    <dgm:pt modelId="{3C48507B-0509-4506-B422-7FD0EC7F2BEA}" type="pres">
      <dgm:prSet presAssocID="{91F6399F-B7C7-4BA3-944A-8CDBF6918F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1923E147-D27F-4ED0-BC42-20DF10E7C857}" type="pres">
      <dgm:prSet presAssocID="{91F6399F-B7C7-4BA3-944A-8CDBF6918FB2}" presName="spaceRect" presStyleCnt="0"/>
      <dgm:spPr/>
    </dgm:pt>
    <dgm:pt modelId="{DA09AF91-293C-4A3A-8B48-35C812376851}" type="pres">
      <dgm:prSet presAssocID="{91F6399F-B7C7-4BA3-944A-8CDBF6918FB2}" presName="textRect" presStyleLbl="revTx" presStyleIdx="1" presStyleCnt="2">
        <dgm:presLayoutVars>
          <dgm:chMax val="1"/>
          <dgm:chPref val="1"/>
        </dgm:presLayoutVars>
      </dgm:prSet>
      <dgm:spPr/>
    </dgm:pt>
  </dgm:ptLst>
  <dgm:cxnLst>
    <dgm:cxn modelId="{2733BD48-617B-4042-B2C4-01A8D69AF874}" srcId="{DB64B05D-0DF6-4FBB-A709-1C6C7158F329}" destId="{91F6399F-B7C7-4BA3-944A-8CDBF6918FB2}" srcOrd="1" destOrd="0" parTransId="{BA5CA2E0-EF49-4F22-AD99-3B69CB7A8305}" sibTransId="{D32E67BA-99E4-47DC-B0B8-47E190E05990}"/>
    <dgm:cxn modelId="{268CE3D9-20A7-4934-8DEE-397FF7906AC0}" type="presOf" srcId="{91F6399F-B7C7-4BA3-944A-8CDBF6918FB2}" destId="{DA09AF91-293C-4A3A-8B48-35C812376851}" srcOrd="0" destOrd="0" presId="urn:microsoft.com/office/officeart/2018/2/layout/IconLabelList"/>
    <dgm:cxn modelId="{275342EB-09C1-4A54-A835-8CA6B2E120F1}" srcId="{DB64B05D-0DF6-4FBB-A709-1C6C7158F329}" destId="{D590BE99-0D7E-4DAF-9E33-CA24FC1611B5}" srcOrd="0" destOrd="0" parTransId="{052014C8-1854-4CFD-93D4-C307083DC5AE}" sibTransId="{D53183BF-8C89-4F6A-8EF9-E6D4670B8498}"/>
    <dgm:cxn modelId="{840882F6-1BC4-459F-94D0-482F44D73D99}" type="presOf" srcId="{DB64B05D-0DF6-4FBB-A709-1C6C7158F329}" destId="{DC282403-B594-4E7E-83FF-5519476931CC}" srcOrd="0" destOrd="0" presId="urn:microsoft.com/office/officeart/2018/2/layout/IconLabelList"/>
    <dgm:cxn modelId="{EF1920F7-B47D-48C6-8A04-35B23E0685E7}" type="presOf" srcId="{D590BE99-0D7E-4DAF-9E33-CA24FC1611B5}" destId="{F8F5F79E-A810-430F-9FE6-E57B7F8DEBC6}" srcOrd="0" destOrd="0" presId="urn:microsoft.com/office/officeart/2018/2/layout/IconLabelList"/>
    <dgm:cxn modelId="{D3BF7955-F45F-4C8E-B014-81994E170B54}" type="presParOf" srcId="{DC282403-B594-4E7E-83FF-5519476931CC}" destId="{AD14B746-2B3A-455F-96F2-2DE269E445DC}" srcOrd="0" destOrd="0" presId="urn:microsoft.com/office/officeart/2018/2/layout/IconLabelList"/>
    <dgm:cxn modelId="{8F88C525-611E-4FA7-BC0C-FDC073F666A8}" type="presParOf" srcId="{AD14B746-2B3A-455F-96F2-2DE269E445DC}" destId="{CF17B365-6980-4910-87CA-C8D2E9CADCD6}" srcOrd="0" destOrd="0" presId="urn:microsoft.com/office/officeart/2018/2/layout/IconLabelList"/>
    <dgm:cxn modelId="{1E298142-9177-4DD8-BCA5-D7CB43200DF8}" type="presParOf" srcId="{AD14B746-2B3A-455F-96F2-2DE269E445DC}" destId="{F305B97C-78C0-49CD-A3C8-72FFEE33626C}" srcOrd="1" destOrd="0" presId="urn:microsoft.com/office/officeart/2018/2/layout/IconLabelList"/>
    <dgm:cxn modelId="{DB9783F7-C9DE-4698-BAD5-47F23D094E9C}" type="presParOf" srcId="{AD14B746-2B3A-455F-96F2-2DE269E445DC}" destId="{F8F5F79E-A810-430F-9FE6-E57B7F8DEBC6}" srcOrd="2" destOrd="0" presId="urn:microsoft.com/office/officeart/2018/2/layout/IconLabelList"/>
    <dgm:cxn modelId="{8A039976-1612-4F4E-A147-64F2A4C266BF}" type="presParOf" srcId="{DC282403-B594-4E7E-83FF-5519476931CC}" destId="{B2CAAF57-AE90-47BA-8FDE-62047ADB6F69}" srcOrd="1" destOrd="0" presId="urn:microsoft.com/office/officeart/2018/2/layout/IconLabelList"/>
    <dgm:cxn modelId="{C30BB690-AD10-42EC-A86D-320C961DCA5B}" type="presParOf" srcId="{DC282403-B594-4E7E-83FF-5519476931CC}" destId="{68552DE9-8521-40F2-905C-BED94676B7BA}" srcOrd="2" destOrd="0" presId="urn:microsoft.com/office/officeart/2018/2/layout/IconLabelList"/>
    <dgm:cxn modelId="{94FED804-0548-4439-A4AD-430ED0830376}" type="presParOf" srcId="{68552DE9-8521-40F2-905C-BED94676B7BA}" destId="{3C48507B-0509-4506-B422-7FD0EC7F2BEA}" srcOrd="0" destOrd="0" presId="urn:microsoft.com/office/officeart/2018/2/layout/IconLabelList"/>
    <dgm:cxn modelId="{8AE1B5E3-A863-48BE-9046-DFA998EC06EB}" type="presParOf" srcId="{68552DE9-8521-40F2-905C-BED94676B7BA}" destId="{1923E147-D27F-4ED0-BC42-20DF10E7C857}" srcOrd="1" destOrd="0" presId="urn:microsoft.com/office/officeart/2018/2/layout/IconLabelList"/>
    <dgm:cxn modelId="{0D23F5BA-50E7-490E-BBC2-5D747D269C77}" type="presParOf" srcId="{68552DE9-8521-40F2-905C-BED94676B7BA}" destId="{DA09AF91-293C-4A3A-8B48-35C81237685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7A15F0-9973-4716-977A-D014359EDAC9}" type="doc">
      <dgm:prSet loTypeId="urn:microsoft.com/office/officeart/2005/8/layout/radial4" loCatId="relationship" qsTypeId="urn:microsoft.com/office/officeart/2005/8/quickstyle/simple4" qsCatId="simple" csTypeId="urn:microsoft.com/office/officeart/2005/8/colors/colorful5" csCatId="colorful"/>
      <dgm:spPr/>
      <dgm:t>
        <a:bodyPr/>
        <a:lstStyle/>
        <a:p>
          <a:endParaRPr lang="en-US"/>
        </a:p>
      </dgm:t>
    </dgm:pt>
    <dgm:pt modelId="{D6AC8AF1-04A6-4D4F-A427-F1460102036E}">
      <dgm:prSet/>
      <dgm:spPr/>
      <dgm:t>
        <a:bodyPr/>
        <a:lstStyle/>
        <a:p>
          <a:r>
            <a:rPr lang="en-US" dirty="0"/>
            <a:t>CHDO – Community Housing Development Organization</a:t>
          </a:r>
        </a:p>
      </dgm:t>
    </dgm:pt>
    <dgm:pt modelId="{43B3A03F-F846-40BB-9F63-A2A802D056D8}" type="parTrans" cxnId="{ED0C8DB0-6C47-484B-812E-4E435C184F18}">
      <dgm:prSet/>
      <dgm:spPr/>
      <dgm:t>
        <a:bodyPr/>
        <a:lstStyle/>
        <a:p>
          <a:endParaRPr lang="en-US"/>
        </a:p>
      </dgm:t>
    </dgm:pt>
    <dgm:pt modelId="{36A0AADF-F03F-4DBF-8310-F907BCCCF6B5}" type="sibTrans" cxnId="{ED0C8DB0-6C47-484B-812E-4E435C184F18}">
      <dgm:prSet/>
      <dgm:spPr/>
      <dgm:t>
        <a:bodyPr/>
        <a:lstStyle/>
        <a:p>
          <a:endParaRPr lang="en-US"/>
        </a:p>
      </dgm:t>
    </dgm:pt>
    <dgm:pt modelId="{B7F40ADB-3DDE-4212-9BF7-377CB1DDF209}">
      <dgm:prSet/>
      <dgm:spPr/>
      <dgm:t>
        <a:bodyPr/>
        <a:lstStyle/>
        <a:p>
          <a:r>
            <a:rPr lang="en-US" dirty="0"/>
            <a:t>Community-based</a:t>
          </a:r>
        </a:p>
      </dgm:t>
    </dgm:pt>
    <dgm:pt modelId="{2FB05192-25E6-4D13-BECF-CECCB4226BB3}" type="parTrans" cxnId="{2CB63117-149D-4619-A91E-3DCB00686669}">
      <dgm:prSet/>
      <dgm:spPr/>
      <dgm:t>
        <a:bodyPr/>
        <a:lstStyle/>
        <a:p>
          <a:endParaRPr lang="en-US"/>
        </a:p>
      </dgm:t>
    </dgm:pt>
    <dgm:pt modelId="{D0CA9A0E-BE1F-414D-A086-AE0680CA7846}" type="sibTrans" cxnId="{2CB63117-149D-4619-A91E-3DCB00686669}">
      <dgm:prSet/>
      <dgm:spPr/>
      <dgm:t>
        <a:bodyPr/>
        <a:lstStyle/>
        <a:p>
          <a:endParaRPr lang="en-US"/>
        </a:p>
      </dgm:t>
    </dgm:pt>
    <dgm:pt modelId="{6EED5ED5-B6F6-4ECC-894D-FA0B333A6456}">
      <dgm:prSet/>
      <dgm:spPr/>
      <dgm:t>
        <a:bodyPr/>
        <a:lstStyle/>
        <a:p>
          <a:r>
            <a:rPr lang="en-US" dirty="0"/>
            <a:t>Focus on Housing</a:t>
          </a:r>
        </a:p>
      </dgm:t>
    </dgm:pt>
    <dgm:pt modelId="{73255793-78C7-4CA1-88D1-5E51606C8C64}" type="parTrans" cxnId="{A42B404D-8C5D-48A8-8062-DFFDB1BFE7F8}">
      <dgm:prSet/>
      <dgm:spPr/>
      <dgm:t>
        <a:bodyPr/>
        <a:lstStyle/>
        <a:p>
          <a:endParaRPr lang="en-US"/>
        </a:p>
      </dgm:t>
    </dgm:pt>
    <dgm:pt modelId="{395CCDE0-8868-4751-AEF0-A319E977884D}" type="sibTrans" cxnId="{A42B404D-8C5D-48A8-8062-DFFDB1BFE7F8}">
      <dgm:prSet/>
      <dgm:spPr/>
      <dgm:t>
        <a:bodyPr/>
        <a:lstStyle/>
        <a:p>
          <a:endParaRPr lang="en-US"/>
        </a:p>
      </dgm:t>
    </dgm:pt>
    <dgm:pt modelId="{86050593-A8E0-47F9-848C-1C5AEC213B60}">
      <dgm:prSet/>
      <dgm:spPr/>
      <dgm:t>
        <a:bodyPr/>
        <a:lstStyle/>
        <a:p>
          <a:r>
            <a:rPr lang="en-US" dirty="0"/>
            <a:t>Board composition with community representation</a:t>
          </a:r>
        </a:p>
      </dgm:t>
    </dgm:pt>
    <dgm:pt modelId="{3D6F6614-1933-43FF-AAD3-7CFB5C3512BA}" type="parTrans" cxnId="{63EC2EC5-21EE-4AEF-8E30-A11C9A282325}">
      <dgm:prSet/>
      <dgm:spPr/>
      <dgm:t>
        <a:bodyPr/>
        <a:lstStyle/>
        <a:p>
          <a:endParaRPr lang="en-US"/>
        </a:p>
      </dgm:t>
    </dgm:pt>
    <dgm:pt modelId="{B6D894C0-ED0A-4D54-91B8-6163F1273324}" type="sibTrans" cxnId="{63EC2EC5-21EE-4AEF-8E30-A11C9A282325}">
      <dgm:prSet/>
      <dgm:spPr/>
      <dgm:t>
        <a:bodyPr/>
        <a:lstStyle/>
        <a:p>
          <a:endParaRPr lang="en-US"/>
        </a:p>
      </dgm:t>
    </dgm:pt>
    <dgm:pt modelId="{3BFB268A-DEDA-43E5-B4EA-436C06DD18FA}" type="pres">
      <dgm:prSet presAssocID="{BE7A15F0-9973-4716-977A-D014359EDAC9}" presName="cycle" presStyleCnt="0">
        <dgm:presLayoutVars>
          <dgm:chMax val="1"/>
          <dgm:dir/>
          <dgm:animLvl val="ctr"/>
          <dgm:resizeHandles val="exact"/>
        </dgm:presLayoutVars>
      </dgm:prSet>
      <dgm:spPr/>
    </dgm:pt>
    <dgm:pt modelId="{CE4BC429-B646-4462-B14A-4E3C3362F1D8}" type="pres">
      <dgm:prSet presAssocID="{D6AC8AF1-04A6-4D4F-A427-F1460102036E}" presName="centerShape" presStyleLbl="node0" presStyleIdx="0" presStyleCnt="1"/>
      <dgm:spPr/>
    </dgm:pt>
    <dgm:pt modelId="{BE83DDDC-0452-4E50-A484-20F8A26ACF8C}" type="pres">
      <dgm:prSet presAssocID="{2FB05192-25E6-4D13-BECF-CECCB4226BB3}" presName="parTrans" presStyleLbl="bgSibTrans2D1" presStyleIdx="0" presStyleCnt="3"/>
      <dgm:spPr/>
    </dgm:pt>
    <dgm:pt modelId="{F264D94A-7985-4952-A64E-563A0A5EFD5F}" type="pres">
      <dgm:prSet presAssocID="{B7F40ADB-3DDE-4212-9BF7-377CB1DDF209}" presName="node" presStyleLbl="node1" presStyleIdx="0" presStyleCnt="3">
        <dgm:presLayoutVars>
          <dgm:bulletEnabled val="1"/>
        </dgm:presLayoutVars>
      </dgm:prSet>
      <dgm:spPr/>
    </dgm:pt>
    <dgm:pt modelId="{13F331E7-6E4D-4B9A-9B5E-F773E3BEEAB9}" type="pres">
      <dgm:prSet presAssocID="{73255793-78C7-4CA1-88D1-5E51606C8C64}" presName="parTrans" presStyleLbl="bgSibTrans2D1" presStyleIdx="1" presStyleCnt="3"/>
      <dgm:spPr/>
    </dgm:pt>
    <dgm:pt modelId="{C891FC22-22B0-42DA-96A5-9E85DE597C3A}" type="pres">
      <dgm:prSet presAssocID="{6EED5ED5-B6F6-4ECC-894D-FA0B333A6456}" presName="node" presStyleLbl="node1" presStyleIdx="1" presStyleCnt="3">
        <dgm:presLayoutVars>
          <dgm:bulletEnabled val="1"/>
        </dgm:presLayoutVars>
      </dgm:prSet>
      <dgm:spPr/>
    </dgm:pt>
    <dgm:pt modelId="{2FB655FC-9541-440F-8445-B48615CCE231}" type="pres">
      <dgm:prSet presAssocID="{3D6F6614-1933-43FF-AAD3-7CFB5C3512BA}" presName="parTrans" presStyleLbl="bgSibTrans2D1" presStyleIdx="2" presStyleCnt="3"/>
      <dgm:spPr/>
    </dgm:pt>
    <dgm:pt modelId="{B91E6A68-96D0-4EA2-9294-8FDC2DEBEAD6}" type="pres">
      <dgm:prSet presAssocID="{86050593-A8E0-47F9-848C-1C5AEC213B60}" presName="node" presStyleLbl="node1" presStyleIdx="2" presStyleCnt="3">
        <dgm:presLayoutVars>
          <dgm:bulletEnabled val="1"/>
        </dgm:presLayoutVars>
      </dgm:prSet>
      <dgm:spPr/>
    </dgm:pt>
  </dgm:ptLst>
  <dgm:cxnLst>
    <dgm:cxn modelId="{F4352000-F0EB-4AC9-84CC-3D3707E07E07}" type="presOf" srcId="{BE7A15F0-9973-4716-977A-D014359EDAC9}" destId="{3BFB268A-DEDA-43E5-B4EA-436C06DD18FA}" srcOrd="0" destOrd="0" presId="urn:microsoft.com/office/officeart/2005/8/layout/radial4"/>
    <dgm:cxn modelId="{2CB63117-149D-4619-A91E-3DCB00686669}" srcId="{D6AC8AF1-04A6-4D4F-A427-F1460102036E}" destId="{B7F40ADB-3DDE-4212-9BF7-377CB1DDF209}" srcOrd="0" destOrd="0" parTransId="{2FB05192-25E6-4D13-BECF-CECCB4226BB3}" sibTransId="{D0CA9A0E-BE1F-414D-A086-AE0680CA7846}"/>
    <dgm:cxn modelId="{9A6DD146-E88A-4A98-B8CA-38B8EB2AC0D2}" type="presOf" srcId="{D6AC8AF1-04A6-4D4F-A427-F1460102036E}" destId="{CE4BC429-B646-4462-B14A-4E3C3362F1D8}" srcOrd="0" destOrd="0" presId="urn:microsoft.com/office/officeart/2005/8/layout/radial4"/>
    <dgm:cxn modelId="{71F52368-4FAF-4378-9F48-2AD19E5DC026}" type="presOf" srcId="{6EED5ED5-B6F6-4ECC-894D-FA0B333A6456}" destId="{C891FC22-22B0-42DA-96A5-9E85DE597C3A}" srcOrd="0" destOrd="0" presId="urn:microsoft.com/office/officeart/2005/8/layout/radial4"/>
    <dgm:cxn modelId="{A42B404D-8C5D-48A8-8062-DFFDB1BFE7F8}" srcId="{D6AC8AF1-04A6-4D4F-A427-F1460102036E}" destId="{6EED5ED5-B6F6-4ECC-894D-FA0B333A6456}" srcOrd="1" destOrd="0" parTransId="{73255793-78C7-4CA1-88D1-5E51606C8C64}" sibTransId="{395CCDE0-8868-4751-AEF0-A319E977884D}"/>
    <dgm:cxn modelId="{86F54478-BD4B-41D7-82BB-A770EEA3DE7B}" type="presOf" srcId="{86050593-A8E0-47F9-848C-1C5AEC213B60}" destId="{B91E6A68-96D0-4EA2-9294-8FDC2DEBEAD6}" srcOrd="0" destOrd="0" presId="urn:microsoft.com/office/officeart/2005/8/layout/radial4"/>
    <dgm:cxn modelId="{A2BAD187-8C5A-4BD8-BD2B-BC10D8BDF195}" type="presOf" srcId="{B7F40ADB-3DDE-4212-9BF7-377CB1DDF209}" destId="{F264D94A-7985-4952-A64E-563A0A5EFD5F}" srcOrd="0" destOrd="0" presId="urn:microsoft.com/office/officeart/2005/8/layout/radial4"/>
    <dgm:cxn modelId="{3F26C68F-2ED8-413C-9073-3467AF919E78}" type="presOf" srcId="{3D6F6614-1933-43FF-AAD3-7CFB5C3512BA}" destId="{2FB655FC-9541-440F-8445-B48615CCE231}" srcOrd="0" destOrd="0" presId="urn:microsoft.com/office/officeart/2005/8/layout/radial4"/>
    <dgm:cxn modelId="{B4F779A8-299D-464F-9D91-1F0A691BB2C8}" type="presOf" srcId="{73255793-78C7-4CA1-88D1-5E51606C8C64}" destId="{13F331E7-6E4D-4B9A-9B5E-F773E3BEEAB9}" srcOrd="0" destOrd="0" presId="urn:microsoft.com/office/officeart/2005/8/layout/radial4"/>
    <dgm:cxn modelId="{ED0C8DB0-6C47-484B-812E-4E435C184F18}" srcId="{BE7A15F0-9973-4716-977A-D014359EDAC9}" destId="{D6AC8AF1-04A6-4D4F-A427-F1460102036E}" srcOrd="0" destOrd="0" parTransId="{43B3A03F-F846-40BB-9F63-A2A802D056D8}" sibTransId="{36A0AADF-F03F-4DBF-8310-F907BCCCF6B5}"/>
    <dgm:cxn modelId="{B58436C1-AF69-4AFA-9F9C-D873B65ACAA4}" type="presOf" srcId="{2FB05192-25E6-4D13-BECF-CECCB4226BB3}" destId="{BE83DDDC-0452-4E50-A484-20F8A26ACF8C}" srcOrd="0" destOrd="0" presId="urn:microsoft.com/office/officeart/2005/8/layout/radial4"/>
    <dgm:cxn modelId="{63EC2EC5-21EE-4AEF-8E30-A11C9A282325}" srcId="{D6AC8AF1-04A6-4D4F-A427-F1460102036E}" destId="{86050593-A8E0-47F9-848C-1C5AEC213B60}" srcOrd="2" destOrd="0" parTransId="{3D6F6614-1933-43FF-AAD3-7CFB5C3512BA}" sibTransId="{B6D894C0-ED0A-4D54-91B8-6163F1273324}"/>
    <dgm:cxn modelId="{3521596B-1D7D-4D9F-ACAE-B9E49E69E7D6}" type="presParOf" srcId="{3BFB268A-DEDA-43E5-B4EA-436C06DD18FA}" destId="{CE4BC429-B646-4462-B14A-4E3C3362F1D8}" srcOrd="0" destOrd="0" presId="urn:microsoft.com/office/officeart/2005/8/layout/radial4"/>
    <dgm:cxn modelId="{5C768764-B57D-4A8C-84E1-CEAD810D51E8}" type="presParOf" srcId="{3BFB268A-DEDA-43E5-B4EA-436C06DD18FA}" destId="{BE83DDDC-0452-4E50-A484-20F8A26ACF8C}" srcOrd="1" destOrd="0" presId="urn:microsoft.com/office/officeart/2005/8/layout/radial4"/>
    <dgm:cxn modelId="{A9FA7B10-611F-4EFE-A27E-45B8F1912AD5}" type="presParOf" srcId="{3BFB268A-DEDA-43E5-B4EA-436C06DD18FA}" destId="{F264D94A-7985-4952-A64E-563A0A5EFD5F}" srcOrd="2" destOrd="0" presId="urn:microsoft.com/office/officeart/2005/8/layout/radial4"/>
    <dgm:cxn modelId="{D7CE861E-82AF-405B-9E2C-80DBD2698A2F}" type="presParOf" srcId="{3BFB268A-DEDA-43E5-B4EA-436C06DD18FA}" destId="{13F331E7-6E4D-4B9A-9B5E-F773E3BEEAB9}" srcOrd="3" destOrd="0" presId="urn:microsoft.com/office/officeart/2005/8/layout/radial4"/>
    <dgm:cxn modelId="{73525B9A-2967-4FB6-A950-3DAB704CC188}" type="presParOf" srcId="{3BFB268A-DEDA-43E5-B4EA-436C06DD18FA}" destId="{C891FC22-22B0-42DA-96A5-9E85DE597C3A}" srcOrd="4" destOrd="0" presId="urn:microsoft.com/office/officeart/2005/8/layout/radial4"/>
    <dgm:cxn modelId="{77D994D3-DB62-44CD-BD52-C2D7683237A0}" type="presParOf" srcId="{3BFB268A-DEDA-43E5-B4EA-436C06DD18FA}" destId="{2FB655FC-9541-440F-8445-B48615CCE231}" srcOrd="5" destOrd="0" presId="urn:microsoft.com/office/officeart/2005/8/layout/radial4"/>
    <dgm:cxn modelId="{BAF2A9F5-9A17-4C48-B2F5-D62BCF923A99}" type="presParOf" srcId="{3BFB268A-DEDA-43E5-B4EA-436C06DD18FA}" destId="{B91E6A68-96D0-4EA2-9294-8FDC2DEBEAD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630A0A-B91E-4E47-A50B-A1E3C478CAD8}" type="doc">
      <dgm:prSet loTypeId="urn:microsoft.com/office/officeart/2016/7/layout/RepeatingBendingProcessNew" loCatId="process" qsTypeId="urn:microsoft.com/office/officeart/2005/8/quickstyle/simple1" qsCatId="simple" csTypeId="urn:microsoft.com/office/officeart/2005/8/colors/colorful1" csCatId="colorful" phldr="1"/>
      <dgm:spPr/>
    </dgm:pt>
    <dgm:pt modelId="{5CD2BE48-62BE-4623-A29D-CE17FAF899B2}">
      <dgm:prSet phldrT="[Text]"/>
      <dgm:spPr/>
      <dgm:t>
        <a:bodyPr/>
        <a:lstStyle/>
        <a:p>
          <a:r>
            <a:rPr lang="en-US" dirty="0"/>
            <a:t>Draft FY 2024 Action Plan</a:t>
          </a:r>
        </a:p>
      </dgm:t>
    </dgm:pt>
    <dgm:pt modelId="{A81DB4EA-0129-4BCC-ABDF-7EDF0BD87810}" type="parTrans" cxnId="{DE997A35-3A72-494F-9A00-27023285FF08}">
      <dgm:prSet/>
      <dgm:spPr/>
      <dgm:t>
        <a:bodyPr/>
        <a:lstStyle/>
        <a:p>
          <a:endParaRPr lang="en-US"/>
        </a:p>
      </dgm:t>
    </dgm:pt>
    <dgm:pt modelId="{D8035B15-B84F-4CF8-B6A3-0384CB1EA1FB}" type="sibTrans" cxnId="{DE997A35-3A72-494F-9A00-27023285FF08}">
      <dgm:prSet/>
      <dgm:spPr/>
      <dgm:t>
        <a:bodyPr/>
        <a:lstStyle/>
        <a:p>
          <a:endParaRPr lang="en-US" dirty="0"/>
        </a:p>
      </dgm:t>
    </dgm:pt>
    <dgm:pt modelId="{4FE4EAEB-F3A7-4869-8880-3C6CB6DF8EA9}">
      <dgm:prSet phldrT="[Text]"/>
      <dgm:spPr/>
      <dgm:t>
        <a:bodyPr/>
        <a:lstStyle/>
        <a:p>
          <a:r>
            <a:rPr lang="en-US" dirty="0"/>
            <a:t>Plan goes on display for 30-day public comment period</a:t>
          </a:r>
        </a:p>
      </dgm:t>
    </dgm:pt>
    <dgm:pt modelId="{326B1235-5694-45E0-A98F-136425606168}" type="parTrans" cxnId="{13320668-CB0C-48B6-992C-668DCC526B97}">
      <dgm:prSet/>
      <dgm:spPr/>
      <dgm:t>
        <a:bodyPr/>
        <a:lstStyle/>
        <a:p>
          <a:endParaRPr lang="en-US"/>
        </a:p>
      </dgm:t>
    </dgm:pt>
    <dgm:pt modelId="{AEE06F81-CFE1-49A9-A261-0756DE4CF27D}" type="sibTrans" cxnId="{13320668-CB0C-48B6-992C-668DCC526B97}">
      <dgm:prSet/>
      <dgm:spPr/>
      <dgm:t>
        <a:bodyPr/>
        <a:lstStyle/>
        <a:p>
          <a:endParaRPr lang="en-US" dirty="0"/>
        </a:p>
      </dgm:t>
    </dgm:pt>
    <dgm:pt modelId="{5F7CD72D-6670-44FA-887F-7E5D9A3EBA87}">
      <dgm:prSet phldrT="[Text]"/>
      <dgm:spPr/>
      <dgm:t>
        <a:bodyPr/>
        <a:lstStyle/>
        <a:p>
          <a:r>
            <a:rPr lang="en-US" dirty="0"/>
            <a:t>2</a:t>
          </a:r>
          <a:r>
            <a:rPr lang="en-US" baseline="30000" dirty="0"/>
            <a:t>nd</a:t>
          </a:r>
          <a:r>
            <a:rPr lang="en-US" dirty="0"/>
            <a:t> Public Hearing- </a:t>
          </a:r>
        </a:p>
        <a:p>
          <a:r>
            <a:rPr lang="en-US" dirty="0"/>
            <a:t>April 23, 2024</a:t>
          </a:r>
        </a:p>
      </dgm:t>
    </dgm:pt>
    <dgm:pt modelId="{174058F6-DBF3-45CD-9B2A-E1E9D08029EA}" type="parTrans" cxnId="{0ECAD7B4-17E9-413E-BFC6-8DE9C1C83571}">
      <dgm:prSet/>
      <dgm:spPr/>
      <dgm:t>
        <a:bodyPr/>
        <a:lstStyle/>
        <a:p>
          <a:endParaRPr lang="en-US"/>
        </a:p>
      </dgm:t>
    </dgm:pt>
    <dgm:pt modelId="{CA30FE93-3FCB-4AD3-8502-E5312FE5E2E8}" type="sibTrans" cxnId="{0ECAD7B4-17E9-413E-BFC6-8DE9C1C83571}">
      <dgm:prSet/>
      <dgm:spPr/>
      <dgm:t>
        <a:bodyPr/>
        <a:lstStyle/>
        <a:p>
          <a:endParaRPr lang="en-US" dirty="0"/>
        </a:p>
      </dgm:t>
    </dgm:pt>
    <dgm:pt modelId="{76B3259A-F511-4F28-96BE-3FBAB8866E00}">
      <dgm:prSet phldrT="[Text]"/>
      <dgm:spPr/>
      <dgm:t>
        <a:bodyPr/>
        <a:lstStyle/>
        <a:p>
          <a:r>
            <a:rPr lang="en-US" dirty="0"/>
            <a:t>Approval of Plan by the Morris County Board of Commissioners</a:t>
          </a:r>
        </a:p>
      </dgm:t>
    </dgm:pt>
    <dgm:pt modelId="{6042B2A2-800D-475A-9412-CACEE38A898C}" type="parTrans" cxnId="{A6012508-1097-4F26-B00D-4E9E8DF27434}">
      <dgm:prSet/>
      <dgm:spPr/>
      <dgm:t>
        <a:bodyPr/>
        <a:lstStyle/>
        <a:p>
          <a:endParaRPr lang="en-US"/>
        </a:p>
      </dgm:t>
    </dgm:pt>
    <dgm:pt modelId="{904E7380-9040-4512-B5F6-1EFA9851F7CF}" type="sibTrans" cxnId="{A6012508-1097-4F26-B00D-4E9E8DF27434}">
      <dgm:prSet/>
      <dgm:spPr/>
      <dgm:t>
        <a:bodyPr/>
        <a:lstStyle/>
        <a:p>
          <a:endParaRPr lang="en-US" dirty="0"/>
        </a:p>
      </dgm:t>
    </dgm:pt>
    <dgm:pt modelId="{6D0BB52E-445D-47B0-8B50-E44BE3666C1C}">
      <dgm:prSet phldrT="[Text]"/>
      <dgm:spPr/>
      <dgm:t>
        <a:bodyPr/>
        <a:lstStyle/>
        <a:p>
          <a:r>
            <a:rPr lang="en-US" dirty="0"/>
            <a:t>Submission to HUD for approval of plan</a:t>
          </a:r>
        </a:p>
      </dgm:t>
    </dgm:pt>
    <dgm:pt modelId="{6503871C-671C-446F-A026-137E1D399991}" type="parTrans" cxnId="{0B64CE6B-8207-4740-A070-9EC169A10E70}">
      <dgm:prSet/>
      <dgm:spPr/>
      <dgm:t>
        <a:bodyPr/>
        <a:lstStyle/>
        <a:p>
          <a:endParaRPr lang="en-US"/>
        </a:p>
      </dgm:t>
    </dgm:pt>
    <dgm:pt modelId="{DF18AE06-CAC1-4866-9704-B14C7AF25C99}" type="sibTrans" cxnId="{0B64CE6B-8207-4740-A070-9EC169A10E70}">
      <dgm:prSet/>
      <dgm:spPr/>
      <dgm:t>
        <a:bodyPr/>
        <a:lstStyle/>
        <a:p>
          <a:endParaRPr lang="en-US" dirty="0"/>
        </a:p>
      </dgm:t>
    </dgm:pt>
    <dgm:pt modelId="{AAC8D794-A30D-4B53-9D73-3A502BD3CBD8}">
      <dgm:prSet phldrT="[Text]"/>
      <dgm:spPr/>
      <dgm:t>
        <a:bodyPr/>
        <a:lstStyle/>
        <a:p>
          <a:r>
            <a:rPr lang="en-US" dirty="0"/>
            <a:t>July 1, 2024- Start of Program Year</a:t>
          </a:r>
        </a:p>
      </dgm:t>
    </dgm:pt>
    <dgm:pt modelId="{4344B95C-45E8-441D-83B8-A601A12E386F}" type="parTrans" cxnId="{1EBFB310-3CFA-4E8B-9627-E55C1E44F5F9}">
      <dgm:prSet/>
      <dgm:spPr/>
      <dgm:t>
        <a:bodyPr/>
        <a:lstStyle/>
        <a:p>
          <a:endParaRPr lang="en-US"/>
        </a:p>
      </dgm:t>
    </dgm:pt>
    <dgm:pt modelId="{8AB34773-5D71-4428-94DC-10BDEC44B733}" type="sibTrans" cxnId="{1EBFB310-3CFA-4E8B-9627-E55C1E44F5F9}">
      <dgm:prSet/>
      <dgm:spPr/>
      <dgm:t>
        <a:bodyPr/>
        <a:lstStyle/>
        <a:p>
          <a:endParaRPr lang="en-US"/>
        </a:p>
      </dgm:t>
    </dgm:pt>
    <dgm:pt modelId="{D8EDA236-336C-4E9E-B154-EF57D8C0B68A}" type="pres">
      <dgm:prSet presAssocID="{6E630A0A-B91E-4E47-A50B-A1E3C478CAD8}" presName="Name0" presStyleCnt="0">
        <dgm:presLayoutVars>
          <dgm:dir/>
          <dgm:resizeHandles val="exact"/>
        </dgm:presLayoutVars>
      </dgm:prSet>
      <dgm:spPr/>
    </dgm:pt>
    <dgm:pt modelId="{66517E00-A073-4B63-A97B-36C4BF36658E}" type="pres">
      <dgm:prSet presAssocID="{5CD2BE48-62BE-4623-A29D-CE17FAF899B2}" presName="node" presStyleLbl="node1" presStyleIdx="0" presStyleCnt="6">
        <dgm:presLayoutVars>
          <dgm:bulletEnabled val="1"/>
        </dgm:presLayoutVars>
      </dgm:prSet>
      <dgm:spPr/>
    </dgm:pt>
    <dgm:pt modelId="{4EF946AF-E856-434C-B980-E9E715ED73AA}" type="pres">
      <dgm:prSet presAssocID="{D8035B15-B84F-4CF8-B6A3-0384CB1EA1FB}" presName="sibTrans" presStyleLbl="sibTrans1D1" presStyleIdx="0" presStyleCnt="5"/>
      <dgm:spPr/>
    </dgm:pt>
    <dgm:pt modelId="{EB048707-100B-437D-A83B-FDDCA55AE983}" type="pres">
      <dgm:prSet presAssocID="{D8035B15-B84F-4CF8-B6A3-0384CB1EA1FB}" presName="connectorText" presStyleLbl="sibTrans1D1" presStyleIdx="0" presStyleCnt="5"/>
      <dgm:spPr/>
    </dgm:pt>
    <dgm:pt modelId="{E57F3015-20A8-429F-8A16-430A1807ACFC}" type="pres">
      <dgm:prSet presAssocID="{4FE4EAEB-F3A7-4869-8880-3C6CB6DF8EA9}" presName="node" presStyleLbl="node1" presStyleIdx="1" presStyleCnt="6">
        <dgm:presLayoutVars>
          <dgm:bulletEnabled val="1"/>
        </dgm:presLayoutVars>
      </dgm:prSet>
      <dgm:spPr/>
    </dgm:pt>
    <dgm:pt modelId="{6DD65393-925A-45AE-9EFC-959B3F22C7FD}" type="pres">
      <dgm:prSet presAssocID="{AEE06F81-CFE1-49A9-A261-0756DE4CF27D}" presName="sibTrans" presStyleLbl="sibTrans1D1" presStyleIdx="1" presStyleCnt="5"/>
      <dgm:spPr/>
    </dgm:pt>
    <dgm:pt modelId="{91040D84-EDA6-4E5B-B7F7-4673722C5AED}" type="pres">
      <dgm:prSet presAssocID="{AEE06F81-CFE1-49A9-A261-0756DE4CF27D}" presName="connectorText" presStyleLbl="sibTrans1D1" presStyleIdx="1" presStyleCnt="5"/>
      <dgm:spPr/>
    </dgm:pt>
    <dgm:pt modelId="{5B95C2B2-CAA3-4653-8B89-58C279C12C35}" type="pres">
      <dgm:prSet presAssocID="{5F7CD72D-6670-44FA-887F-7E5D9A3EBA87}" presName="node" presStyleLbl="node1" presStyleIdx="2" presStyleCnt="6">
        <dgm:presLayoutVars>
          <dgm:bulletEnabled val="1"/>
        </dgm:presLayoutVars>
      </dgm:prSet>
      <dgm:spPr/>
    </dgm:pt>
    <dgm:pt modelId="{BD156858-A543-4A19-94EF-959D24F704F6}" type="pres">
      <dgm:prSet presAssocID="{CA30FE93-3FCB-4AD3-8502-E5312FE5E2E8}" presName="sibTrans" presStyleLbl="sibTrans1D1" presStyleIdx="2" presStyleCnt="5"/>
      <dgm:spPr/>
    </dgm:pt>
    <dgm:pt modelId="{FED6A75B-64FB-4F57-82AF-3F497A389FAE}" type="pres">
      <dgm:prSet presAssocID="{CA30FE93-3FCB-4AD3-8502-E5312FE5E2E8}" presName="connectorText" presStyleLbl="sibTrans1D1" presStyleIdx="2" presStyleCnt="5"/>
      <dgm:spPr/>
    </dgm:pt>
    <dgm:pt modelId="{85E94501-CBDA-4C79-A3B4-8F767F1439DA}" type="pres">
      <dgm:prSet presAssocID="{76B3259A-F511-4F28-96BE-3FBAB8866E00}" presName="node" presStyleLbl="node1" presStyleIdx="3" presStyleCnt="6">
        <dgm:presLayoutVars>
          <dgm:bulletEnabled val="1"/>
        </dgm:presLayoutVars>
      </dgm:prSet>
      <dgm:spPr/>
    </dgm:pt>
    <dgm:pt modelId="{83DB02F9-D14D-485E-8C29-7DB7E7D36F7A}" type="pres">
      <dgm:prSet presAssocID="{904E7380-9040-4512-B5F6-1EFA9851F7CF}" presName="sibTrans" presStyleLbl="sibTrans1D1" presStyleIdx="3" presStyleCnt="5"/>
      <dgm:spPr/>
    </dgm:pt>
    <dgm:pt modelId="{7A376A77-4D60-435C-95F1-65361D7D27C7}" type="pres">
      <dgm:prSet presAssocID="{904E7380-9040-4512-B5F6-1EFA9851F7CF}" presName="connectorText" presStyleLbl="sibTrans1D1" presStyleIdx="3" presStyleCnt="5"/>
      <dgm:spPr/>
    </dgm:pt>
    <dgm:pt modelId="{E1E0D697-DA45-49DE-BE8E-9A95557451C9}" type="pres">
      <dgm:prSet presAssocID="{6D0BB52E-445D-47B0-8B50-E44BE3666C1C}" presName="node" presStyleLbl="node1" presStyleIdx="4" presStyleCnt="6">
        <dgm:presLayoutVars>
          <dgm:bulletEnabled val="1"/>
        </dgm:presLayoutVars>
      </dgm:prSet>
      <dgm:spPr/>
    </dgm:pt>
    <dgm:pt modelId="{86A54252-9510-4AC3-A8EC-1D08D61A13AD}" type="pres">
      <dgm:prSet presAssocID="{DF18AE06-CAC1-4866-9704-B14C7AF25C99}" presName="sibTrans" presStyleLbl="sibTrans1D1" presStyleIdx="4" presStyleCnt="5"/>
      <dgm:spPr/>
    </dgm:pt>
    <dgm:pt modelId="{F093DF16-E361-426E-A176-CA5DE6E203AC}" type="pres">
      <dgm:prSet presAssocID="{DF18AE06-CAC1-4866-9704-B14C7AF25C99}" presName="connectorText" presStyleLbl="sibTrans1D1" presStyleIdx="4" presStyleCnt="5"/>
      <dgm:spPr/>
    </dgm:pt>
    <dgm:pt modelId="{519A093D-4049-4D0A-87EB-11611DA03154}" type="pres">
      <dgm:prSet presAssocID="{AAC8D794-A30D-4B53-9D73-3A502BD3CBD8}" presName="node" presStyleLbl="node1" presStyleIdx="5" presStyleCnt="6">
        <dgm:presLayoutVars>
          <dgm:bulletEnabled val="1"/>
        </dgm:presLayoutVars>
      </dgm:prSet>
      <dgm:spPr/>
    </dgm:pt>
  </dgm:ptLst>
  <dgm:cxnLst>
    <dgm:cxn modelId="{A6012508-1097-4F26-B00D-4E9E8DF27434}" srcId="{6E630A0A-B91E-4E47-A50B-A1E3C478CAD8}" destId="{76B3259A-F511-4F28-96BE-3FBAB8866E00}" srcOrd="3" destOrd="0" parTransId="{6042B2A2-800D-475A-9412-CACEE38A898C}" sibTransId="{904E7380-9040-4512-B5F6-1EFA9851F7CF}"/>
    <dgm:cxn modelId="{1EBFB310-3CFA-4E8B-9627-E55C1E44F5F9}" srcId="{6E630A0A-B91E-4E47-A50B-A1E3C478CAD8}" destId="{AAC8D794-A30D-4B53-9D73-3A502BD3CBD8}" srcOrd="5" destOrd="0" parTransId="{4344B95C-45E8-441D-83B8-A601A12E386F}" sibTransId="{8AB34773-5D71-4428-94DC-10BDEC44B733}"/>
    <dgm:cxn modelId="{39455119-8563-4749-B303-5D75ADDA4092}" type="presOf" srcId="{CA30FE93-3FCB-4AD3-8502-E5312FE5E2E8}" destId="{FED6A75B-64FB-4F57-82AF-3F497A389FAE}" srcOrd="1" destOrd="0" presId="urn:microsoft.com/office/officeart/2016/7/layout/RepeatingBendingProcessNew"/>
    <dgm:cxn modelId="{3EB0072D-E738-4608-98A3-2B88DC40B22C}" type="presOf" srcId="{D8035B15-B84F-4CF8-B6A3-0384CB1EA1FB}" destId="{4EF946AF-E856-434C-B980-E9E715ED73AA}" srcOrd="0" destOrd="0" presId="urn:microsoft.com/office/officeart/2016/7/layout/RepeatingBendingProcessNew"/>
    <dgm:cxn modelId="{432F6D30-E8C8-4F5F-B01D-369FE8393116}" type="presOf" srcId="{CA30FE93-3FCB-4AD3-8502-E5312FE5E2E8}" destId="{BD156858-A543-4A19-94EF-959D24F704F6}" srcOrd="0" destOrd="0" presId="urn:microsoft.com/office/officeart/2016/7/layout/RepeatingBendingProcessNew"/>
    <dgm:cxn modelId="{DE997A35-3A72-494F-9A00-27023285FF08}" srcId="{6E630A0A-B91E-4E47-A50B-A1E3C478CAD8}" destId="{5CD2BE48-62BE-4623-A29D-CE17FAF899B2}" srcOrd="0" destOrd="0" parTransId="{A81DB4EA-0129-4BCC-ABDF-7EDF0BD87810}" sibTransId="{D8035B15-B84F-4CF8-B6A3-0384CB1EA1FB}"/>
    <dgm:cxn modelId="{E732E540-FFED-4E99-8ACC-EA3F022DBFFA}" type="presOf" srcId="{6E630A0A-B91E-4E47-A50B-A1E3C478CAD8}" destId="{D8EDA236-336C-4E9E-B154-EF57D8C0B68A}" srcOrd="0" destOrd="0" presId="urn:microsoft.com/office/officeart/2016/7/layout/RepeatingBendingProcessNew"/>
    <dgm:cxn modelId="{13320668-CB0C-48B6-992C-668DCC526B97}" srcId="{6E630A0A-B91E-4E47-A50B-A1E3C478CAD8}" destId="{4FE4EAEB-F3A7-4869-8880-3C6CB6DF8EA9}" srcOrd="1" destOrd="0" parTransId="{326B1235-5694-45E0-A98F-136425606168}" sibTransId="{AEE06F81-CFE1-49A9-A261-0756DE4CF27D}"/>
    <dgm:cxn modelId="{0B64CE6B-8207-4740-A070-9EC169A10E70}" srcId="{6E630A0A-B91E-4E47-A50B-A1E3C478CAD8}" destId="{6D0BB52E-445D-47B0-8B50-E44BE3666C1C}" srcOrd="4" destOrd="0" parTransId="{6503871C-671C-446F-A026-137E1D399991}" sibTransId="{DF18AE06-CAC1-4866-9704-B14C7AF25C99}"/>
    <dgm:cxn modelId="{D99A5C70-248F-4A76-944A-2568F3755D20}" type="presOf" srcId="{4FE4EAEB-F3A7-4869-8880-3C6CB6DF8EA9}" destId="{E57F3015-20A8-429F-8A16-430A1807ACFC}" srcOrd="0" destOrd="0" presId="urn:microsoft.com/office/officeart/2016/7/layout/RepeatingBendingProcessNew"/>
    <dgm:cxn modelId="{2275FA51-BEB3-4671-AAC9-171B8AF7F5F3}" type="presOf" srcId="{D8035B15-B84F-4CF8-B6A3-0384CB1EA1FB}" destId="{EB048707-100B-437D-A83B-FDDCA55AE983}" srcOrd="1" destOrd="0" presId="urn:microsoft.com/office/officeart/2016/7/layout/RepeatingBendingProcessNew"/>
    <dgm:cxn modelId="{285B2053-4003-464F-938C-E5A4C52E3F95}" type="presOf" srcId="{AAC8D794-A30D-4B53-9D73-3A502BD3CBD8}" destId="{519A093D-4049-4D0A-87EB-11611DA03154}" srcOrd="0" destOrd="0" presId="urn:microsoft.com/office/officeart/2016/7/layout/RepeatingBendingProcessNew"/>
    <dgm:cxn modelId="{DE114478-C0FD-4EC0-86A0-C521F51342B0}" type="presOf" srcId="{AEE06F81-CFE1-49A9-A261-0756DE4CF27D}" destId="{6DD65393-925A-45AE-9EFC-959B3F22C7FD}" srcOrd="0" destOrd="0" presId="urn:microsoft.com/office/officeart/2016/7/layout/RepeatingBendingProcessNew"/>
    <dgm:cxn modelId="{19169198-3E86-44CB-8153-8D24BD4258A4}" type="presOf" srcId="{DF18AE06-CAC1-4866-9704-B14C7AF25C99}" destId="{F093DF16-E361-426E-A176-CA5DE6E203AC}" srcOrd="1" destOrd="0" presId="urn:microsoft.com/office/officeart/2016/7/layout/RepeatingBendingProcessNew"/>
    <dgm:cxn modelId="{74AFFB9B-299E-4705-97E1-C3B193B4FB40}" type="presOf" srcId="{904E7380-9040-4512-B5F6-1EFA9851F7CF}" destId="{7A376A77-4D60-435C-95F1-65361D7D27C7}" srcOrd="1" destOrd="0" presId="urn:microsoft.com/office/officeart/2016/7/layout/RepeatingBendingProcessNew"/>
    <dgm:cxn modelId="{05967C9E-00C0-4535-A1CC-0429CB7302BB}" type="presOf" srcId="{5F7CD72D-6670-44FA-887F-7E5D9A3EBA87}" destId="{5B95C2B2-CAA3-4653-8B89-58C279C12C35}" srcOrd="0" destOrd="0" presId="urn:microsoft.com/office/officeart/2016/7/layout/RepeatingBendingProcessNew"/>
    <dgm:cxn modelId="{5D4962A5-7983-4CEF-843E-CE8C388350E2}" type="presOf" srcId="{6D0BB52E-445D-47B0-8B50-E44BE3666C1C}" destId="{E1E0D697-DA45-49DE-BE8E-9A95557451C9}" srcOrd="0" destOrd="0" presId="urn:microsoft.com/office/officeart/2016/7/layout/RepeatingBendingProcessNew"/>
    <dgm:cxn modelId="{8D1EDAAB-62C5-454B-AA83-8B7D6FBD09CE}" type="presOf" srcId="{DF18AE06-CAC1-4866-9704-B14C7AF25C99}" destId="{86A54252-9510-4AC3-A8EC-1D08D61A13AD}" srcOrd="0" destOrd="0" presId="urn:microsoft.com/office/officeart/2016/7/layout/RepeatingBendingProcessNew"/>
    <dgm:cxn modelId="{0ECAD7B4-17E9-413E-BFC6-8DE9C1C83571}" srcId="{6E630A0A-B91E-4E47-A50B-A1E3C478CAD8}" destId="{5F7CD72D-6670-44FA-887F-7E5D9A3EBA87}" srcOrd="2" destOrd="0" parTransId="{174058F6-DBF3-45CD-9B2A-E1E9D08029EA}" sibTransId="{CA30FE93-3FCB-4AD3-8502-E5312FE5E2E8}"/>
    <dgm:cxn modelId="{E78D7CCB-546D-4CC1-9783-70BE8AE2DC04}" type="presOf" srcId="{904E7380-9040-4512-B5F6-1EFA9851F7CF}" destId="{83DB02F9-D14D-485E-8C29-7DB7E7D36F7A}" srcOrd="0" destOrd="0" presId="urn:microsoft.com/office/officeart/2016/7/layout/RepeatingBendingProcessNew"/>
    <dgm:cxn modelId="{B1E0CAE5-5F6B-406C-93D0-6BA71517BB14}" type="presOf" srcId="{76B3259A-F511-4F28-96BE-3FBAB8866E00}" destId="{85E94501-CBDA-4C79-A3B4-8F767F1439DA}" srcOrd="0" destOrd="0" presId="urn:microsoft.com/office/officeart/2016/7/layout/RepeatingBendingProcessNew"/>
    <dgm:cxn modelId="{BFC3D0EF-6AFE-40AB-A539-5089A1407930}" type="presOf" srcId="{5CD2BE48-62BE-4623-A29D-CE17FAF899B2}" destId="{66517E00-A073-4B63-A97B-36C4BF36658E}" srcOrd="0" destOrd="0" presId="urn:microsoft.com/office/officeart/2016/7/layout/RepeatingBendingProcessNew"/>
    <dgm:cxn modelId="{2EDB32F9-88EC-45AD-BA12-5C99B402A194}" type="presOf" srcId="{AEE06F81-CFE1-49A9-A261-0756DE4CF27D}" destId="{91040D84-EDA6-4E5B-B7F7-4673722C5AED}" srcOrd="1" destOrd="0" presId="urn:microsoft.com/office/officeart/2016/7/layout/RepeatingBendingProcessNew"/>
    <dgm:cxn modelId="{5A199D0F-F088-408B-93DB-61A2427959D9}" type="presParOf" srcId="{D8EDA236-336C-4E9E-B154-EF57D8C0B68A}" destId="{66517E00-A073-4B63-A97B-36C4BF36658E}" srcOrd="0" destOrd="0" presId="urn:microsoft.com/office/officeart/2016/7/layout/RepeatingBendingProcessNew"/>
    <dgm:cxn modelId="{822061D3-B682-4A91-8279-5578D6C5F191}" type="presParOf" srcId="{D8EDA236-336C-4E9E-B154-EF57D8C0B68A}" destId="{4EF946AF-E856-434C-B980-E9E715ED73AA}" srcOrd="1" destOrd="0" presId="urn:microsoft.com/office/officeart/2016/7/layout/RepeatingBendingProcessNew"/>
    <dgm:cxn modelId="{8E2DFE2E-7507-4875-BCC2-11AB4CAF9108}" type="presParOf" srcId="{4EF946AF-E856-434C-B980-E9E715ED73AA}" destId="{EB048707-100B-437D-A83B-FDDCA55AE983}" srcOrd="0" destOrd="0" presId="urn:microsoft.com/office/officeart/2016/7/layout/RepeatingBendingProcessNew"/>
    <dgm:cxn modelId="{98456D65-6D91-488F-9987-1C28CE1D963B}" type="presParOf" srcId="{D8EDA236-336C-4E9E-B154-EF57D8C0B68A}" destId="{E57F3015-20A8-429F-8A16-430A1807ACFC}" srcOrd="2" destOrd="0" presId="urn:microsoft.com/office/officeart/2016/7/layout/RepeatingBendingProcessNew"/>
    <dgm:cxn modelId="{9F7764C8-341F-4782-B791-5635F530AEE6}" type="presParOf" srcId="{D8EDA236-336C-4E9E-B154-EF57D8C0B68A}" destId="{6DD65393-925A-45AE-9EFC-959B3F22C7FD}" srcOrd="3" destOrd="0" presId="urn:microsoft.com/office/officeart/2016/7/layout/RepeatingBendingProcessNew"/>
    <dgm:cxn modelId="{218A6F83-CA04-44CE-B901-731B3BB24039}" type="presParOf" srcId="{6DD65393-925A-45AE-9EFC-959B3F22C7FD}" destId="{91040D84-EDA6-4E5B-B7F7-4673722C5AED}" srcOrd="0" destOrd="0" presId="urn:microsoft.com/office/officeart/2016/7/layout/RepeatingBendingProcessNew"/>
    <dgm:cxn modelId="{443D6949-4877-4E5A-B309-1FBCDD6DF874}" type="presParOf" srcId="{D8EDA236-336C-4E9E-B154-EF57D8C0B68A}" destId="{5B95C2B2-CAA3-4653-8B89-58C279C12C35}" srcOrd="4" destOrd="0" presId="urn:microsoft.com/office/officeart/2016/7/layout/RepeatingBendingProcessNew"/>
    <dgm:cxn modelId="{8CFFCC9F-B639-4345-9CDF-0416FB741B69}" type="presParOf" srcId="{D8EDA236-336C-4E9E-B154-EF57D8C0B68A}" destId="{BD156858-A543-4A19-94EF-959D24F704F6}" srcOrd="5" destOrd="0" presId="urn:microsoft.com/office/officeart/2016/7/layout/RepeatingBendingProcessNew"/>
    <dgm:cxn modelId="{028AFBEC-EAD7-446B-BE5C-2D2B74E416B2}" type="presParOf" srcId="{BD156858-A543-4A19-94EF-959D24F704F6}" destId="{FED6A75B-64FB-4F57-82AF-3F497A389FAE}" srcOrd="0" destOrd="0" presId="urn:microsoft.com/office/officeart/2016/7/layout/RepeatingBendingProcessNew"/>
    <dgm:cxn modelId="{92C4B765-FF38-483F-B4BD-2404AEA7BEDA}" type="presParOf" srcId="{D8EDA236-336C-4E9E-B154-EF57D8C0B68A}" destId="{85E94501-CBDA-4C79-A3B4-8F767F1439DA}" srcOrd="6" destOrd="0" presId="urn:microsoft.com/office/officeart/2016/7/layout/RepeatingBendingProcessNew"/>
    <dgm:cxn modelId="{1389536E-2F3C-464B-8866-D43487CB55DA}" type="presParOf" srcId="{D8EDA236-336C-4E9E-B154-EF57D8C0B68A}" destId="{83DB02F9-D14D-485E-8C29-7DB7E7D36F7A}" srcOrd="7" destOrd="0" presId="urn:microsoft.com/office/officeart/2016/7/layout/RepeatingBendingProcessNew"/>
    <dgm:cxn modelId="{E63B53CB-D4CA-4DBE-9AD0-9058347215C2}" type="presParOf" srcId="{83DB02F9-D14D-485E-8C29-7DB7E7D36F7A}" destId="{7A376A77-4D60-435C-95F1-65361D7D27C7}" srcOrd="0" destOrd="0" presId="urn:microsoft.com/office/officeart/2016/7/layout/RepeatingBendingProcessNew"/>
    <dgm:cxn modelId="{F9F0A976-8DCF-49DF-8E46-903D9FA99DBB}" type="presParOf" srcId="{D8EDA236-336C-4E9E-B154-EF57D8C0B68A}" destId="{E1E0D697-DA45-49DE-BE8E-9A95557451C9}" srcOrd="8" destOrd="0" presId="urn:microsoft.com/office/officeart/2016/7/layout/RepeatingBendingProcessNew"/>
    <dgm:cxn modelId="{A51012DD-3F77-4F5E-B4CB-2C536FC0675C}" type="presParOf" srcId="{D8EDA236-336C-4E9E-B154-EF57D8C0B68A}" destId="{86A54252-9510-4AC3-A8EC-1D08D61A13AD}" srcOrd="9" destOrd="0" presId="urn:microsoft.com/office/officeart/2016/7/layout/RepeatingBendingProcessNew"/>
    <dgm:cxn modelId="{D678E5CC-9B71-4AAC-8175-8B63DB43032E}" type="presParOf" srcId="{86A54252-9510-4AC3-A8EC-1D08D61A13AD}" destId="{F093DF16-E361-426E-A176-CA5DE6E203AC}" srcOrd="0" destOrd="0" presId="urn:microsoft.com/office/officeart/2016/7/layout/RepeatingBendingProcessNew"/>
    <dgm:cxn modelId="{C3A58FF0-147E-4A74-AB75-F8A5F9C3CE08}" type="presParOf" srcId="{D8EDA236-336C-4E9E-B154-EF57D8C0B68A}" destId="{519A093D-4049-4D0A-87EB-11611DA0315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1A3E0F-DEAA-4C24-BD03-FF9079BFF50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7298FEF3-C6CF-40FA-AE1F-3FF22D5638CF}">
      <dgm:prSet/>
      <dgm:spPr/>
      <dgm:t>
        <a:bodyPr/>
        <a:lstStyle/>
        <a:p>
          <a:r>
            <a:rPr lang="en-US" dirty="0"/>
            <a:t>Jasmine Tirado</a:t>
          </a:r>
        </a:p>
      </dgm:t>
    </dgm:pt>
    <dgm:pt modelId="{048134C1-4D8F-47EB-B390-711AFBF333C9}" type="parTrans" cxnId="{F8469E1C-7A1D-417D-B088-E85983E223A6}">
      <dgm:prSet/>
      <dgm:spPr/>
      <dgm:t>
        <a:bodyPr/>
        <a:lstStyle/>
        <a:p>
          <a:endParaRPr lang="en-US"/>
        </a:p>
      </dgm:t>
    </dgm:pt>
    <dgm:pt modelId="{20065533-5F6D-4853-9271-E753D26A827B}" type="sibTrans" cxnId="{F8469E1C-7A1D-417D-B088-E85983E223A6}">
      <dgm:prSet/>
      <dgm:spPr/>
      <dgm:t>
        <a:bodyPr/>
        <a:lstStyle/>
        <a:p>
          <a:endParaRPr lang="en-US"/>
        </a:p>
      </dgm:t>
    </dgm:pt>
    <dgm:pt modelId="{5FB297F1-87E0-5C4F-B6EA-9D4B3CAE51BC}">
      <dgm:prSet/>
      <dgm:spPr/>
      <dgm:t>
        <a:bodyPr/>
        <a:lstStyle/>
        <a:p>
          <a:r>
            <a:rPr lang="en-US" dirty="0"/>
            <a:t>Morris County Department of Human Services </a:t>
          </a:r>
        </a:p>
      </dgm:t>
    </dgm:pt>
    <dgm:pt modelId="{A1C33E63-EB6C-B64C-85B5-8289530EA2A8}" type="parTrans" cxnId="{79486870-F84F-B647-83AF-77328B3EBBAD}">
      <dgm:prSet/>
      <dgm:spPr/>
      <dgm:t>
        <a:bodyPr/>
        <a:lstStyle/>
        <a:p>
          <a:endParaRPr lang="en-US"/>
        </a:p>
      </dgm:t>
    </dgm:pt>
    <dgm:pt modelId="{CC3CD692-519B-1049-A2A6-6DD08613A08A}" type="sibTrans" cxnId="{79486870-F84F-B647-83AF-77328B3EBBAD}">
      <dgm:prSet/>
      <dgm:spPr/>
      <dgm:t>
        <a:bodyPr/>
        <a:lstStyle/>
        <a:p>
          <a:endParaRPr lang="en-US"/>
        </a:p>
      </dgm:t>
    </dgm:pt>
    <dgm:pt modelId="{E1B9CFCB-FBDD-D94F-98AB-BE8712F68665}">
      <dgm:prSet/>
      <dgm:spPr/>
      <dgm:t>
        <a:bodyPr/>
        <a:lstStyle/>
        <a:p>
          <a:r>
            <a:rPr lang="en-US" dirty="0"/>
            <a:t>Community Development</a:t>
          </a:r>
        </a:p>
      </dgm:t>
    </dgm:pt>
    <dgm:pt modelId="{CC8A08F1-698D-D44C-8A99-0F0326451257}" type="parTrans" cxnId="{DB3D3D8F-4243-B843-B6BF-54118206B6B7}">
      <dgm:prSet/>
      <dgm:spPr/>
      <dgm:t>
        <a:bodyPr/>
        <a:lstStyle/>
        <a:p>
          <a:endParaRPr lang="en-US"/>
        </a:p>
      </dgm:t>
    </dgm:pt>
    <dgm:pt modelId="{ED3E3CCD-8953-594A-BDB9-53E5F23F18A1}" type="sibTrans" cxnId="{DB3D3D8F-4243-B843-B6BF-54118206B6B7}">
      <dgm:prSet/>
      <dgm:spPr/>
      <dgm:t>
        <a:bodyPr/>
        <a:lstStyle/>
        <a:p>
          <a:endParaRPr lang="en-US"/>
        </a:p>
      </dgm:t>
    </dgm:pt>
    <dgm:pt modelId="{0F1113E7-CCE5-584E-AA9E-1717D09219EC}">
      <dgm:prSet/>
      <dgm:spPr/>
      <dgm:t>
        <a:bodyPr/>
        <a:lstStyle/>
        <a:p>
          <a:r>
            <a:rPr lang="en-US" dirty="0"/>
            <a:t>(973) 285-6060</a:t>
          </a:r>
        </a:p>
      </dgm:t>
    </dgm:pt>
    <dgm:pt modelId="{232DB8D7-11D2-6C42-9B4E-80944E6FE274}" type="parTrans" cxnId="{777D451B-B54A-1443-865C-610CDA49CBDD}">
      <dgm:prSet/>
      <dgm:spPr/>
      <dgm:t>
        <a:bodyPr/>
        <a:lstStyle/>
        <a:p>
          <a:endParaRPr lang="en-US"/>
        </a:p>
      </dgm:t>
    </dgm:pt>
    <dgm:pt modelId="{B74C7007-C4A0-1F4D-9B6C-A8AB799702CE}" type="sibTrans" cxnId="{777D451B-B54A-1443-865C-610CDA49CBDD}">
      <dgm:prSet/>
      <dgm:spPr/>
      <dgm:t>
        <a:bodyPr/>
        <a:lstStyle/>
        <a:p>
          <a:endParaRPr lang="en-US"/>
        </a:p>
      </dgm:t>
    </dgm:pt>
    <dgm:pt modelId="{23A09DCF-B5E7-8E4C-A647-A4DC0C73A1B0}">
      <dgm:prSet/>
      <dgm:spPr/>
      <dgm:t>
        <a:bodyPr/>
        <a:lstStyle/>
        <a:p>
          <a:r>
            <a:rPr lang="en-US" dirty="0"/>
            <a:t>jtirado@co.morris.nj.us</a:t>
          </a:r>
        </a:p>
      </dgm:t>
    </dgm:pt>
    <dgm:pt modelId="{CF87518E-B872-0A47-823F-F339C72F51B7}" type="parTrans" cxnId="{F8E8947E-3D37-3845-B28D-7F4AE75F3372}">
      <dgm:prSet/>
      <dgm:spPr/>
      <dgm:t>
        <a:bodyPr/>
        <a:lstStyle/>
        <a:p>
          <a:endParaRPr lang="en-US"/>
        </a:p>
      </dgm:t>
    </dgm:pt>
    <dgm:pt modelId="{72777DDF-A5EF-4B4B-AA7D-459832AECD46}" type="sibTrans" cxnId="{F8E8947E-3D37-3845-B28D-7F4AE75F3372}">
      <dgm:prSet/>
      <dgm:spPr/>
      <dgm:t>
        <a:bodyPr/>
        <a:lstStyle/>
        <a:p>
          <a:endParaRPr lang="en-US"/>
        </a:p>
      </dgm:t>
    </dgm:pt>
    <dgm:pt modelId="{393B4608-B710-2E4F-8BD1-52DF3F9D471E}" type="pres">
      <dgm:prSet presAssocID="{631A3E0F-DEAA-4C24-BD03-FF9079BFF505}" presName="linear" presStyleCnt="0">
        <dgm:presLayoutVars>
          <dgm:animLvl val="lvl"/>
          <dgm:resizeHandles val="exact"/>
        </dgm:presLayoutVars>
      </dgm:prSet>
      <dgm:spPr/>
    </dgm:pt>
    <dgm:pt modelId="{C808753F-55E7-E646-961C-82124AB1FD33}" type="pres">
      <dgm:prSet presAssocID="{7298FEF3-C6CF-40FA-AE1F-3FF22D5638CF}" presName="parentText" presStyleLbl="node1" presStyleIdx="0" presStyleCnt="1" custScaleY="55731">
        <dgm:presLayoutVars>
          <dgm:chMax val="0"/>
          <dgm:bulletEnabled val="1"/>
        </dgm:presLayoutVars>
      </dgm:prSet>
      <dgm:spPr/>
    </dgm:pt>
    <dgm:pt modelId="{5682559A-4A32-5443-9AC4-BF10F62935A7}" type="pres">
      <dgm:prSet presAssocID="{7298FEF3-C6CF-40FA-AE1F-3FF22D5638CF}" presName="childText" presStyleLbl="revTx" presStyleIdx="0" presStyleCnt="1">
        <dgm:presLayoutVars>
          <dgm:bulletEnabled val="1"/>
        </dgm:presLayoutVars>
      </dgm:prSet>
      <dgm:spPr/>
    </dgm:pt>
  </dgm:ptLst>
  <dgm:cxnLst>
    <dgm:cxn modelId="{D7E41600-97BD-B343-BEC4-7AE4FCA3C550}" type="presOf" srcId="{23A09DCF-B5E7-8E4C-A647-A4DC0C73A1B0}" destId="{5682559A-4A32-5443-9AC4-BF10F62935A7}" srcOrd="0" destOrd="3" presId="urn:microsoft.com/office/officeart/2005/8/layout/vList2"/>
    <dgm:cxn modelId="{777D451B-B54A-1443-865C-610CDA49CBDD}" srcId="{7298FEF3-C6CF-40FA-AE1F-3FF22D5638CF}" destId="{0F1113E7-CCE5-584E-AA9E-1717D09219EC}" srcOrd="2" destOrd="0" parTransId="{232DB8D7-11D2-6C42-9B4E-80944E6FE274}" sibTransId="{B74C7007-C4A0-1F4D-9B6C-A8AB799702CE}"/>
    <dgm:cxn modelId="{F8469E1C-7A1D-417D-B088-E85983E223A6}" srcId="{631A3E0F-DEAA-4C24-BD03-FF9079BFF505}" destId="{7298FEF3-C6CF-40FA-AE1F-3FF22D5638CF}" srcOrd="0" destOrd="0" parTransId="{048134C1-4D8F-47EB-B390-711AFBF333C9}" sibTransId="{20065533-5F6D-4853-9271-E753D26A827B}"/>
    <dgm:cxn modelId="{A2701720-2F60-7D46-8CD9-3615C0FB5C84}" type="presOf" srcId="{5FB297F1-87E0-5C4F-B6EA-9D4B3CAE51BC}" destId="{5682559A-4A32-5443-9AC4-BF10F62935A7}" srcOrd="0" destOrd="0" presId="urn:microsoft.com/office/officeart/2005/8/layout/vList2"/>
    <dgm:cxn modelId="{79486870-F84F-B647-83AF-77328B3EBBAD}" srcId="{7298FEF3-C6CF-40FA-AE1F-3FF22D5638CF}" destId="{5FB297F1-87E0-5C4F-B6EA-9D4B3CAE51BC}" srcOrd="0" destOrd="0" parTransId="{A1C33E63-EB6C-B64C-85B5-8289530EA2A8}" sibTransId="{CC3CD692-519B-1049-A2A6-6DD08613A08A}"/>
    <dgm:cxn modelId="{F8E8947E-3D37-3845-B28D-7F4AE75F3372}" srcId="{7298FEF3-C6CF-40FA-AE1F-3FF22D5638CF}" destId="{23A09DCF-B5E7-8E4C-A647-A4DC0C73A1B0}" srcOrd="3" destOrd="0" parTransId="{CF87518E-B872-0A47-823F-F339C72F51B7}" sibTransId="{72777DDF-A5EF-4B4B-AA7D-459832AECD46}"/>
    <dgm:cxn modelId="{BB3A3087-65BD-FD47-B13B-BD334A44365A}" type="presOf" srcId="{0F1113E7-CCE5-584E-AA9E-1717D09219EC}" destId="{5682559A-4A32-5443-9AC4-BF10F62935A7}" srcOrd="0" destOrd="2" presId="urn:microsoft.com/office/officeart/2005/8/layout/vList2"/>
    <dgm:cxn modelId="{DB3D3D8F-4243-B843-B6BF-54118206B6B7}" srcId="{7298FEF3-C6CF-40FA-AE1F-3FF22D5638CF}" destId="{E1B9CFCB-FBDD-D94F-98AB-BE8712F68665}" srcOrd="1" destOrd="0" parTransId="{CC8A08F1-698D-D44C-8A99-0F0326451257}" sibTransId="{ED3E3CCD-8953-594A-BDB9-53E5F23F18A1}"/>
    <dgm:cxn modelId="{1F3311A3-4611-8941-B748-36FBDC1C44F8}" type="presOf" srcId="{631A3E0F-DEAA-4C24-BD03-FF9079BFF505}" destId="{393B4608-B710-2E4F-8BD1-52DF3F9D471E}" srcOrd="0" destOrd="0" presId="urn:microsoft.com/office/officeart/2005/8/layout/vList2"/>
    <dgm:cxn modelId="{E2E9D9A7-CB3F-1B45-BC59-2980E711D4F7}" type="presOf" srcId="{7298FEF3-C6CF-40FA-AE1F-3FF22D5638CF}" destId="{C808753F-55E7-E646-961C-82124AB1FD33}" srcOrd="0" destOrd="0" presId="urn:microsoft.com/office/officeart/2005/8/layout/vList2"/>
    <dgm:cxn modelId="{972C47DE-E146-D24E-9311-A4554298A439}" type="presOf" srcId="{E1B9CFCB-FBDD-D94F-98AB-BE8712F68665}" destId="{5682559A-4A32-5443-9AC4-BF10F62935A7}" srcOrd="0" destOrd="1" presId="urn:microsoft.com/office/officeart/2005/8/layout/vList2"/>
    <dgm:cxn modelId="{4C8F0F2D-BF9D-C644-9382-FB5871FF8E0B}" type="presParOf" srcId="{393B4608-B710-2E4F-8BD1-52DF3F9D471E}" destId="{C808753F-55E7-E646-961C-82124AB1FD33}" srcOrd="0" destOrd="0" presId="urn:microsoft.com/office/officeart/2005/8/layout/vList2"/>
    <dgm:cxn modelId="{B5E073D1-2CD9-0E41-BA40-7F80B94BA56E}" type="presParOf" srcId="{393B4608-B710-2E4F-8BD1-52DF3F9D471E}" destId="{5682559A-4A32-5443-9AC4-BF10F62935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1A3E0F-DEAA-4C24-BD03-FF9079BFF50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7298FEF3-C6CF-40FA-AE1F-3FF22D5638CF}">
      <dgm:prSet/>
      <dgm:spPr/>
      <dgm:t>
        <a:bodyPr/>
        <a:lstStyle/>
        <a:p>
          <a:r>
            <a:rPr lang="en-US" dirty="0"/>
            <a:t>Linda Clark</a:t>
          </a:r>
        </a:p>
      </dgm:t>
    </dgm:pt>
    <dgm:pt modelId="{048134C1-4D8F-47EB-B390-711AFBF333C9}" type="parTrans" cxnId="{F8469E1C-7A1D-417D-B088-E85983E223A6}">
      <dgm:prSet/>
      <dgm:spPr/>
      <dgm:t>
        <a:bodyPr/>
        <a:lstStyle/>
        <a:p>
          <a:endParaRPr lang="en-US"/>
        </a:p>
      </dgm:t>
    </dgm:pt>
    <dgm:pt modelId="{20065533-5F6D-4853-9271-E753D26A827B}" type="sibTrans" cxnId="{F8469E1C-7A1D-417D-B088-E85983E223A6}">
      <dgm:prSet/>
      <dgm:spPr/>
      <dgm:t>
        <a:bodyPr/>
        <a:lstStyle/>
        <a:p>
          <a:endParaRPr lang="en-US"/>
        </a:p>
      </dgm:t>
    </dgm:pt>
    <dgm:pt modelId="{5FB297F1-87E0-5C4F-B6EA-9D4B3CAE51BC}">
      <dgm:prSet/>
      <dgm:spPr/>
      <dgm:t>
        <a:bodyPr/>
        <a:lstStyle/>
        <a:p>
          <a:r>
            <a:rPr lang="en-US" dirty="0"/>
            <a:t>Morris County Department of Human Services </a:t>
          </a:r>
        </a:p>
      </dgm:t>
    </dgm:pt>
    <dgm:pt modelId="{A1C33E63-EB6C-B64C-85B5-8289530EA2A8}" type="parTrans" cxnId="{79486870-F84F-B647-83AF-77328B3EBBAD}">
      <dgm:prSet/>
      <dgm:spPr/>
      <dgm:t>
        <a:bodyPr/>
        <a:lstStyle/>
        <a:p>
          <a:endParaRPr lang="en-US"/>
        </a:p>
      </dgm:t>
    </dgm:pt>
    <dgm:pt modelId="{CC3CD692-519B-1049-A2A6-6DD08613A08A}" type="sibTrans" cxnId="{79486870-F84F-B647-83AF-77328B3EBBAD}">
      <dgm:prSet/>
      <dgm:spPr/>
      <dgm:t>
        <a:bodyPr/>
        <a:lstStyle/>
        <a:p>
          <a:endParaRPr lang="en-US"/>
        </a:p>
      </dgm:t>
    </dgm:pt>
    <dgm:pt modelId="{E1B9CFCB-FBDD-D94F-98AB-BE8712F68665}">
      <dgm:prSet/>
      <dgm:spPr/>
      <dgm:t>
        <a:bodyPr/>
        <a:lstStyle/>
        <a:p>
          <a:r>
            <a:rPr lang="en-US" dirty="0"/>
            <a:t>Community Development</a:t>
          </a:r>
        </a:p>
      </dgm:t>
    </dgm:pt>
    <dgm:pt modelId="{CC8A08F1-698D-D44C-8A99-0F0326451257}" type="parTrans" cxnId="{DB3D3D8F-4243-B843-B6BF-54118206B6B7}">
      <dgm:prSet/>
      <dgm:spPr/>
      <dgm:t>
        <a:bodyPr/>
        <a:lstStyle/>
        <a:p>
          <a:endParaRPr lang="en-US"/>
        </a:p>
      </dgm:t>
    </dgm:pt>
    <dgm:pt modelId="{ED3E3CCD-8953-594A-BDB9-53E5F23F18A1}" type="sibTrans" cxnId="{DB3D3D8F-4243-B843-B6BF-54118206B6B7}">
      <dgm:prSet/>
      <dgm:spPr/>
      <dgm:t>
        <a:bodyPr/>
        <a:lstStyle/>
        <a:p>
          <a:endParaRPr lang="en-US"/>
        </a:p>
      </dgm:t>
    </dgm:pt>
    <dgm:pt modelId="{0F1113E7-CCE5-584E-AA9E-1717D09219EC}">
      <dgm:prSet/>
      <dgm:spPr/>
      <dgm:t>
        <a:bodyPr/>
        <a:lstStyle/>
        <a:p>
          <a:r>
            <a:rPr lang="en-US" dirty="0"/>
            <a:t>(973) 285-6033</a:t>
          </a:r>
        </a:p>
      </dgm:t>
    </dgm:pt>
    <dgm:pt modelId="{232DB8D7-11D2-6C42-9B4E-80944E6FE274}" type="parTrans" cxnId="{777D451B-B54A-1443-865C-610CDA49CBDD}">
      <dgm:prSet/>
      <dgm:spPr/>
      <dgm:t>
        <a:bodyPr/>
        <a:lstStyle/>
        <a:p>
          <a:endParaRPr lang="en-US"/>
        </a:p>
      </dgm:t>
    </dgm:pt>
    <dgm:pt modelId="{B74C7007-C4A0-1F4D-9B6C-A8AB799702CE}" type="sibTrans" cxnId="{777D451B-B54A-1443-865C-610CDA49CBDD}">
      <dgm:prSet/>
      <dgm:spPr/>
      <dgm:t>
        <a:bodyPr/>
        <a:lstStyle/>
        <a:p>
          <a:endParaRPr lang="en-US"/>
        </a:p>
      </dgm:t>
    </dgm:pt>
    <dgm:pt modelId="{23A09DCF-B5E7-8E4C-A647-A4DC0C73A1B0}">
      <dgm:prSet/>
      <dgm:spPr/>
      <dgm:t>
        <a:bodyPr/>
        <a:lstStyle/>
        <a:p>
          <a:r>
            <a:rPr lang="en-US" dirty="0"/>
            <a:t>laclark@co.morris.nj.us</a:t>
          </a:r>
        </a:p>
      </dgm:t>
    </dgm:pt>
    <dgm:pt modelId="{CF87518E-B872-0A47-823F-F339C72F51B7}" type="parTrans" cxnId="{F8E8947E-3D37-3845-B28D-7F4AE75F3372}">
      <dgm:prSet/>
      <dgm:spPr/>
      <dgm:t>
        <a:bodyPr/>
        <a:lstStyle/>
        <a:p>
          <a:endParaRPr lang="en-US"/>
        </a:p>
      </dgm:t>
    </dgm:pt>
    <dgm:pt modelId="{72777DDF-A5EF-4B4B-AA7D-459832AECD46}" type="sibTrans" cxnId="{F8E8947E-3D37-3845-B28D-7F4AE75F3372}">
      <dgm:prSet/>
      <dgm:spPr/>
      <dgm:t>
        <a:bodyPr/>
        <a:lstStyle/>
        <a:p>
          <a:endParaRPr lang="en-US"/>
        </a:p>
      </dgm:t>
    </dgm:pt>
    <dgm:pt modelId="{393B4608-B710-2E4F-8BD1-52DF3F9D471E}" type="pres">
      <dgm:prSet presAssocID="{631A3E0F-DEAA-4C24-BD03-FF9079BFF505}" presName="linear" presStyleCnt="0">
        <dgm:presLayoutVars>
          <dgm:animLvl val="lvl"/>
          <dgm:resizeHandles val="exact"/>
        </dgm:presLayoutVars>
      </dgm:prSet>
      <dgm:spPr/>
    </dgm:pt>
    <dgm:pt modelId="{C808753F-55E7-E646-961C-82124AB1FD33}" type="pres">
      <dgm:prSet presAssocID="{7298FEF3-C6CF-40FA-AE1F-3FF22D5638CF}" presName="parentText" presStyleLbl="node1" presStyleIdx="0" presStyleCnt="1" custScaleY="55731">
        <dgm:presLayoutVars>
          <dgm:chMax val="0"/>
          <dgm:bulletEnabled val="1"/>
        </dgm:presLayoutVars>
      </dgm:prSet>
      <dgm:spPr/>
    </dgm:pt>
    <dgm:pt modelId="{5682559A-4A32-5443-9AC4-BF10F62935A7}" type="pres">
      <dgm:prSet presAssocID="{7298FEF3-C6CF-40FA-AE1F-3FF22D5638CF}" presName="childText" presStyleLbl="revTx" presStyleIdx="0" presStyleCnt="1">
        <dgm:presLayoutVars>
          <dgm:bulletEnabled val="1"/>
        </dgm:presLayoutVars>
      </dgm:prSet>
      <dgm:spPr/>
    </dgm:pt>
  </dgm:ptLst>
  <dgm:cxnLst>
    <dgm:cxn modelId="{D7E41600-97BD-B343-BEC4-7AE4FCA3C550}" type="presOf" srcId="{23A09DCF-B5E7-8E4C-A647-A4DC0C73A1B0}" destId="{5682559A-4A32-5443-9AC4-BF10F62935A7}" srcOrd="0" destOrd="3" presId="urn:microsoft.com/office/officeart/2005/8/layout/vList2"/>
    <dgm:cxn modelId="{777D451B-B54A-1443-865C-610CDA49CBDD}" srcId="{7298FEF3-C6CF-40FA-AE1F-3FF22D5638CF}" destId="{0F1113E7-CCE5-584E-AA9E-1717D09219EC}" srcOrd="2" destOrd="0" parTransId="{232DB8D7-11D2-6C42-9B4E-80944E6FE274}" sibTransId="{B74C7007-C4A0-1F4D-9B6C-A8AB799702CE}"/>
    <dgm:cxn modelId="{F8469E1C-7A1D-417D-B088-E85983E223A6}" srcId="{631A3E0F-DEAA-4C24-BD03-FF9079BFF505}" destId="{7298FEF3-C6CF-40FA-AE1F-3FF22D5638CF}" srcOrd="0" destOrd="0" parTransId="{048134C1-4D8F-47EB-B390-711AFBF333C9}" sibTransId="{20065533-5F6D-4853-9271-E753D26A827B}"/>
    <dgm:cxn modelId="{A2701720-2F60-7D46-8CD9-3615C0FB5C84}" type="presOf" srcId="{5FB297F1-87E0-5C4F-B6EA-9D4B3CAE51BC}" destId="{5682559A-4A32-5443-9AC4-BF10F62935A7}" srcOrd="0" destOrd="0" presId="urn:microsoft.com/office/officeart/2005/8/layout/vList2"/>
    <dgm:cxn modelId="{79486870-F84F-B647-83AF-77328B3EBBAD}" srcId="{7298FEF3-C6CF-40FA-AE1F-3FF22D5638CF}" destId="{5FB297F1-87E0-5C4F-B6EA-9D4B3CAE51BC}" srcOrd="0" destOrd="0" parTransId="{A1C33E63-EB6C-B64C-85B5-8289530EA2A8}" sibTransId="{CC3CD692-519B-1049-A2A6-6DD08613A08A}"/>
    <dgm:cxn modelId="{F8E8947E-3D37-3845-B28D-7F4AE75F3372}" srcId="{7298FEF3-C6CF-40FA-AE1F-3FF22D5638CF}" destId="{23A09DCF-B5E7-8E4C-A647-A4DC0C73A1B0}" srcOrd="3" destOrd="0" parTransId="{CF87518E-B872-0A47-823F-F339C72F51B7}" sibTransId="{72777DDF-A5EF-4B4B-AA7D-459832AECD46}"/>
    <dgm:cxn modelId="{BB3A3087-65BD-FD47-B13B-BD334A44365A}" type="presOf" srcId="{0F1113E7-CCE5-584E-AA9E-1717D09219EC}" destId="{5682559A-4A32-5443-9AC4-BF10F62935A7}" srcOrd="0" destOrd="2" presId="urn:microsoft.com/office/officeart/2005/8/layout/vList2"/>
    <dgm:cxn modelId="{DB3D3D8F-4243-B843-B6BF-54118206B6B7}" srcId="{7298FEF3-C6CF-40FA-AE1F-3FF22D5638CF}" destId="{E1B9CFCB-FBDD-D94F-98AB-BE8712F68665}" srcOrd="1" destOrd="0" parTransId="{CC8A08F1-698D-D44C-8A99-0F0326451257}" sibTransId="{ED3E3CCD-8953-594A-BDB9-53E5F23F18A1}"/>
    <dgm:cxn modelId="{1F3311A3-4611-8941-B748-36FBDC1C44F8}" type="presOf" srcId="{631A3E0F-DEAA-4C24-BD03-FF9079BFF505}" destId="{393B4608-B710-2E4F-8BD1-52DF3F9D471E}" srcOrd="0" destOrd="0" presId="urn:microsoft.com/office/officeart/2005/8/layout/vList2"/>
    <dgm:cxn modelId="{E2E9D9A7-CB3F-1B45-BC59-2980E711D4F7}" type="presOf" srcId="{7298FEF3-C6CF-40FA-AE1F-3FF22D5638CF}" destId="{C808753F-55E7-E646-961C-82124AB1FD33}" srcOrd="0" destOrd="0" presId="urn:microsoft.com/office/officeart/2005/8/layout/vList2"/>
    <dgm:cxn modelId="{972C47DE-E146-D24E-9311-A4554298A439}" type="presOf" srcId="{E1B9CFCB-FBDD-D94F-98AB-BE8712F68665}" destId="{5682559A-4A32-5443-9AC4-BF10F62935A7}" srcOrd="0" destOrd="1" presId="urn:microsoft.com/office/officeart/2005/8/layout/vList2"/>
    <dgm:cxn modelId="{4C8F0F2D-BF9D-C644-9382-FB5871FF8E0B}" type="presParOf" srcId="{393B4608-B710-2E4F-8BD1-52DF3F9D471E}" destId="{C808753F-55E7-E646-961C-82124AB1FD33}" srcOrd="0" destOrd="0" presId="urn:microsoft.com/office/officeart/2005/8/layout/vList2"/>
    <dgm:cxn modelId="{B5E073D1-2CD9-0E41-BA40-7F80B94BA56E}" type="presParOf" srcId="{393B4608-B710-2E4F-8BD1-52DF3F9D471E}" destId="{5682559A-4A32-5443-9AC4-BF10F62935A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181E0-6E09-4B62-AF6B-8122988B9CB2}">
      <dsp:nvSpPr>
        <dsp:cNvPr id="0" name=""/>
        <dsp:cNvSpPr/>
      </dsp:nvSpPr>
      <dsp:spPr>
        <a:xfrm>
          <a:off x="551348" y="370149"/>
          <a:ext cx="1444807" cy="14448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0B771-C366-40DE-9E26-566BCFFC07F5}">
      <dsp:nvSpPr>
        <dsp:cNvPr id="0" name=""/>
        <dsp:cNvSpPr/>
      </dsp:nvSpPr>
      <dsp:spPr>
        <a:xfrm>
          <a:off x="859258" y="678059"/>
          <a:ext cx="828988" cy="828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113280-5BD5-40E1-8938-F4B9DA38E813}">
      <dsp:nvSpPr>
        <dsp:cNvPr id="0" name=""/>
        <dsp:cNvSpPr/>
      </dsp:nvSpPr>
      <dsp:spPr>
        <a:xfrm>
          <a:off x="89483" y="2264980"/>
          <a:ext cx="2368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b="1" kern="1200" dirty="0"/>
            <a:t>Housing </a:t>
          </a:r>
          <a:endParaRPr lang="en-US" sz="2700" kern="1200" dirty="0"/>
        </a:p>
      </dsp:txBody>
      <dsp:txXfrm>
        <a:off x="89483" y="2264980"/>
        <a:ext cx="2368537" cy="720000"/>
      </dsp:txXfrm>
    </dsp:sp>
    <dsp:sp modelId="{21106C77-D01D-4629-B287-379FA10D1286}">
      <dsp:nvSpPr>
        <dsp:cNvPr id="0" name=""/>
        <dsp:cNvSpPr/>
      </dsp:nvSpPr>
      <dsp:spPr>
        <a:xfrm>
          <a:off x="3334380" y="370149"/>
          <a:ext cx="1444807" cy="14448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0A814-2769-44AA-8947-E6FA6C8C2D3A}">
      <dsp:nvSpPr>
        <dsp:cNvPr id="0" name=""/>
        <dsp:cNvSpPr/>
      </dsp:nvSpPr>
      <dsp:spPr>
        <a:xfrm>
          <a:off x="3642290" y="678059"/>
          <a:ext cx="828988" cy="828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5ABB03-8590-4095-85E4-B5750969D9FB}">
      <dsp:nvSpPr>
        <dsp:cNvPr id="0" name=""/>
        <dsp:cNvSpPr/>
      </dsp:nvSpPr>
      <dsp:spPr>
        <a:xfrm>
          <a:off x="2872515" y="2264980"/>
          <a:ext cx="2368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b="1" kern="1200" dirty="0"/>
            <a:t>Facilities</a:t>
          </a:r>
          <a:endParaRPr lang="en-US" sz="2700" kern="1200" dirty="0"/>
        </a:p>
      </dsp:txBody>
      <dsp:txXfrm>
        <a:off x="2872515" y="2264980"/>
        <a:ext cx="2368537" cy="720000"/>
      </dsp:txXfrm>
    </dsp:sp>
    <dsp:sp modelId="{EE65E6B4-AD01-40FD-9EEB-574333C12D19}">
      <dsp:nvSpPr>
        <dsp:cNvPr id="0" name=""/>
        <dsp:cNvSpPr/>
      </dsp:nvSpPr>
      <dsp:spPr>
        <a:xfrm>
          <a:off x="6117411" y="370149"/>
          <a:ext cx="1444807" cy="14448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24DC1-7DDE-43FC-A1CA-82D548419501}">
      <dsp:nvSpPr>
        <dsp:cNvPr id="0" name=""/>
        <dsp:cNvSpPr/>
      </dsp:nvSpPr>
      <dsp:spPr>
        <a:xfrm>
          <a:off x="6425321" y="678059"/>
          <a:ext cx="828988" cy="828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9C2B8-327E-4404-B11F-8519818FB85B}">
      <dsp:nvSpPr>
        <dsp:cNvPr id="0" name=""/>
        <dsp:cNvSpPr/>
      </dsp:nvSpPr>
      <dsp:spPr>
        <a:xfrm>
          <a:off x="5655547" y="2264980"/>
          <a:ext cx="2368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b="1" kern="1200" dirty="0"/>
            <a:t>Improvements</a:t>
          </a:r>
          <a:endParaRPr lang="en-US" sz="2700" kern="1200" dirty="0"/>
        </a:p>
      </dsp:txBody>
      <dsp:txXfrm>
        <a:off x="5655547" y="2264980"/>
        <a:ext cx="2368537" cy="720000"/>
      </dsp:txXfrm>
    </dsp:sp>
    <dsp:sp modelId="{373BF2F1-D837-4C78-B46A-4C32D89EB842}">
      <dsp:nvSpPr>
        <dsp:cNvPr id="0" name=""/>
        <dsp:cNvSpPr/>
      </dsp:nvSpPr>
      <dsp:spPr>
        <a:xfrm>
          <a:off x="8900443" y="370149"/>
          <a:ext cx="1444807" cy="14448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8163B-CA93-4F1C-B578-CDC092FFFABD}">
      <dsp:nvSpPr>
        <dsp:cNvPr id="0" name=""/>
        <dsp:cNvSpPr/>
      </dsp:nvSpPr>
      <dsp:spPr>
        <a:xfrm>
          <a:off x="9208353" y="678059"/>
          <a:ext cx="828988" cy="828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07FC79-AEF2-4D9F-A063-9DBA082CC0FB}">
      <dsp:nvSpPr>
        <dsp:cNvPr id="0" name=""/>
        <dsp:cNvSpPr/>
      </dsp:nvSpPr>
      <dsp:spPr>
        <a:xfrm>
          <a:off x="8438578" y="2264980"/>
          <a:ext cx="23685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b="1" kern="1200" dirty="0"/>
            <a:t>Services</a:t>
          </a:r>
          <a:endParaRPr lang="en-US" sz="2700" kern="1200" dirty="0"/>
        </a:p>
      </dsp:txBody>
      <dsp:txXfrm>
        <a:off x="8438578" y="2264980"/>
        <a:ext cx="2368537"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8753F-55E7-E646-961C-82124AB1FD33}">
      <dsp:nvSpPr>
        <dsp:cNvPr id="0" name=""/>
        <dsp:cNvSpPr/>
      </dsp:nvSpPr>
      <dsp:spPr>
        <a:xfrm>
          <a:off x="0" y="600431"/>
          <a:ext cx="4876800" cy="36123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Laura Ferraro</a:t>
          </a:r>
        </a:p>
      </dsp:txBody>
      <dsp:txXfrm>
        <a:off x="17634" y="618065"/>
        <a:ext cx="4841532" cy="325965"/>
      </dsp:txXfrm>
    </dsp:sp>
    <dsp:sp modelId="{5682559A-4A32-5443-9AC4-BF10F62935A7}">
      <dsp:nvSpPr>
        <dsp:cNvPr id="0" name=""/>
        <dsp:cNvSpPr/>
      </dsp:nvSpPr>
      <dsp:spPr>
        <a:xfrm>
          <a:off x="0" y="799382"/>
          <a:ext cx="4876800" cy="120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Morris County Department of Human Services </a:t>
          </a:r>
        </a:p>
        <a:p>
          <a:pPr marL="114300" lvl="1" indent="-114300" algn="l" defTabSz="622300">
            <a:lnSpc>
              <a:spcPct val="90000"/>
            </a:lnSpc>
            <a:spcBef>
              <a:spcPct val="0"/>
            </a:spcBef>
            <a:spcAft>
              <a:spcPct val="20000"/>
            </a:spcAft>
            <a:buChar char="•"/>
          </a:pPr>
          <a:r>
            <a:rPr lang="en-US" sz="1400" kern="1200" dirty="0"/>
            <a:t>Community Development</a:t>
          </a:r>
        </a:p>
        <a:p>
          <a:pPr marL="114300" lvl="1" indent="-114300" algn="l" defTabSz="622300">
            <a:lnSpc>
              <a:spcPct val="90000"/>
            </a:lnSpc>
            <a:spcBef>
              <a:spcPct val="0"/>
            </a:spcBef>
            <a:spcAft>
              <a:spcPct val="20000"/>
            </a:spcAft>
            <a:buChar char="•"/>
          </a:pPr>
          <a:r>
            <a:rPr lang="en-US" sz="1400" kern="1200" dirty="0"/>
            <a:t>(973) 285-6861</a:t>
          </a:r>
        </a:p>
        <a:p>
          <a:pPr marL="114300" lvl="1" indent="-114300" algn="l" defTabSz="622300">
            <a:lnSpc>
              <a:spcPct val="90000"/>
            </a:lnSpc>
            <a:spcBef>
              <a:spcPct val="0"/>
            </a:spcBef>
            <a:spcAft>
              <a:spcPct val="20000"/>
            </a:spcAft>
            <a:buChar char="•"/>
          </a:pPr>
          <a:r>
            <a:rPr lang="en-US" sz="1400" kern="1200" dirty="0"/>
            <a:t>lferraro@co.morris.nj.us</a:t>
          </a:r>
        </a:p>
      </dsp:txBody>
      <dsp:txXfrm>
        <a:off x="0" y="799382"/>
        <a:ext cx="4876800" cy="1200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FC0D-BCB1-45F4-9432-18C2D665F9EB}">
      <dsp:nvSpPr>
        <dsp:cNvPr id="0" name=""/>
        <dsp:cNvSpPr/>
      </dsp:nvSpPr>
      <dsp:spPr>
        <a:xfrm>
          <a:off x="-839763" y="13119"/>
          <a:ext cx="6943573" cy="30994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C0940-482C-4D57-A5C7-653E27C91FE2}">
      <dsp:nvSpPr>
        <dsp:cNvPr id="0" name=""/>
        <dsp:cNvSpPr/>
      </dsp:nvSpPr>
      <dsp:spPr>
        <a:xfrm>
          <a:off x="-457861" y="1215650"/>
          <a:ext cx="694367" cy="694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C4489-56B0-4854-B2DB-7DA64621C90F}">
      <dsp:nvSpPr>
        <dsp:cNvPr id="0" name=""/>
        <dsp:cNvSpPr/>
      </dsp:nvSpPr>
      <dsp:spPr>
        <a:xfrm>
          <a:off x="618408" y="931591"/>
          <a:ext cx="3124607"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1111250">
            <a:lnSpc>
              <a:spcPct val="100000"/>
            </a:lnSpc>
            <a:spcBef>
              <a:spcPct val="0"/>
            </a:spcBef>
            <a:spcAft>
              <a:spcPct val="35000"/>
            </a:spcAft>
            <a:buNone/>
          </a:pPr>
          <a:r>
            <a:rPr lang="en-US" sz="2500" kern="1200" dirty="0"/>
            <a:t>CDBG</a:t>
          </a:r>
        </a:p>
      </dsp:txBody>
      <dsp:txXfrm>
        <a:off x="618408" y="931591"/>
        <a:ext cx="3124607" cy="1262486"/>
      </dsp:txXfrm>
    </dsp:sp>
    <dsp:sp modelId="{47775980-0C1C-434E-95E6-9D0445C8DB0C}">
      <dsp:nvSpPr>
        <dsp:cNvPr id="0" name=""/>
        <dsp:cNvSpPr/>
      </dsp:nvSpPr>
      <dsp:spPr>
        <a:xfrm>
          <a:off x="1882495" y="1005067"/>
          <a:ext cx="4413994"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622300">
            <a:lnSpc>
              <a:spcPct val="100000"/>
            </a:lnSpc>
            <a:spcBef>
              <a:spcPct val="0"/>
            </a:spcBef>
            <a:spcAft>
              <a:spcPct val="35000"/>
            </a:spcAft>
            <a:buNone/>
          </a:pPr>
          <a:r>
            <a:rPr lang="en-US" sz="1400" kern="1200" dirty="0"/>
            <a:t>Owner Occupied Rehabilitation</a:t>
          </a:r>
        </a:p>
        <a:p>
          <a:pPr marL="0" lvl="0" indent="0" algn="l" defTabSz="622300">
            <a:lnSpc>
              <a:spcPct val="100000"/>
            </a:lnSpc>
            <a:spcBef>
              <a:spcPct val="0"/>
            </a:spcBef>
            <a:spcAft>
              <a:spcPct val="35000"/>
            </a:spcAft>
            <a:buNone/>
          </a:pPr>
          <a:r>
            <a:rPr lang="en-US" sz="1400" kern="1200" dirty="0"/>
            <a:t>Multi-Unit Residential</a:t>
          </a:r>
        </a:p>
        <a:p>
          <a:pPr marL="0" lvl="0" indent="0" algn="l" defTabSz="622300">
            <a:lnSpc>
              <a:spcPct val="100000"/>
            </a:lnSpc>
            <a:spcBef>
              <a:spcPct val="0"/>
            </a:spcBef>
            <a:spcAft>
              <a:spcPct val="35000"/>
            </a:spcAft>
            <a:buNone/>
          </a:pPr>
          <a:r>
            <a:rPr lang="en-US" sz="1400" kern="1200" dirty="0"/>
            <a:t>Senior Center Improvements</a:t>
          </a:r>
        </a:p>
        <a:p>
          <a:pPr marL="0" lvl="0" indent="0" algn="l" defTabSz="622300">
            <a:lnSpc>
              <a:spcPct val="100000"/>
            </a:lnSpc>
            <a:spcBef>
              <a:spcPct val="0"/>
            </a:spcBef>
            <a:spcAft>
              <a:spcPct val="35000"/>
            </a:spcAft>
            <a:buNone/>
          </a:pPr>
          <a:r>
            <a:rPr lang="en-US" sz="1400" kern="1200" dirty="0"/>
            <a:t>Park Facilities</a:t>
          </a:r>
        </a:p>
        <a:p>
          <a:pPr marL="0" lvl="0" indent="0" algn="l" defTabSz="622300">
            <a:lnSpc>
              <a:spcPct val="100000"/>
            </a:lnSpc>
            <a:spcBef>
              <a:spcPct val="0"/>
            </a:spcBef>
            <a:spcAft>
              <a:spcPct val="35000"/>
            </a:spcAft>
            <a:buNone/>
          </a:pPr>
          <a:r>
            <a:rPr lang="en-US" sz="1400" kern="1200" dirty="0"/>
            <a:t>Water/Sewer Improvements</a:t>
          </a:r>
        </a:p>
        <a:p>
          <a:pPr marL="0" lvl="0" indent="0" algn="l" defTabSz="622300">
            <a:lnSpc>
              <a:spcPct val="100000"/>
            </a:lnSpc>
            <a:spcBef>
              <a:spcPct val="0"/>
            </a:spcBef>
            <a:spcAft>
              <a:spcPct val="35000"/>
            </a:spcAft>
            <a:buNone/>
          </a:pPr>
          <a:r>
            <a:rPr lang="en-US" sz="1400" kern="1200" dirty="0"/>
            <a:t>Street Improvements</a:t>
          </a:r>
        </a:p>
        <a:p>
          <a:pPr marL="0" lvl="0" indent="0" algn="l" defTabSz="622300">
            <a:lnSpc>
              <a:spcPct val="100000"/>
            </a:lnSpc>
            <a:spcBef>
              <a:spcPct val="0"/>
            </a:spcBef>
            <a:spcAft>
              <a:spcPct val="35000"/>
            </a:spcAft>
            <a:buNone/>
          </a:pPr>
          <a:r>
            <a:rPr lang="en-US" sz="1400" kern="1200" dirty="0"/>
            <a:t>Public Services including youth services, services for domestic violence victims, childcare services, and services for child </a:t>
          </a:r>
        </a:p>
      </dsp:txBody>
      <dsp:txXfrm>
        <a:off x="1882495" y="1005067"/>
        <a:ext cx="4413994" cy="1262486"/>
      </dsp:txXfrm>
    </dsp:sp>
    <dsp:sp modelId="{9CF44F85-87C0-46B8-9530-AB29F511E3F8}">
      <dsp:nvSpPr>
        <dsp:cNvPr id="0" name=""/>
        <dsp:cNvSpPr/>
      </dsp:nvSpPr>
      <dsp:spPr>
        <a:xfrm>
          <a:off x="-839763" y="3428171"/>
          <a:ext cx="6943573" cy="12624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FC59C-AAF8-454C-9153-1F953DD4D3FC}">
      <dsp:nvSpPr>
        <dsp:cNvPr id="0" name=""/>
        <dsp:cNvSpPr/>
      </dsp:nvSpPr>
      <dsp:spPr>
        <a:xfrm>
          <a:off x="-457861" y="3712230"/>
          <a:ext cx="694367" cy="6943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FB1F3-B178-4F91-B611-575954AEC813}">
      <dsp:nvSpPr>
        <dsp:cNvPr id="0" name=""/>
        <dsp:cNvSpPr/>
      </dsp:nvSpPr>
      <dsp:spPr>
        <a:xfrm>
          <a:off x="618408" y="3428171"/>
          <a:ext cx="3124607"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1111250">
            <a:lnSpc>
              <a:spcPct val="100000"/>
            </a:lnSpc>
            <a:spcBef>
              <a:spcPct val="0"/>
            </a:spcBef>
            <a:spcAft>
              <a:spcPct val="35000"/>
            </a:spcAft>
            <a:buNone/>
          </a:pPr>
          <a:r>
            <a:rPr lang="en-US" sz="2500" kern="1200" dirty="0"/>
            <a:t>HOME</a:t>
          </a:r>
        </a:p>
      </dsp:txBody>
      <dsp:txXfrm>
        <a:off x="618408" y="3428171"/>
        <a:ext cx="3124607" cy="1262486"/>
      </dsp:txXfrm>
    </dsp:sp>
    <dsp:sp modelId="{562915D9-DA45-4242-B2E3-6743EEC02740}">
      <dsp:nvSpPr>
        <dsp:cNvPr id="0" name=""/>
        <dsp:cNvSpPr/>
      </dsp:nvSpPr>
      <dsp:spPr>
        <a:xfrm>
          <a:off x="1975574" y="3415748"/>
          <a:ext cx="4135309"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622300">
            <a:lnSpc>
              <a:spcPct val="100000"/>
            </a:lnSpc>
            <a:spcBef>
              <a:spcPct val="0"/>
            </a:spcBef>
            <a:spcAft>
              <a:spcPct val="35000"/>
            </a:spcAft>
            <a:buNone/>
          </a:pPr>
          <a:r>
            <a:rPr lang="en-US" sz="1400" kern="1200" dirty="0"/>
            <a:t>Development of affordable rental units</a:t>
          </a:r>
        </a:p>
        <a:p>
          <a:pPr marL="0" lvl="0" indent="0" algn="l" defTabSz="622300">
            <a:lnSpc>
              <a:spcPct val="100000"/>
            </a:lnSpc>
            <a:spcBef>
              <a:spcPct val="0"/>
            </a:spcBef>
            <a:spcAft>
              <a:spcPct val="35000"/>
            </a:spcAft>
            <a:buNone/>
          </a:pPr>
          <a:r>
            <a:rPr lang="en-US" sz="1400" kern="1200" dirty="0"/>
            <a:t>Tenant Based Rental Assistance</a:t>
          </a:r>
        </a:p>
      </dsp:txBody>
      <dsp:txXfrm>
        <a:off x="1975574" y="3415748"/>
        <a:ext cx="4135309" cy="1262486"/>
      </dsp:txXfrm>
    </dsp:sp>
    <dsp:sp modelId="{FAABF085-29E5-49B7-83B6-7071C1B60599}">
      <dsp:nvSpPr>
        <dsp:cNvPr id="0" name=""/>
        <dsp:cNvSpPr/>
      </dsp:nvSpPr>
      <dsp:spPr>
        <a:xfrm>
          <a:off x="-839763" y="5019396"/>
          <a:ext cx="6943573" cy="12624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91A93-609F-4BF9-8A34-4A221475D50A}">
      <dsp:nvSpPr>
        <dsp:cNvPr id="0" name=""/>
        <dsp:cNvSpPr/>
      </dsp:nvSpPr>
      <dsp:spPr>
        <a:xfrm>
          <a:off x="-457861" y="5290339"/>
          <a:ext cx="694367" cy="6943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8AB78-6079-4817-8340-9A1B3FCED2D2}">
      <dsp:nvSpPr>
        <dsp:cNvPr id="0" name=""/>
        <dsp:cNvSpPr/>
      </dsp:nvSpPr>
      <dsp:spPr>
        <a:xfrm>
          <a:off x="618408" y="5006279"/>
          <a:ext cx="3124607"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1111250">
            <a:lnSpc>
              <a:spcPct val="100000"/>
            </a:lnSpc>
            <a:spcBef>
              <a:spcPct val="0"/>
            </a:spcBef>
            <a:spcAft>
              <a:spcPct val="35000"/>
            </a:spcAft>
            <a:buNone/>
          </a:pPr>
          <a:r>
            <a:rPr lang="en-US" sz="2500" kern="1200" dirty="0"/>
            <a:t>ESG</a:t>
          </a:r>
        </a:p>
      </dsp:txBody>
      <dsp:txXfrm>
        <a:off x="618408" y="5006279"/>
        <a:ext cx="3124607" cy="1262486"/>
      </dsp:txXfrm>
    </dsp:sp>
    <dsp:sp modelId="{04D1D007-4D3F-4396-8F0E-EB7FA8545682}">
      <dsp:nvSpPr>
        <dsp:cNvPr id="0" name=""/>
        <dsp:cNvSpPr/>
      </dsp:nvSpPr>
      <dsp:spPr>
        <a:xfrm>
          <a:off x="2060637" y="5006279"/>
          <a:ext cx="5722698" cy="126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13" tIns="133613" rIns="133613" bIns="133613" numCol="1" spcCol="1270" anchor="ctr" anchorCtr="0">
          <a:noAutofit/>
        </a:bodyPr>
        <a:lstStyle/>
        <a:p>
          <a:pPr marL="0" lvl="0" indent="0" algn="l" defTabSz="622300">
            <a:lnSpc>
              <a:spcPct val="100000"/>
            </a:lnSpc>
            <a:spcBef>
              <a:spcPct val="0"/>
            </a:spcBef>
            <a:spcAft>
              <a:spcPct val="35000"/>
            </a:spcAft>
            <a:buNone/>
          </a:pPr>
          <a:r>
            <a:rPr lang="en-US" sz="1400" kern="1200" dirty="0"/>
            <a:t>Homelessness Prevention</a:t>
          </a:r>
        </a:p>
        <a:p>
          <a:pPr marL="0" lvl="0" indent="0" algn="l" defTabSz="622300">
            <a:lnSpc>
              <a:spcPct val="100000"/>
            </a:lnSpc>
            <a:spcBef>
              <a:spcPct val="0"/>
            </a:spcBef>
            <a:spcAft>
              <a:spcPct val="35000"/>
            </a:spcAft>
            <a:buNone/>
          </a:pPr>
          <a:r>
            <a:rPr lang="en-US" sz="1400" kern="1200" dirty="0"/>
            <a:t>Emergency Shelter</a:t>
          </a:r>
        </a:p>
        <a:p>
          <a:pPr marL="0" lvl="0" indent="0" algn="l" defTabSz="622300">
            <a:lnSpc>
              <a:spcPct val="100000"/>
            </a:lnSpc>
            <a:spcBef>
              <a:spcPct val="0"/>
            </a:spcBef>
            <a:spcAft>
              <a:spcPct val="35000"/>
            </a:spcAft>
            <a:buNone/>
          </a:pPr>
          <a:r>
            <a:rPr lang="en-US" sz="1400" kern="1200" dirty="0"/>
            <a:t>Street Outreach</a:t>
          </a:r>
        </a:p>
        <a:p>
          <a:pPr marL="0" lvl="0" indent="0" algn="l" defTabSz="622300">
            <a:lnSpc>
              <a:spcPct val="100000"/>
            </a:lnSpc>
            <a:spcBef>
              <a:spcPct val="0"/>
            </a:spcBef>
            <a:spcAft>
              <a:spcPct val="35000"/>
            </a:spcAft>
            <a:buNone/>
          </a:pPr>
          <a:r>
            <a:rPr lang="en-US" sz="1400" kern="1200" dirty="0"/>
            <a:t>Rapid Re-Housing</a:t>
          </a:r>
        </a:p>
      </dsp:txBody>
      <dsp:txXfrm>
        <a:off x="2060637" y="5006279"/>
        <a:ext cx="5722698" cy="1262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7A46-7D7A-4D6B-B705-80A31C6E8AE2}">
      <dsp:nvSpPr>
        <dsp:cNvPr id="0" name=""/>
        <dsp:cNvSpPr/>
      </dsp:nvSpPr>
      <dsp:spPr>
        <a:xfrm>
          <a:off x="1205822" y="560638"/>
          <a:ext cx="710332" cy="710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B88EE-8991-4E55-B708-2D7F08E76CE1}">
      <dsp:nvSpPr>
        <dsp:cNvPr id="0" name=""/>
        <dsp:cNvSpPr/>
      </dsp:nvSpPr>
      <dsp:spPr>
        <a:xfrm>
          <a:off x="771730" y="1557291"/>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Housing Rehabilitation</a:t>
          </a:r>
        </a:p>
      </dsp:txBody>
      <dsp:txXfrm>
        <a:off x="771730" y="1557291"/>
        <a:ext cx="1578515" cy="631406"/>
      </dsp:txXfrm>
    </dsp:sp>
    <dsp:sp modelId="{CD7552BA-B523-4E23-986A-2BB9265E142B}">
      <dsp:nvSpPr>
        <dsp:cNvPr id="0" name=""/>
        <dsp:cNvSpPr/>
      </dsp:nvSpPr>
      <dsp:spPr>
        <a:xfrm>
          <a:off x="3060578" y="560638"/>
          <a:ext cx="710332" cy="7103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FDCFC-86E0-4750-9D09-5B0ECCC03107}">
      <dsp:nvSpPr>
        <dsp:cNvPr id="0" name=""/>
        <dsp:cNvSpPr/>
      </dsp:nvSpPr>
      <dsp:spPr>
        <a:xfrm>
          <a:off x="2626486" y="1557291"/>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Homeownership Assistance</a:t>
          </a:r>
        </a:p>
      </dsp:txBody>
      <dsp:txXfrm>
        <a:off x="2626486" y="1557291"/>
        <a:ext cx="1578515" cy="631406"/>
      </dsp:txXfrm>
    </dsp:sp>
    <dsp:sp modelId="{A5AEC0EA-78F6-4865-AA46-56B0285DE850}">
      <dsp:nvSpPr>
        <dsp:cNvPr id="0" name=""/>
        <dsp:cNvSpPr/>
      </dsp:nvSpPr>
      <dsp:spPr>
        <a:xfrm>
          <a:off x="4915333" y="560638"/>
          <a:ext cx="710332" cy="71033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E1C33-9C54-4BEB-A94E-B4BAD7D05B7D}">
      <dsp:nvSpPr>
        <dsp:cNvPr id="0" name=""/>
        <dsp:cNvSpPr/>
      </dsp:nvSpPr>
      <dsp:spPr>
        <a:xfrm>
          <a:off x="4481242" y="1557291"/>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Public Facilities and Improvements</a:t>
          </a:r>
        </a:p>
      </dsp:txBody>
      <dsp:txXfrm>
        <a:off x="4481242" y="1557291"/>
        <a:ext cx="1578515" cy="631406"/>
      </dsp:txXfrm>
    </dsp:sp>
    <dsp:sp modelId="{599217BC-6562-47C4-A11A-EA4D8E5A219F}">
      <dsp:nvSpPr>
        <dsp:cNvPr id="0" name=""/>
        <dsp:cNvSpPr/>
      </dsp:nvSpPr>
      <dsp:spPr>
        <a:xfrm>
          <a:off x="6770089" y="560638"/>
          <a:ext cx="710332" cy="7103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99389-FD3D-453D-9768-15FF644ABD3A}">
      <dsp:nvSpPr>
        <dsp:cNvPr id="0" name=""/>
        <dsp:cNvSpPr/>
      </dsp:nvSpPr>
      <dsp:spPr>
        <a:xfrm>
          <a:off x="6335998" y="1557291"/>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Blight Removal Demolition/Site Preparation</a:t>
          </a:r>
        </a:p>
      </dsp:txBody>
      <dsp:txXfrm>
        <a:off x="6335998" y="1557291"/>
        <a:ext cx="1578515" cy="631406"/>
      </dsp:txXfrm>
    </dsp:sp>
    <dsp:sp modelId="{F9B1DFAF-77F5-46DC-8E60-DB72A4B2CABB}">
      <dsp:nvSpPr>
        <dsp:cNvPr id="0" name=""/>
        <dsp:cNvSpPr/>
      </dsp:nvSpPr>
      <dsp:spPr>
        <a:xfrm>
          <a:off x="8624845" y="560638"/>
          <a:ext cx="710332" cy="7103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B3739-5AF6-4E73-84C7-391EF39D037A}">
      <dsp:nvSpPr>
        <dsp:cNvPr id="0" name=""/>
        <dsp:cNvSpPr/>
      </dsp:nvSpPr>
      <dsp:spPr>
        <a:xfrm>
          <a:off x="8190753" y="1557291"/>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Code Enforcement</a:t>
          </a:r>
        </a:p>
      </dsp:txBody>
      <dsp:txXfrm>
        <a:off x="8190753" y="1557291"/>
        <a:ext cx="1578515" cy="631406"/>
      </dsp:txXfrm>
    </dsp:sp>
    <dsp:sp modelId="{C5B42EDA-F122-4EE8-9735-5A4AD1728AB1}">
      <dsp:nvSpPr>
        <dsp:cNvPr id="0" name=""/>
        <dsp:cNvSpPr/>
      </dsp:nvSpPr>
      <dsp:spPr>
        <a:xfrm>
          <a:off x="3060578" y="2583326"/>
          <a:ext cx="710332" cy="7103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7361C-D3AF-4A5B-A3B6-B10A4E46DD07}">
      <dsp:nvSpPr>
        <dsp:cNvPr id="0" name=""/>
        <dsp:cNvSpPr/>
      </dsp:nvSpPr>
      <dsp:spPr>
        <a:xfrm>
          <a:off x="2626486" y="3579980"/>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Economic Development</a:t>
          </a:r>
        </a:p>
      </dsp:txBody>
      <dsp:txXfrm>
        <a:off x="2626486" y="3579980"/>
        <a:ext cx="1578515" cy="631406"/>
      </dsp:txXfrm>
    </dsp:sp>
    <dsp:sp modelId="{04D03EBF-D843-4BE5-8FAC-921FC028CBC2}">
      <dsp:nvSpPr>
        <dsp:cNvPr id="0" name=""/>
        <dsp:cNvSpPr/>
      </dsp:nvSpPr>
      <dsp:spPr>
        <a:xfrm>
          <a:off x="4915333" y="2583326"/>
          <a:ext cx="710332" cy="710332"/>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74FB4-BFB2-4C17-9C78-94C778C14CFC}">
      <dsp:nvSpPr>
        <dsp:cNvPr id="0" name=""/>
        <dsp:cNvSpPr/>
      </dsp:nvSpPr>
      <dsp:spPr>
        <a:xfrm>
          <a:off x="4481242" y="3579980"/>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Acquisition / Disposition of Real Property</a:t>
          </a:r>
        </a:p>
      </dsp:txBody>
      <dsp:txXfrm>
        <a:off x="4481242" y="3579980"/>
        <a:ext cx="1578515" cy="631406"/>
      </dsp:txXfrm>
    </dsp:sp>
    <dsp:sp modelId="{97B17D4E-2394-43F0-9520-4FB1A0A4611E}">
      <dsp:nvSpPr>
        <dsp:cNvPr id="0" name=""/>
        <dsp:cNvSpPr/>
      </dsp:nvSpPr>
      <dsp:spPr>
        <a:xfrm>
          <a:off x="6770089" y="2583326"/>
          <a:ext cx="710332" cy="71033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134B0-618B-499A-8D7D-C2B06C72335F}">
      <dsp:nvSpPr>
        <dsp:cNvPr id="0" name=""/>
        <dsp:cNvSpPr/>
      </dsp:nvSpPr>
      <dsp:spPr>
        <a:xfrm>
          <a:off x="6335998" y="3579980"/>
          <a:ext cx="1578515" cy="63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dirty="0">
              <a:latin typeface="+mn-lt"/>
            </a:rPr>
            <a:t>Public Services</a:t>
          </a:r>
          <a:endParaRPr lang="en-US" sz="1400" b="0" i="0" kern="1200" dirty="0">
            <a:latin typeface="+mn-lt"/>
          </a:endParaRPr>
        </a:p>
      </dsp:txBody>
      <dsp:txXfrm>
        <a:off x="6335998" y="3579980"/>
        <a:ext cx="1578515" cy="631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E9F1D-4A47-492D-8BD4-22DC5EEE2D73}">
      <dsp:nvSpPr>
        <dsp:cNvPr id="0" name=""/>
        <dsp:cNvSpPr/>
      </dsp:nvSpPr>
      <dsp:spPr>
        <a:xfrm>
          <a:off x="0" y="1964"/>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DCB0E-A956-49AE-9578-7BDC13D6149A}">
      <dsp:nvSpPr>
        <dsp:cNvPr id="0" name=""/>
        <dsp:cNvSpPr/>
      </dsp:nvSpPr>
      <dsp:spPr>
        <a:xfrm>
          <a:off x="0" y="1964"/>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WHAT ARE SOME ELIGIBLE ESG ACTIVITIES?</a:t>
          </a:r>
        </a:p>
      </dsp:txBody>
      <dsp:txXfrm>
        <a:off x="0" y="1964"/>
        <a:ext cx="9720262" cy="669799"/>
      </dsp:txXfrm>
    </dsp:sp>
    <dsp:sp modelId="{FA7E65DD-8E11-47A3-8F0D-E060272A9BE6}">
      <dsp:nvSpPr>
        <dsp:cNvPr id="0" name=""/>
        <dsp:cNvSpPr/>
      </dsp:nvSpPr>
      <dsp:spPr>
        <a:xfrm>
          <a:off x="0" y="671763"/>
          <a:ext cx="972026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83844-49B9-4DF0-8F5C-046692A22E91}">
      <dsp:nvSpPr>
        <dsp:cNvPr id="0" name=""/>
        <dsp:cNvSpPr/>
      </dsp:nvSpPr>
      <dsp:spPr>
        <a:xfrm>
          <a:off x="0" y="671763"/>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pPr>
          <a:r>
            <a:rPr lang="en-US" sz="3100" kern="1200" dirty="0"/>
            <a:t>Street Outreach;</a:t>
          </a:r>
        </a:p>
      </dsp:txBody>
      <dsp:txXfrm>
        <a:off x="0" y="671763"/>
        <a:ext cx="9720262" cy="669799"/>
      </dsp:txXfrm>
    </dsp:sp>
    <dsp:sp modelId="{640CEEF7-C321-4C8C-B698-7F89EF2BEECF}">
      <dsp:nvSpPr>
        <dsp:cNvPr id="0" name=""/>
        <dsp:cNvSpPr/>
      </dsp:nvSpPr>
      <dsp:spPr>
        <a:xfrm>
          <a:off x="0" y="1341563"/>
          <a:ext cx="972026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63CB2-8784-438D-808E-7A3A0C34E167}">
      <dsp:nvSpPr>
        <dsp:cNvPr id="0" name=""/>
        <dsp:cNvSpPr/>
      </dsp:nvSpPr>
      <dsp:spPr>
        <a:xfrm>
          <a:off x="0" y="1341563"/>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pPr>
          <a:r>
            <a:rPr lang="en-US" sz="3100" kern="1200" dirty="0"/>
            <a:t>Emergency Shelter;</a:t>
          </a:r>
        </a:p>
      </dsp:txBody>
      <dsp:txXfrm>
        <a:off x="0" y="1341563"/>
        <a:ext cx="9720262" cy="669799"/>
      </dsp:txXfrm>
    </dsp:sp>
    <dsp:sp modelId="{0FABBAEE-578E-413F-939F-D930B9646FF7}">
      <dsp:nvSpPr>
        <dsp:cNvPr id="0" name=""/>
        <dsp:cNvSpPr/>
      </dsp:nvSpPr>
      <dsp:spPr>
        <a:xfrm>
          <a:off x="0" y="2011362"/>
          <a:ext cx="972026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EC314-BB12-4101-B5EC-7AB4E3D62676}">
      <dsp:nvSpPr>
        <dsp:cNvPr id="0" name=""/>
        <dsp:cNvSpPr/>
      </dsp:nvSpPr>
      <dsp:spPr>
        <a:xfrm>
          <a:off x="0" y="2011362"/>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pPr>
          <a:r>
            <a:rPr lang="en-US" sz="3100" kern="1200" dirty="0"/>
            <a:t>Homeless Prevention;</a:t>
          </a:r>
        </a:p>
      </dsp:txBody>
      <dsp:txXfrm>
        <a:off x="0" y="2011362"/>
        <a:ext cx="9720262" cy="669799"/>
      </dsp:txXfrm>
    </dsp:sp>
    <dsp:sp modelId="{B66908B4-DF5B-4A13-B2BE-AEC171191763}">
      <dsp:nvSpPr>
        <dsp:cNvPr id="0" name=""/>
        <dsp:cNvSpPr/>
      </dsp:nvSpPr>
      <dsp:spPr>
        <a:xfrm>
          <a:off x="0" y="2681161"/>
          <a:ext cx="9720262"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A2D3C-20EE-4DE8-A26C-1B36CF3176CF}">
      <dsp:nvSpPr>
        <dsp:cNvPr id="0" name=""/>
        <dsp:cNvSpPr/>
      </dsp:nvSpPr>
      <dsp:spPr>
        <a:xfrm>
          <a:off x="0" y="2681161"/>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pPr>
          <a:r>
            <a:rPr lang="en-US" sz="3100" kern="1200" dirty="0"/>
            <a:t>Rapid Re-Housing Assistance; and</a:t>
          </a:r>
        </a:p>
      </dsp:txBody>
      <dsp:txXfrm>
        <a:off x="0" y="2681161"/>
        <a:ext cx="9720262" cy="669799"/>
      </dsp:txXfrm>
    </dsp:sp>
    <dsp:sp modelId="{C3A24C74-6953-4D17-8DC3-7C8C3A6CCCE1}">
      <dsp:nvSpPr>
        <dsp:cNvPr id="0" name=""/>
        <dsp:cNvSpPr/>
      </dsp:nvSpPr>
      <dsp:spPr>
        <a:xfrm>
          <a:off x="0" y="3350961"/>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93A1D-27BF-4415-B302-8D4642D35C31}">
      <dsp:nvSpPr>
        <dsp:cNvPr id="0" name=""/>
        <dsp:cNvSpPr/>
      </dsp:nvSpPr>
      <dsp:spPr>
        <a:xfrm>
          <a:off x="0" y="3350961"/>
          <a:ext cx="9720262"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pPr>
          <a:r>
            <a:rPr lang="en-US" sz="3100" kern="1200" dirty="0"/>
            <a:t>Homeless Management Information System (HMIS). </a:t>
          </a:r>
        </a:p>
      </dsp:txBody>
      <dsp:txXfrm>
        <a:off x="0" y="3350961"/>
        <a:ext cx="9720262" cy="669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7B365-6980-4910-87CA-C8D2E9CADCD6}">
      <dsp:nvSpPr>
        <dsp:cNvPr id="0" name=""/>
        <dsp:cNvSpPr/>
      </dsp:nvSpPr>
      <dsp:spPr>
        <a:xfrm>
          <a:off x="1350131" y="44424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5F79E-A810-430F-9FE6-E57B7F8DEBC6}">
      <dsp:nvSpPr>
        <dsp:cNvPr id="0" name=""/>
        <dsp:cNvSpPr/>
      </dsp:nvSpPr>
      <dsp:spPr>
        <a:xfrm>
          <a:off x="162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US" sz="3800" kern="1200" dirty="0"/>
            <a:t>For-Profit Developers</a:t>
          </a:r>
        </a:p>
      </dsp:txBody>
      <dsp:txXfrm>
        <a:off x="162131" y="2858479"/>
        <a:ext cx="4320000" cy="720000"/>
      </dsp:txXfrm>
    </dsp:sp>
    <dsp:sp modelId="{3C48507B-0509-4506-B422-7FD0EC7F2BEA}">
      <dsp:nvSpPr>
        <dsp:cNvPr id="0" name=""/>
        <dsp:cNvSpPr/>
      </dsp:nvSpPr>
      <dsp:spPr>
        <a:xfrm>
          <a:off x="6426131" y="4442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9AF91-293C-4A3A-8B48-35C812376851}">
      <dsp:nvSpPr>
        <dsp:cNvPr id="0" name=""/>
        <dsp:cNvSpPr/>
      </dsp:nvSpPr>
      <dsp:spPr>
        <a:xfrm>
          <a:off x="5238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US" sz="3800" kern="1200" dirty="0"/>
            <a:t>Non-profit developers</a:t>
          </a:r>
        </a:p>
      </dsp:txBody>
      <dsp:txXfrm>
        <a:off x="5238131" y="2858479"/>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BC429-B646-4462-B14A-4E3C3362F1D8}">
      <dsp:nvSpPr>
        <dsp:cNvPr id="0" name=""/>
        <dsp:cNvSpPr/>
      </dsp:nvSpPr>
      <dsp:spPr>
        <a:xfrm>
          <a:off x="2731295" y="2035547"/>
          <a:ext cx="1709546" cy="1709546"/>
        </a:xfrm>
        <a:prstGeom prst="ellips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CHDO – Community Housing Development Organization</a:t>
          </a:r>
        </a:p>
      </dsp:txBody>
      <dsp:txXfrm>
        <a:off x="2981652" y="2285904"/>
        <a:ext cx="1208832" cy="1208832"/>
      </dsp:txXfrm>
    </dsp:sp>
    <dsp:sp modelId="{BE83DDDC-0452-4E50-A484-20F8A26ACF8C}">
      <dsp:nvSpPr>
        <dsp:cNvPr id="0" name=""/>
        <dsp:cNvSpPr/>
      </dsp:nvSpPr>
      <dsp:spPr>
        <a:xfrm rot="12900000">
          <a:off x="1632185" y="1737110"/>
          <a:ext cx="1309681" cy="487220"/>
        </a:xfrm>
        <a:prstGeom prst="leftArrow">
          <a:avLst>
            <a:gd name="adj1" fmla="val 60000"/>
            <a:gd name="adj2" fmla="val 5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F264D94A-7985-4952-A64E-563A0A5EFD5F}">
      <dsp:nvSpPr>
        <dsp:cNvPr id="0" name=""/>
        <dsp:cNvSpPr/>
      </dsp:nvSpPr>
      <dsp:spPr>
        <a:xfrm>
          <a:off x="938577" y="955491"/>
          <a:ext cx="1624069" cy="1299255"/>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Community-based</a:t>
          </a:r>
        </a:p>
      </dsp:txBody>
      <dsp:txXfrm>
        <a:off x="976631" y="993545"/>
        <a:ext cx="1547961" cy="1223147"/>
      </dsp:txXfrm>
    </dsp:sp>
    <dsp:sp modelId="{13F331E7-6E4D-4B9A-9B5E-F773E3BEEAB9}">
      <dsp:nvSpPr>
        <dsp:cNvPr id="0" name=""/>
        <dsp:cNvSpPr/>
      </dsp:nvSpPr>
      <dsp:spPr>
        <a:xfrm rot="16200000">
          <a:off x="2931228" y="1060871"/>
          <a:ext cx="1309681" cy="487220"/>
        </a:xfrm>
        <a:prstGeom prst="leftArrow">
          <a:avLst>
            <a:gd name="adj1" fmla="val 60000"/>
            <a:gd name="adj2" fmla="val 50000"/>
          </a:avLst>
        </a:prstGeom>
        <a:gradFill rotWithShape="0">
          <a:gsLst>
            <a:gs pos="0">
              <a:schemeClr val="accent5">
                <a:hueOff val="-75317"/>
                <a:satOff val="-14450"/>
                <a:lumOff val="2059"/>
                <a:alphaOff val="0"/>
                <a:tint val="100000"/>
                <a:shade val="85000"/>
                <a:satMod val="100000"/>
                <a:lumMod val="100000"/>
              </a:schemeClr>
            </a:gs>
            <a:gs pos="100000">
              <a:schemeClr val="accent5">
                <a:hueOff val="-75317"/>
                <a:satOff val="-14450"/>
                <a:lumOff val="205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891FC22-22B0-42DA-96A5-9E85DE597C3A}">
      <dsp:nvSpPr>
        <dsp:cNvPr id="0" name=""/>
        <dsp:cNvSpPr/>
      </dsp:nvSpPr>
      <dsp:spPr>
        <a:xfrm>
          <a:off x="2774034" y="13"/>
          <a:ext cx="1624069" cy="1299255"/>
        </a:xfrm>
        <a:prstGeom prst="roundRect">
          <a:avLst>
            <a:gd name="adj" fmla="val 10000"/>
          </a:avLst>
        </a:prstGeom>
        <a:gradFill rotWithShape="0">
          <a:gsLst>
            <a:gs pos="0">
              <a:schemeClr val="accent5">
                <a:hueOff val="-75317"/>
                <a:satOff val="-14450"/>
                <a:lumOff val="2059"/>
                <a:alphaOff val="0"/>
                <a:tint val="100000"/>
                <a:shade val="85000"/>
                <a:satMod val="100000"/>
                <a:lumMod val="100000"/>
              </a:schemeClr>
            </a:gs>
            <a:gs pos="100000">
              <a:schemeClr val="accent5">
                <a:hueOff val="-75317"/>
                <a:satOff val="-14450"/>
                <a:lumOff val="2059"/>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Focus on Housing</a:t>
          </a:r>
        </a:p>
      </dsp:txBody>
      <dsp:txXfrm>
        <a:off x="2812088" y="38067"/>
        <a:ext cx="1547961" cy="1223147"/>
      </dsp:txXfrm>
    </dsp:sp>
    <dsp:sp modelId="{2FB655FC-9541-440F-8445-B48615CCE231}">
      <dsp:nvSpPr>
        <dsp:cNvPr id="0" name=""/>
        <dsp:cNvSpPr/>
      </dsp:nvSpPr>
      <dsp:spPr>
        <a:xfrm rot="19500000">
          <a:off x="4230271" y="1737110"/>
          <a:ext cx="1309681" cy="487220"/>
        </a:xfrm>
        <a:prstGeom prst="leftArrow">
          <a:avLst>
            <a:gd name="adj1" fmla="val 60000"/>
            <a:gd name="adj2" fmla="val 50000"/>
          </a:avLst>
        </a:prstGeom>
        <a:gradFill rotWithShape="0">
          <a:gsLst>
            <a:gs pos="0">
              <a:schemeClr val="accent5">
                <a:hueOff val="-150635"/>
                <a:satOff val="-28901"/>
                <a:lumOff val="4118"/>
                <a:alphaOff val="0"/>
                <a:tint val="100000"/>
                <a:shade val="85000"/>
                <a:satMod val="100000"/>
                <a:lumMod val="100000"/>
              </a:schemeClr>
            </a:gs>
            <a:gs pos="100000">
              <a:schemeClr val="accent5">
                <a:hueOff val="-150635"/>
                <a:satOff val="-28901"/>
                <a:lumOff val="411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B91E6A68-96D0-4EA2-9294-8FDC2DEBEAD6}">
      <dsp:nvSpPr>
        <dsp:cNvPr id="0" name=""/>
        <dsp:cNvSpPr/>
      </dsp:nvSpPr>
      <dsp:spPr>
        <a:xfrm>
          <a:off x="4609491" y="955491"/>
          <a:ext cx="1624069" cy="1299255"/>
        </a:xfrm>
        <a:prstGeom prst="roundRect">
          <a:avLst>
            <a:gd name="adj" fmla="val 10000"/>
          </a:avLst>
        </a:prstGeom>
        <a:gradFill rotWithShape="0">
          <a:gsLst>
            <a:gs pos="0">
              <a:schemeClr val="accent5">
                <a:hueOff val="-150635"/>
                <a:satOff val="-28901"/>
                <a:lumOff val="4118"/>
                <a:alphaOff val="0"/>
                <a:tint val="100000"/>
                <a:shade val="85000"/>
                <a:satMod val="100000"/>
                <a:lumMod val="100000"/>
              </a:schemeClr>
            </a:gs>
            <a:gs pos="100000">
              <a:schemeClr val="accent5">
                <a:hueOff val="-150635"/>
                <a:satOff val="-28901"/>
                <a:lumOff val="411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Board composition with community representation</a:t>
          </a:r>
        </a:p>
      </dsp:txBody>
      <dsp:txXfrm>
        <a:off x="4647545" y="993545"/>
        <a:ext cx="1547961" cy="12231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46AF-E856-434C-B980-E9E715ED73AA}">
      <dsp:nvSpPr>
        <dsp:cNvPr id="0" name=""/>
        <dsp:cNvSpPr/>
      </dsp:nvSpPr>
      <dsp:spPr>
        <a:xfrm>
          <a:off x="2810668" y="801560"/>
          <a:ext cx="614553" cy="91440"/>
        </a:xfrm>
        <a:custGeom>
          <a:avLst/>
          <a:gdLst/>
          <a:ahLst/>
          <a:cxnLst/>
          <a:rect l="0" t="0" r="0" b="0"/>
          <a:pathLst>
            <a:path>
              <a:moveTo>
                <a:pt x="0" y="45720"/>
              </a:moveTo>
              <a:lnTo>
                <a:pt x="61455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01816" y="844054"/>
        <a:ext cx="32257" cy="6451"/>
      </dsp:txXfrm>
    </dsp:sp>
    <dsp:sp modelId="{66517E00-A073-4B63-A97B-36C4BF36658E}">
      <dsp:nvSpPr>
        <dsp:cNvPr id="0" name=""/>
        <dsp:cNvSpPr/>
      </dsp:nvSpPr>
      <dsp:spPr>
        <a:xfrm>
          <a:off x="7451" y="5775"/>
          <a:ext cx="2805017" cy="16830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Draft FY 2024 Action Plan</a:t>
          </a:r>
        </a:p>
      </dsp:txBody>
      <dsp:txXfrm>
        <a:off x="7451" y="5775"/>
        <a:ext cx="2805017" cy="1683010"/>
      </dsp:txXfrm>
    </dsp:sp>
    <dsp:sp modelId="{6DD65393-925A-45AE-9EFC-959B3F22C7FD}">
      <dsp:nvSpPr>
        <dsp:cNvPr id="0" name=""/>
        <dsp:cNvSpPr/>
      </dsp:nvSpPr>
      <dsp:spPr>
        <a:xfrm>
          <a:off x="6260839" y="801560"/>
          <a:ext cx="614553" cy="91440"/>
        </a:xfrm>
        <a:custGeom>
          <a:avLst/>
          <a:gdLst/>
          <a:ahLst/>
          <a:cxnLst/>
          <a:rect l="0" t="0" r="0" b="0"/>
          <a:pathLst>
            <a:path>
              <a:moveTo>
                <a:pt x="0" y="45720"/>
              </a:moveTo>
              <a:lnTo>
                <a:pt x="61455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1987" y="844054"/>
        <a:ext cx="32257" cy="6451"/>
      </dsp:txXfrm>
    </dsp:sp>
    <dsp:sp modelId="{E57F3015-20A8-429F-8A16-430A1807ACFC}">
      <dsp:nvSpPr>
        <dsp:cNvPr id="0" name=""/>
        <dsp:cNvSpPr/>
      </dsp:nvSpPr>
      <dsp:spPr>
        <a:xfrm>
          <a:off x="3457622" y="5775"/>
          <a:ext cx="2805017" cy="168301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Plan goes on display for 30-day public comment period</a:t>
          </a:r>
        </a:p>
      </dsp:txBody>
      <dsp:txXfrm>
        <a:off x="3457622" y="5775"/>
        <a:ext cx="2805017" cy="1683010"/>
      </dsp:txXfrm>
    </dsp:sp>
    <dsp:sp modelId="{BD156858-A543-4A19-94EF-959D24F704F6}">
      <dsp:nvSpPr>
        <dsp:cNvPr id="0" name=""/>
        <dsp:cNvSpPr/>
      </dsp:nvSpPr>
      <dsp:spPr>
        <a:xfrm>
          <a:off x="1409960" y="1686985"/>
          <a:ext cx="6900341" cy="614553"/>
        </a:xfrm>
        <a:custGeom>
          <a:avLst/>
          <a:gdLst/>
          <a:ahLst/>
          <a:cxnLst/>
          <a:rect l="0" t="0" r="0" b="0"/>
          <a:pathLst>
            <a:path>
              <a:moveTo>
                <a:pt x="6900341" y="0"/>
              </a:moveTo>
              <a:lnTo>
                <a:pt x="6900341" y="324376"/>
              </a:lnTo>
              <a:lnTo>
                <a:pt x="0" y="324376"/>
              </a:lnTo>
              <a:lnTo>
                <a:pt x="0" y="61455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86870" y="1991036"/>
        <a:ext cx="346521" cy="6451"/>
      </dsp:txXfrm>
    </dsp:sp>
    <dsp:sp modelId="{5B95C2B2-CAA3-4653-8B89-58C279C12C35}">
      <dsp:nvSpPr>
        <dsp:cNvPr id="0" name=""/>
        <dsp:cNvSpPr/>
      </dsp:nvSpPr>
      <dsp:spPr>
        <a:xfrm>
          <a:off x="6907793" y="5775"/>
          <a:ext cx="2805017" cy="168301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2</a:t>
          </a:r>
          <a:r>
            <a:rPr lang="en-US" sz="2800" kern="1200" baseline="30000" dirty="0"/>
            <a:t>nd</a:t>
          </a:r>
          <a:r>
            <a:rPr lang="en-US" sz="2800" kern="1200" dirty="0"/>
            <a:t> Public Hearing- </a:t>
          </a:r>
        </a:p>
        <a:p>
          <a:pPr marL="0" lvl="0" indent="0" algn="ctr" defTabSz="1244600">
            <a:lnSpc>
              <a:spcPct val="90000"/>
            </a:lnSpc>
            <a:spcBef>
              <a:spcPct val="0"/>
            </a:spcBef>
            <a:spcAft>
              <a:spcPct val="35000"/>
            </a:spcAft>
            <a:buNone/>
          </a:pPr>
          <a:r>
            <a:rPr lang="en-US" sz="2800" kern="1200" dirty="0"/>
            <a:t>April 23, 2024</a:t>
          </a:r>
        </a:p>
      </dsp:txBody>
      <dsp:txXfrm>
        <a:off x="6907793" y="5775"/>
        <a:ext cx="2805017" cy="1683010"/>
      </dsp:txXfrm>
    </dsp:sp>
    <dsp:sp modelId="{83DB02F9-D14D-485E-8C29-7DB7E7D36F7A}">
      <dsp:nvSpPr>
        <dsp:cNvPr id="0" name=""/>
        <dsp:cNvSpPr/>
      </dsp:nvSpPr>
      <dsp:spPr>
        <a:xfrm>
          <a:off x="2810668" y="3129724"/>
          <a:ext cx="614553" cy="91440"/>
        </a:xfrm>
        <a:custGeom>
          <a:avLst/>
          <a:gdLst/>
          <a:ahLst/>
          <a:cxnLst/>
          <a:rect l="0" t="0" r="0" b="0"/>
          <a:pathLst>
            <a:path>
              <a:moveTo>
                <a:pt x="0" y="45720"/>
              </a:moveTo>
              <a:lnTo>
                <a:pt x="61455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01816" y="3172218"/>
        <a:ext cx="32257" cy="6451"/>
      </dsp:txXfrm>
    </dsp:sp>
    <dsp:sp modelId="{85E94501-CBDA-4C79-A3B4-8F767F1439DA}">
      <dsp:nvSpPr>
        <dsp:cNvPr id="0" name=""/>
        <dsp:cNvSpPr/>
      </dsp:nvSpPr>
      <dsp:spPr>
        <a:xfrm>
          <a:off x="7451" y="2333939"/>
          <a:ext cx="2805017" cy="168301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Approval of Plan by the Morris County Board of Commissioners</a:t>
          </a:r>
        </a:p>
      </dsp:txBody>
      <dsp:txXfrm>
        <a:off x="7451" y="2333939"/>
        <a:ext cx="2805017" cy="1683010"/>
      </dsp:txXfrm>
    </dsp:sp>
    <dsp:sp modelId="{86A54252-9510-4AC3-A8EC-1D08D61A13AD}">
      <dsp:nvSpPr>
        <dsp:cNvPr id="0" name=""/>
        <dsp:cNvSpPr/>
      </dsp:nvSpPr>
      <dsp:spPr>
        <a:xfrm>
          <a:off x="6260839" y="3129724"/>
          <a:ext cx="614553" cy="91440"/>
        </a:xfrm>
        <a:custGeom>
          <a:avLst/>
          <a:gdLst/>
          <a:ahLst/>
          <a:cxnLst/>
          <a:rect l="0" t="0" r="0" b="0"/>
          <a:pathLst>
            <a:path>
              <a:moveTo>
                <a:pt x="0" y="45720"/>
              </a:moveTo>
              <a:lnTo>
                <a:pt x="61455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51987" y="3172218"/>
        <a:ext cx="32257" cy="6451"/>
      </dsp:txXfrm>
    </dsp:sp>
    <dsp:sp modelId="{E1E0D697-DA45-49DE-BE8E-9A95557451C9}">
      <dsp:nvSpPr>
        <dsp:cNvPr id="0" name=""/>
        <dsp:cNvSpPr/>
      </dsp:nvSpPr>
      <dsp:spPr>
        <a:xfrm>
          <a:off x="3457622" y="2333939"/>
          <a:ext cx="2805017" cy="168301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Submission to HUD for approval of plan</a:t>
          </a:r>
        </a:p>
      </dsp:txBody>
      <dsp:txXfrm>
        <a:off x="3457622" y="2333939"/>
        <a:ext cx="2805017" cy="1683010"/>
      </dsp:txXfrm>
    </dsp:sp>
    <dsp:sp modelId="{519A093D-4049-4D0A-87EB-11611DA03154}">
      <dsp:nvSpPr>
        <dsp:cNvPr id="0" name=""/>
        <dsp:cNvSpPr/>
      </dsp:nvSpPr>
      <dsp:spPr>
        <a:xfrm>
          <a:off x="6907793" y="2333939"/>
          <a:ext cx="2805017" cy="16830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48" tIns="144276" rIns="137448" bIns="144276" numCol="1" spcCol="1270" anchor="ctr" anchorCtr="0">
          <a:noAutofit/>
        </a:bodyPr>
        <a:lstStyle/>
        <a:p>
          <a:pPr marL="0" lvl="0" indent="0" algn="ctr" defTabSz="1244600">
            <a:lnSpc>
              <a:spcPct val="90000"/>
            </a:lnSpc>
            <a:spcBef>
              <a:spcPct val="0"/>
            </a:spcBef>
            <a:spcAft>
              <a:spcPct val="35000"/>
            </a:spcAft>
            <a:buNone/>
          </a:pPr>
          <a:r>
            <a:rPr lang="en-US" sz="2800" kern="1200" dirty="0"/>
            <a:t>July 1, 2024- Start of Program Year</a:t>
          </a:r>
        </a:p>
      </dsp:txBody>
      <dsp:txXfrm>
        <a:off x="6907793" y="2333939"/>
        <a:ext cx="2805017" cy="1683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8753F-55E7-E646-961C-82124AB1FD33}">
      <dsp:nvSpPr>
        <dsp:cNvPr id="0" name=""/>
        <dsp:cNvSpPr/>
      </dsp:nvSpPr>
      <dsp:spPr>
        <a:xfrm>
          <a:off x="0" y="26011"/>
          <a:ext cx="4876800" cy="470456"/>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Jasmine Tirado</a:t>
          </a:r>
        </a:p>
      </dsp:txBody>
      <dsp:txXfrm>
        <a:off x="22966" y="48977"/>
        <a:ext cx="4830868" cy="424524"/>
      </dsp:txXfrm>
    </dsp:sp>
    <dsp:sp modelId="{5682559A-4A32-5443-9AC4-BF10F62935A7}">
      <dsp:nvSpPr>
        <dsp:cNvPr id="0" name=""/>
        <dsp:cNvSpPr/>
      </dsp:nvSpPr>
      <dsp:spPr>
        <a:xfrm>
          <a:off x="0" y="496468"/>
          <a:ext cx="4876800" cy="214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Morris County Department of Human Services </a:t>
          </a:r>
        </a:p>
        <a:p>
          <a:pPr marL="171450" lvl="1" indent="-171450" algn="l" defTabSz="711200">
            <a:lnSpc>
              <a:spcPct val="90000"/>
            </a:lnSpc>
            <a:spcBef>
              <a:spcPct val="0"/>
            </a:spcBef>
            <a:spcAft>
              <a:spcPct val="20000"/>
            </a:spcAft>
            <a:buChar char="•"/>
          </a:pPr>
          <a:r>
            <a:rPr lang="en-US" sz="1600" kern="1200" dirty="0"/>
            <a:t>Community Development</a:t>
          </a:r>
        </a:p>
        <a:p>
          <a:pPr marL="171450" lvl="1" indent="-171450" algn="l" defTabSz="711200">
            <a:lnSpc>
              <a:spcPct val="90000"/>
            </a:lnSpc>
            <a:spcBef>
              <a:spcPct val="0"/>
            </a:spcBef>
            <a:spcAft>
              <a:spcPct val="20000"/>
            </a:spcAft>
            <a:buChar char="•"/>
          </a:pPr>
          <a:r>
            <a:rPr lang="en-US" sz="1600" kern="1200" dirty="0"/>
            <a:t>(973) 285-6060</a:t>
          </a:r>
        </a:p>
        <a:p>
          <a:pPr marL="171450" lvl="1" indent="-171450" algn="l" defTabSz="711200">
            <a:lnSpc>
              <a:spcPct val="90000"/>
            </a:lnSpc>
            <a:spcBef>
              <a:spcPct val="0"/>
            </a:spcBef>
            <a:spcAft>
              <a:spcPct val="20000"/>
            </a:spcAft>
            <a:buChar char="•"/>
          </a:pPr>
          <a:r>
            <a:rPr lang="en-US" sz="1600" kern="1200" dirty="0"/>
            <a:t>jtirado@co.morris.nj.us</a:t>
          </a:r>
        </a:p>
      </dsp:txBody>
      <dsp:txXfrm>
        <a:off x="0" y="496468"/>
        <a:ext cx="4876800" cy="2144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8753F-55E7-E646-961C-82124AB1FD33}">
      <dsp:nvSpPr>
        <dsp:cNvPr id="0" name=""/>
        <dsp:cNvSpPr/>
      </dsp:nvSpPr>
      <dsp:spPr>
        <a:xfrm>
          <a:off x="0" y="129"/>
          <a:ext cx="4876800" cy="43231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Linda Clark</a:t>
          </a:r>
        </a:p>
      </dsp:txBody>
      <dsp:txXfrm>
        <a:off x="21104" y="21233"/>
        <a:ext cx="4834592" cy="390102"/>
      </dsp:txXfrm>
    </dsp:sp>
    <dsp:sp modelId="{5682559A-4A32-5443-9AC4-BF10F62935A7}">
      <dsp:nvSpPr>
        <dsp:cNvPr id="0" name=""/>
        <dsp:cNvSpPr/>
      </dsp:nvSpPr>
      <dsp:spPr>
        <a:xfrm>
          <a:off x="0" y="432439"/>
          <a:ext cx="4876800"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Morris County Department of Human Services </a:t>
          </a:r>
        </a:p>
        <a:p>
          <a:pPr marL="114300" lvl="1" indent="-114300" algn="l" defTabSz="666750">
            <a:lnSpc>
              <a:spcPct val="90000"/>
            </a:lnSpc>
            <a:spcBef>
              <a:spcPct val="0"/>
            </a:spcBef>
            <a:spcAft>
              <a:spcPct val="20000"/>
            </a:spcAft>
            <a:buChar char="•"/>
          </a:pPr>
          <a:r>
            <a:rPr lang="en-US" sz="1500" kern="1200" dirty="0"/>
            <a:t>Community Development</a:t>
          </a:r>
        </a:p>
        <a:p>
          <a:pPr marL="114300" lvl="1" indent="-114300" algn="l" defTabSz="666750">
            <a:lnSpc>
              <a:spcPct val="90000"/>
            </a:lnSpc>
            <a:spcBef>
              <a:spcPct val="0"/>
            </a:spcBef>
            <a:spcAft>
              <a:spcPct val="20000"/>
            </a:spcAft>
            <a:buChar char="•"/>
          </a:pPr>
          <a:r>
            <a:rPr lang="en-US" sz="1500" kern="1200" dirty="0"/>
            <a:t>(973) 285-6033</a:t>
          </a:r>
        </a:p>
        <a:p>
          <a:pPr marL="114300" lvl="1" indent="-114300" algn="l" defTabSz="666750">
            <a:lnSpc>
              <a:spcPct val="90000"/>
            </a:lnSpc>
            <a:spcBef>
              <a:spcPct val="0"/>
            </a:spcBef>
            <a:spcAft>
              <a:spcPct val="20000"/>
            </a:spcAft>
            <a:buChar char="•"/>
          </a:pPr>
          <a:r>
            <a:rPr lang="en-US" sz="1500" kern="1200" dirty="0"/>
            <a:t>laclark@co.morris.nj.us</a:t>
          </a:r>
        </a:p>
      </dsp:txBody>
      <dsp:txXfrm>
        <a:off x="0" y="432439"/>
        <a:ext cx="4876800" cy="200583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6135F-E627-1740-8603-B40F06D20C6A}" type="datetimeFigureOut">
              <a:rPr lang="en-US" smtClean="0"/>
              <a:t>1/31/2024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54679-7A32-6C42-887A-CDB034DF777C}" type="slidenum">
              <a:rPr lang="en-US" smtClean="0"/>
              <a:t>‹#›</a:t>
            </a:fld>
            <a:endParaRPr lang="en-US" dirty="0"/>
          </a:p>
        </p:txBody>
      </p:sp>
    </p:spTree>
    <p:extLst>
      <p:ext uri="{BB962C8B-B14F-4D97-AF65-F5344CB8AC3E}">
        <p14:creationId xmlns:p14="http://schemas.microsoft.com/office/powerpoint/2010/main" val="342084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56554679-7A32-6C42-887A-CDB034DF777C}" type="slidenum">
              <a:rPr lang="en-US" smtClean="0"/>
              <a:t>1</a:t>
            </a:fld>
            <a:endParaRPr lang="en-US" dirty="0"/>
          </a:p>
        </p:txBody>
      </p:sp>
    </p:spTree>
    <p:extLst>
      <p:ext uri="{BB962C8B-B14F-4D97-AF65-F5344CB8AC3E}">
        <p14:creationId xmlns:p14="http://schemas.microsoft.com/office/powerpoint/2010/main" val="340564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CA4D8-DDF6-47AB-A35F-E11B32DF66F6}" type="slidenum">
              <a:rPr lang="en-US" smtClean="0"/>
              <a:t>11</a:t>
            </a:fld>
            <a:endParaRPr lang="en-US" dirty="0"/>
          </a:p>
        </p:txBody>
      </p:sp>
    </p:spTree>
    <p:extLst>
      <p:ext uri="{BB962C8B-B14F-4D97-AF65-F5344CB8AC3E}">
        <p14:creationId xmlns:p14="http://schemas.microsoft.com/office/powerpoint/2010/main" val="47664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13</a:t>
            </a:fld>
            <a:endParaRPr lang="en-US" dirty="0"/>
          </a:p>
        </p:txBody>
      </p:sp>
    </p:spTree>
    <p:extLst>
      <p:ext uri="{BB962C8B-B14F-4D97-AF65-F5344CB8AC3E}">
        <p14:creationId xmlns:p14="http://schemas.microsoft.com/office/powerpoint/2010/main" val="311763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54679-7A32-6C42-887A-CDB034DF777C}" type="slidenum">
              <a:rPr lang="en-US" smtClean="0"/>
              <a:t>15</a:t>
            </a:fld>
            <a:endParaRPr lang="en-US" dirty="0"/>
          </a:p>
        </p:txBody>
      </p:sp>
    </p:spTree>
    <p:extLst>
      <p:ext uri="{BB962C8B-B14F-4D97-AF65-F5344CB8AC3E}">
        <p14:creationId xmlns:p14="http://schemas.microsoft.com/office/powerpoint/2010/main" val="335260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CA4D8-DDF6-47AB-A35F-E11B32DF66F6}" type="slidenum">
              <a:rPr lang="en-US" smtClean="0"/>
              <a:t>16</a:t>
            </a:fld>
            <a:endParaRPr lang="en-US" dirty="0"/>
          </a:p>
        </p:txBody>
      </p:sp>
    </p:spTree>
    <p:extLst>
      <p:ext uri="{BB962C8B-B14F-4D97-AF65-F5344CB8AC3E}">
        <p14:creationId xmlns:p14="http://schemas.microsoft.com/office/powerpoint/2010/main" val="254810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eligible activities under the ESG program. We will discuss these in more detail in the coming slides.</a:t>
            </a:r>
          </a:p>
        </p:txBody>
      </p:sp>
      <p:sp>
        <p:nvSpPr>
          <p:cNvPr id="4" name="Slide Number Placeholder 3"/>
          <p:cNvSpPr>
            <a:spLocks noGrp="1"/>
          </p:cNvSpPr>
          <p:nvPr>
            <p:ph type="sldNum" sz="quarter" idx="5"/>
          </p:nvPr>
        </p:nvSpPr>
        <p:spPr/>
        <p:txBody>
          <a:bodyPr/>
          <a:lstStyle/>
          <a:p>
            <a:fld id="{E65CA4D8-DDF6-47AB-A35F-E11B32DF66F6}" type="slidenum">
              <a:rPr lang="en-US" smtClean="0"/>
              <a:t>19</a:t>
            </a:fld>
            <a:endParaRPr lang="en-US" dirty="0"/>
          </a:p>
        </p:txBody>
      </p:sp>
    </p:spTree>
    <p:extLst>
      <p:ext uri="{BB962C8B-B14F-4D97-AF65-F5344CB8AC3E}">
        <p14:creationId xmlns:p14="http://schemas.microsoft.com/office/powerpoint/2010/main" val="371170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can be used to provide low-barrier emergency shelter operating costs</a:t>
            </a:r>
          </a:p>
        </p:txBody>
      </p:sp>
      <p:sp>
        <p:nvSpPr>
          <p:cNvPr id="4" name="Slide Number Placeholder 3"/>
          <p:cNvSpPr>
            <a:spLocks noGrp="1"/>
          </p:cNvSpPr>
          <p:nvPr>
            <p:ph type="sldNum" sz="quarter" idx="5"/>
          </p:nvPr>
        </p:nvSpPr>
        <p:spPr/>
        <p:txBody>
          <a:bodyPr/>
          <a:lstStyle/>
          <a:p>
            <a:fld id="{E65CA4D8-DDF6-47AB-A35F-E11B32DF66F6}" type="slidenum">
              <a:rPr lang="en-US" smtClean="0"/>
              <a:t>20</a:t>
            </a:fld>
            <a:endParaRPr lang="en-US" dirty="0"/>
          </a:p>
        </p:txBody>
      </p:sp>
    </p:spTree>
    <p:extLst>
      <p:ext uri="{BB962C8B-B14F-4D97-AF65-F5344CB8AC3E}">
        <p14:creationId xmlns:p14="http://schemas.microsoft.com/office/powerpoint/2010/main" val="85974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of the HOME grant is set aside for CHDOs</a:t>
            </a:r>
          </a:p>
        </p:txBody>
      </p:sp>
      <p:sp>
        <p:nvSpPr>
          <p:cNvPr id="4" name="Slide Number Placeholder 3"/>
          <p:cNvSpPr>
            <a:spLocks noGrp="1"/>
          </p:cNvSpPr>
          <p:nvPr>
            <p:ph type="sldNum" sz="quarter" idx="5"/>
          </p:nvPr>
        </p:nvSpPr>
        <p:spPr/>
        <p:txBody>
          <a:bodyPr/>
          <a:lstStyle/>
          <a:p>
            <a:fld id="{E65CA4D8-DDF6-47AB-A35F-E11B32DF66F6}" type="slidenum">
              <a:rPr lang="en-US" smtClean="0"/>
              <a:t>28</a:t>
            </a:fld>
            <a:endParaRPr lang="en-US" dirty="0"/>
          </a:p>
        </p:txBody>
      </p:sp>
    </p:spTree>
    <p:extLst>
      <p:ext uri="{BB962C8B-B14F-4D97-AF65-F5344CB8AC3E}">
        <p14:creationId xmlns:p14="http://schemas.microsoft.com/office/powerpoint/2010/main" val="58070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554679-7A32-6C42-887A-CDB034DF77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93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554679-7A32-6C42-887A-CDB034DF77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68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CA4D8-DDF6-47AB-A35F-E11B32DF66F6}" type="slidenum">
              <a:rPr lang="en-US" smtClean="0"/>
              <a:t>32</a:t>
            </a:fld>
            <a:endParaRPr lang="en-US" dirty="0"/>
          </a:p>
        </p:txBody>
      </p:sp>
    </p:spTree>
    <p:extLst>
      <p:ext uri="{BB962C8B-B14F-4D97-AF65-F5344CB8AC3E}">
        <p14:creationId xmlns:p14="http://schemas.microsoft.com/office/powerpoint/2010/main" val="395370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CA4D8-DDF6-47AB-A35F-E11B32DF66F6}" type="slidenum">
              <a:rPr lang="en-US" smtClean="0"/>
              <a:t>2</a:t>
            </a:fld>
            <a:endParaRPr lang="en-US" dirty="0"/>
          </a:p>
        </p:txBody>
      </p:sp>
    </p:spTree>
    <p:extLst>
      <p:ext uri="{BB962C8B-B14F-4D97-AF65-F5344CB8AC3E}">
        <p14:creationId xmlns:p14="http://schemas.microsoft.com/office/powerpoint/2010/main" val="292697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600" b="1" dirty="0"/>
              <a:t>Sub-Populations</a:t>
            </a:r>
          </a:p>
          <a:p>
            <a:pPr marL="914400" lvl="1" indent="-457200">
              <a:buFont typeface="Arial" panose="020B0604020202020204" pitchFamily="34" charset="0"/>
              <a:buChar char="•"/>
            </a:pPr>
            <a:r>
              <a:rPr lang="en-US" sz="2600" b="1" dirty="0"/>
              <a:t>Veterans</a:t>
            </a:r>
          </a:p>
          <a:p>
            <a:pPr marL="914400" lvl="1" indent="-457200">
              <a:buFont typeface="Arial" panose="020B0604020202020204" pitchFamily="34" charset="0"/>
              <a:buChar char="•"/>
            </a:pPr>
            <a:r>
              <a:rPr lang="en-US" sz="2600" b="1" dirty="0"/>
              <a:t>Persons with HIV/AIDS</a:t>
            </a:r>
          </a:p>
          <a:p>
            <a:pPr marL="914400" lvl="1" indent="-457200">
              <a:buFont typeface="Arial" panose="020B0604020202020204" pitchFamily="34" charset="0"/>
              <a:buChar char="•"/>
            </a:pPr>
            <a:r>
              <a:rPr lang="en-US" sz="2600" b="1" dirty="0"/>
              <a:t>Single Women with Children</a:t>
            </a:r>
          </a:p>
          <a:p>
            <a:pPr marL="914400" lvl="1" indent="-457200">
              <a:buFont typeface="Arial" panose="020B0604020202020204" pitchFamily="34" charset="0"/>
              <a:buChar char="•"/>
            </a:pPr>
            <a:r>
              <a:rPr lang="en-US" sz="2600" b="1" dirty="0"/>
              <a:t>Special Needs</a:t>
            </a:r>
          </a:p>
          <a:p>
            <a:pPr marL="914400" lvl="1" indent="-457200">
              <a:buFont typeface="Arial" panose="020B0604020202020204" pitchFamily="34" charset="0"/>
              <a:buChar char="•"/>
            </a:pPr>
            <a:r>
              <a:rPr lang="en-US" sz="2600" b="1" dirty="0"/>
              <a:t>Aging out Youth </a:t>
            </a:r>
          </a:p>
          <a:p>
            <a:pPr marL="914400" lvl="1" indent="-457200">
              <a:buFont typeface="Arial" panose="020B0604020202020204" pitchFamily="34" charset="0"/>
              <a:buChar char="•"/>
            </a:pPr>
            <a:r>
              <a:rPr lang="en-US" sz="2600" b="1" dirty="0"/>
              <a:t>Graduates</a:t>
            </a:r>
          </a:p>
          <a:p>
            <a:endParaRPr lang="en-US" dirty="0"/>
          </a:p>
        </p:txBody>
      </p:sp>
      <p:sp>
        <p:nvSpPr>
          <p:cNvPr id="4" name="Slide Number Placeholder 3"/>
          <p:cNvSpPr>
            <a:spLocks noGrp="1"/>
          </p:cNvSpPr>
          <p:nvPr>
            <p:ph type="sldNum" sz="quarter" idx="5"/>
          </p:nvPr>
        </p:nvSpPr>
        <p:spPr/>
        <p:txBody>
          <a:bodyPr/>
          <a:lstStyle/>
          <a:p>
            <a:fld id="{E65CA4D8-DDF6-47AB-A35F-E11B32DF66F6}" type="slidenum">
              <a:rPr lang="en-US" smtClean="0"/>
              <a:t>4</a:t>
            </a:fld>
            <a:endParaRPr lang="en-US" dirty="0"/>
          </a:p>
        </p:txBody>
      </p:sp>
    </p:spTree>
    <p:extLst>
      <p:ext uri="{BB962C8B-B14F-4D97-AF65-F5344CB8AC3E}">
        <p14:creationId xmlns:p14="http://schemas.microsoft.com/office/powerpoint/2010/main" val="249912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54679-7A32-6C42-887A-CDB034DF777C}" type="slidenum">
              <a:rPr lang="en-US" smtClean="0"/>
              <a:t>5</a:t>
            </a:fld>
            <a:endParaRPr lang="en-US" dirty="0"/>
          </a:p>
        </p:txBody>
      </p:sp>
    </p:spTree>
    <p:extLst>
      <p:ext uri="{BB962C8B-B14F-4D97-AF65-F5344CB8AC3E}">
        <p14:creationId xmlns:p14="http://schemas.microsoft.com/office/powerpoint/2010/main" val="307622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year funds include $622,231 CDBG and $643,433 HOME </a:t>
            </a:r>
          </a:p>
        </p:txBody>
      </p:sp>
      <p:sp>
        <p:nvSpPr>
          <p:cNvPr id="4" name="Slide Number Placeholder 3"/>
          <p:cNvSpPr>
            <a:spLocks noGrp="1"/>
          </p:cNvSpPr>
          <p:nvPr>
            <p:ph type="sldNum" sz="quarter" idx="5"/>
          </p:nvPr>
        </p:nvSpPr>
        <p:spPr/>
        <p:txBody>
          <a:bodyPr/>
          <a:lstStyle/>
          <a:p>
            <a:fld id="{56554679-7A32-6C42-887A-CDB034DF777C}" type="slidenum">
              <a:rPr lang="en-US" smtClean="0"/>
              <a:t>6</a:t>
            </a:fld>
            <a:endParaRPr lang="en-US" dirty="0"/>
          </a:p>
        </p:txBody>
      </p:sp>
    </p:spTree>
    <p:extLst>
      <p:ext uri="{BB962C8B-B14F-4D97-AF65-F5344CB8AC3E}">
        <p14:creationId xmlns:p14="http://schemas.microsoft.com/office/powerpoint/2010/main" val="39601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CA4D8-DDF6-47AB-A35F-E11B32DF66F6}" type="slidenum">
              <a:rPr lang="en-US" smtClean="0"/>
              <a:t>7</a:t>
            </a:fld>
            <a:endParaRPr lang="en-US" dirty="0"/>
          </a:p>
        </p:txBody>
      </p:sp>
    </p:spTree>
    <p:extLst>
      <p:ext uri="{BB962C8B-B14F-4D97-AF65-F5344CB8AC3E}">
        <p14:creationId xmlns:p14="http://schemas.microsoft.com/office/powerpoint/2010/main" val="294324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CDBG</a:t>
            </a:r>
            <a:r>
              <a:rPr lang="en-US" sz="1800" dirty="0">
                <a:effectLst/>
                <a:latin typeface="Calibri" panose="020F0502020204030204" pitchFamily="34" charset="0"/>
                <a:ea typeface="Calibri" panose="020F0502020204030204" pitchFamily="34" charset="0"/>
                <a:cs typeface="Arial" panose="020B0604020202020204" pitchFamily="34" charset="0"/>
              </a:rPr>
              <a:t>: Resources made available for FY 2022 include the FY 2022 grant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1,921,781 </a:t>
            </a:r>
            <a:r>
              <a:rPr lang="en-US" sz="1800" dirty="0">
                <a:effectLst/>
                <a:latin typeface="Calibri" panose="020F0502020204030204" pitchFamily="34" charset="0"/>
                <a:ea typeface="Calibri" panose="020F0502020204030204" pitchFamily="34" charset="0"/>
                <a:cs typeface="Arial" panose="020B0604020202020204" pitchFamily="34" charset="0"/>
              </a:rPr>
              <a:t>and program income received of $34,192. PR 26 shows that there was a total of $1,810,809.18 expended for CDBG during FY 2022 leaving 145,163.82 funds unexpended for the program year.</a:t>
            </a: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HOME</a:t>
            </a:r>
            <a:r>
              <a:rPr lang="en-US" sz="1800" dirty="0">
                <a:effectLst/>
                <a:latin typeface="Calibri" panose="020F0502020204030204" pitchFamily="34" charset="0"/>
                <a:ea typeface="Calibri" panose="020F0502020204030204" pitchFamily="34" charset="0"/>
                <a:cs typeface="Arial" panose="020B0604020202020204" pitchFamily="34" charset="0"/>
              </a:rPr>
              <a:t>: Resources made available consists of the FY 2022 grant of $963,834. During FY 2022, Morris County spent the sum of $557,290.69  incurred a match liability (25% of funds expended other than Admin) of $ 122,261.76. (Match liability is not based on the County’s program year but on the federal program year – which ended September 30, 2022)   </a:t>
            </a: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ESG</a:t>
            </a:r>
            <a:r>
              <a:rPr lang="en-US" sz="1800" dirty="0">
                <a:effectLst/>
                <a:latin typeface="Calibri" panose="020F0502020204030204" pitchFamily="34" charset="0"/>
                <a:ea typeface="Calibri" panose="020F0502020204030204" pitchFamily="34" charset="0"/>
                <a:cs typeface="Arial" panose="020B0604020202020204" pitchFamily="34" charset="0"/>
              </a:rPr>
              <a:t>: Resources made available for FY 2022 consist of the grant of $168,777. Covid funding for CDBG and ESG (called CDBG CV and ESG CV) was received from HUD and committed to local agencies and programs in several rounds starting in March 2020 and then in November 2020 followed by reallocations in June 2021. There was $101,706.27 expended of the ESG CV funds.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554679-7A32-6C42-887A-CDB034DF777C}" type="slidenum">
              <a:rPr lang="en-US" smtClean="0"/>
              <a:t>8</a:t>
            </a:fld>
            <a:endParaRPr lang="en-US" dirty="0"/>
          </a:p>
        </p:txBody>
      </p:sp>
    </p:spTree>
    <p:extLst>
      <p:ext uri="{BB962C8B-B14F-4D97-AF65-F5344CB8AC3E}">
        <p14:creationId xmlns:p14="http://schemas.microsoft.com/office/powerpoint/2010/main" val="110148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This report reflects the completion of the third year of the five‐year Consolidated Planning period FY 2020‐2024. During FY 2022 much of the work</a:t>
            </a:r>
          </a:p>
          <a:p>
            <a:pPr algn="l"/>
            <a:r>
              <a:rPr lang="en-US" sz="1800" b="0" i="0" u="none" strike="noStrike" baseline="0" dirty="0">
                <a:latin typeface="Calibri" panose="020F0502020204030204" pitchFamily="34" charset="0"/>
              </a:rPr>
              <a:t>of the Office was focused on the planning and use of the Covid allocations from HUD for CDBG and ESG. Work slowed during 2022 on many of the</a:t>
            </a:r>
          </a:p>
          <a:p>
            <a:pPr algn="l"/>
            <a:r>
              <a:rPr lang="en-US" sz="1800" b="0" i="0" u="none" strike="noStrike" baseline="0" dirty="0">
                <a:latin typeface="Calibri" panose="020F0502020204030204" pitchFamily="34" charset="0"/>
              </a:rPr>
              <a:t>activities that were under construction. The design and bidding of others was also delayed.</a:t>
            </a:r>
            <a:endParaRPr lang="en-US" dirty="0"/>
          </a:p>
        </p:txBody>
      </p:sp>
      <p:sp>
        <p:nvSpPr>
          <p:cNvPr id="4" name="Slide Number Placeholder 3"/>
          <p:cNvSpPr>
            <a:spLocks noGrp="1"/>
          </p:cNvSpPr>
          <p:nvPr>
            <p:ph type="sldNum" sz="quarter" idx="5"/>
          </p:nvPr>
        </p:nvSpPr>
        <p:spPr/>
        <p:txBody>
          <a:bodyPr/>
          <a:lstStyle/>
          <a:p>
            <a:fld id="{56554679-7A32-6C42-887A-CDB034DF777C}" type="slidenum">
              <a:rPr lang="en-US" smtClean="0"/>
              <a:t>9</a:t>
            </a:fld>
            <a:endParaRPr lang="en-US" dirty="0"/>
          </a:p>
        </p:txBody>
      </p:sp>
    </p:spTree>
    <p:extLst>
      <p:ext uri="{BB962C8B-B14F-4D97-AF65-F5344CB8AC3E}">
        <p14:creationId xmlns:p14="http://schemas.microsoft.com/office/powerpoint/2010/main" val="276446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This report reflects the completion of the third year of the five‐year Consolidated Planning period FY 2020‐2024. During FY 2022 much of the work</a:t>
            </a:r>
          </a:p>
          <a:p>
            <a:pPr algn="l"/>
            <a:r>
              <a:rPr lang="en-US" sz="1800" b="0" i="0" u="none" strike="noStrike" baseline="0" dirty="0">
                <a:latin typeface="Calibri" panose="020F0502020204030204" pitchFamily="34" charset="0"/>
              </a:rPr>
              <a:t>of the Office was focused on the planning and use of the Covid allocations from HUD for CDBG and ESG. Work slowed during 2022 on many of the</a:t>
            </a:r>
          </a:p>
          <a:p>
            <a:pPr algn="l"/>
            <a:r>
              <a:rPr lang="en-US" sz="1800" b="0" i="0" u="none" strike="noStrike" baseline="0" dirty="0">
                <a:latin typeface="Calibri" panose="020F0502020204030204" pitchFamily="34" charset="0"/>
              </a:rPr>
              <a:t>activities that were under construction. The design and bidding of others was also delayed.</a:t>
            </a:r>
            <a:endParaRPr lang="en-US" dirty="0"/>
          </a:p>
        </p:txBody>
      </p:sp>
      <p:sp>
        <p:nvSpPr>
          <p:cNvPr id="4" name="Slide Number Placeholder 3"/>
          <p:cNvSpPr>
            <a:spLocks noGrp="1"/>
          </p:cNvSpPr>
          <p:nvPr>
            <p:ph type="sldNum" sz="quarter" idx="5"/>
          </p:nvPr>
        </p:nvSpPr>
        <p:spPr/>
        <p:txBody>
          <a:bodyPr/>
          <a:lstStyle/>
          <a:p>
            <a:fld id="{56554679-7A32-6C42-887A-CDB034DF777C}" type="slidenum">
              <a:rPr lang="en-US" smtClean="0"/>
              <a:t>10</a:t>
            </a:fld>
            <a:endParaRPr lang="en-US" dirty="0"/>
          </a:p>
        </p:txBody>
      </p:sp>
    </p:spTree>
    <p:extLst>
      <p:ext uri="{BB962C8B-B14F-4D97-AF65-F5344CB8AC3E}">
        <p14:creationId xmlns:p14="http://schemas.microsoft.com/office/powerpoint/2010/main" val="239987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4A421A7-EE63-4DC6-B2BF-8807E0212035}"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0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28996-8207-460C-BD4F-E6C2FBB6A5BB}"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239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118A8-5383-4D00-B8A5-E4EC26C5B442}"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11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267E2-229C-4661-B1FA-76FCB36068DB}"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038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59719A-E33D-4D8E-A996-AE0AE48948E6}"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50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ABE648-7177-448A-86D4-C390C5A83306}" type="datetime1">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954119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9F9AC-6E63-4B80-A805-5296E2808260}" type="datetime1">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721121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D2841-C551-432A-BE8E-5A2730686C9C}" type="datetime1">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2729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74F4D-7893-4577-9F62-1DB7FE579D2F}" type="datetime1">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0339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8E7C0-877D-427D-95A3-4C6153CCA2BF}" type="datetime1">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429370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F18FC2-22FE-449C-B36A-E777138DB4A1}" type="datetime1">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4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A281DD9-957F-4ED2-AA5B-ADA2B085A9B3}" type="datetime1">
              <a:rPr lang="en-US" smtClean="0"/>
              <a:t>1/31/2024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A7A6979-0714-4377-B894-6BE4C2D6E202}"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289664"/>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morriscountynj.gov/Departments/Community-Development"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19.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55878D-DC61-F74F-86E6-CB58F97679C0}"/>
              </a:ext>
            </a:extLst>
          </p:cNvPr>
          <p:cNvSpPr>
            <a:spLocks noGrp="1"/>
          </p:cNvSpPr>
          <p:nvPr>
            <p:ph type="ctrTitle"/>
          </p:nvPr>
        </p:nvSpPr>
        <p:spPr>
          <a:xfrm>
            <a:off x="634276" y="640080"/>
            <a:ext cx="4208656" cy="3034857"/>
          </a:xfrm>
        </p:spPr>
        <p:txBody>
          <a:bodyPr anchor="b">
            <a:normAutofit/>
          </a:bodyPr>
          <a:lstStyle/>
          <a:p>
            <a:r>
              <a:rPr lang="en-US" sz="4400" dirty="0">
                <a:solidFill>
                  <a:srgbClr val="FFFFFF"/>
                </a:solidFill>
              </a:rPr>
              <a:t>FY 2024 Annual Action Plan</a:t>
            </a:r>
          </a:p>
        </p:txBody>
      </p:sp>
      <p:sp>
        <p:nvSpPr>
          <p:cNvPr id="3" name="Subtitle 2">
            <a:extLst>
              <a:ext uri="{FF2B5EF4-FFF2-40B4-BE49-F238E27FC236}">
                <a16:creationId xmlns:a16="http://schemas.microsoft.com/office/drawing/2014/main" id="{78196165-0585-5543-862E-FDB6848F0435}"/>
              </a:ext>
            </a:extLst>
          </p:cNvPr>
          <p:cNvSpPr>
            <a:spLocks noGrp="1"/>
          </p:cNvSpPr>
          <p:nvPr>
            <p:ph type="subTitle" idx="1"/>
          </p:nvPr>
        </p:nvSpPr>
        <p:spPr>
          <a:xfrm>
            <a:off x="638921" y="3849539"/>
            <a:ext cx="4204012" cy="2359417"/>
          </a:xfrm>
        </p:spPr>
        <p:txBody>
          <a:bodyPr anchor="t">
            <a:normAutofit/>
          </a:bodyPr>
          <a:lstStyle/>
          <a:p>
            <a:pPr algn="r"/>
            <a:r>
              <a:rPr lang="en-US" sz="2400" dirty="0">
                <a:solidFill>
                  <a:srgbClr val="FFFFFF"/>
                </a:solidFill>
              </a:rPr>
              <a:t>Public Hearing</a:t>
            </a:r>
          </a:p>
          <a:p>
            <a:pPr algn="r"/>
            <a:r>
              <a:rPr lang="en-US" sz="2400" dirty="0">
                <a:solidFill>
                  <a:srgbClr val="FFFFFF"/>
                </a:solidFill>
              </a:rPr>
              <a:t>January 31, 2024</a:t>
            </a:r>
          </a:p>
        </p:txBody>
      </p:sp>
      <p:cxnSp>
        <p:nvCxnSpPr>
          <p:cNvPr id="96" name="Straight Connector 95">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ontainer&#10;&#10;Description automatically generated">
            <a:extLst>
              <a:ext uri="{FF2B5EF4-FFF2-40B4-BE49-F238E27FC236}">
                <a16:creationId xmlns:a16="http://schemas.microsoft.com/office/drawing/2014/main" id="{D3A5A4C0-8BE9-499A-ACE3-10849A573E2C}"/>
              </a:ext>
            </a:extLst>
          </p:cNvPr>
          <p:cNvPicPr>
            <a:picLocks noChangeAspect="1"/>
          </p:cNvPicPr>
          <p:nvPr/>
        </p:nvPicPr>
        <p:blipFill rotWithShape="1">
          <a:blip r:embed="rId3"/>
          <a:srcRect l="1540" r="599"/>
          <a:stretch/>
        </p:blipFill>
        <p:spPr>
          <a:xfrm>
            <a:off x="6096000" y="640080"/>
            <a:ext cx="5459470" cy="5578816"/>
          </a:xfrm>
          <a:prstGeom prst="rect">
            <a:avLst/>
          </a:prstGeom>
        </p:spPr>
      </p:pic>
      <p:sp>
        <p:nvSpPr>
          <p:cNvPr id="4" name="Slide Number Placeholder 3">
            <a:extLst>
              <a:ext uri="{FF2B5EF4-FFF2-40B4-BE49-F238E27FC236}">
                <a16:creationId xmlns:a16="http://schemas.microsoft.com/office/drawing/2014/main" id="{C61E9C6C-72F0-6837-25C7-D27214565E60}"/>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5481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964788" y="804333"/>
            <a:ext cx="3302412" cy="5249334"/>
          </a:xfrm>
        </p:spPr>
        <p:txBody>
          <a:bodyPr>
            <a:normAutofit/>
          </a:bodyPr>
          <a:lstStyle/>
          <a:p>
            <a:pPr algn="ctr"/>
            <a:r>
              <a:rPr lang="en-US" dirty="0">
                <a:solidFill>
                  <a:srgbClr val="FFFFFF"/>
                </a:solidFill>
              </a:rPr>
              <a:t>2022 CAPER </a:t>
            </a:r>
            <a:r>
              <a:rPr lang="en-US" sz="3200" dirty="0">
                <a:solidFill>
                  <a:srgbClr val="FFFFFF"/>
                </a:solidFill>
              </a:rPr>
              <a:t>Racial and Ethnic Composition of Families Assisted</a:t>
            </a:r>
          </a:p>
        </p:txBody>
      </p:sp>
      <p:sp>
        <p:nvSpPr>
          <p:cNvPr id="4" name="Slide Number Placeholder 3">
            <a:extLst>
              <a:ext uri="{FF2B5EF4-FFF2-40B4-BE49-F238E27FC236}">
                <a16:creationId xmlns:a16="http://schemas.microsoft.com/office/drawing/2014/main" id="{12E714F7-32D8-96EA-7143-7CB7AE117D1C}"/>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3" name="TextBox 2">
            <a:extLst>
              <a:ext uri="{FF2B5EF4-FFF2-40B4-BE49-F238E27FC236}">
                <a16:creationId xmlns:a16="http://schemas.microsoft.com/office/drawing/2014/main" id="{42E87C24-B1CE-5780-7660-8FDE5E12716C}"/>
              </a:ext>
            </a:extLst>
          </p:cNvPr>
          <p:cNvSpPr txBox="1"/>
          <p:nvPr/>
        </p:nvSpPr>
        <p:spPr>
          <a:xfrm>
            <a:off x="4905486" y="680404"/>
            <a:ext cx="6209817" cy="369332"/>
          </a:xfrm>
          <a:prstGeom prst="rect">
            <a:avLst/>
          </a:prstGeom>
          <a:noFill/>
        </p:spPr>
        <p:txBody>
          <a:bodyPr wrap="square" rtlCol="0">
            <a:spAutoFit/>
          </a:bodyPr>
          <a:lstStyle/>
          <a:p>
            <a:r>
              <a:rPr lang="en-US" dirty="0"/>
              <a:t>Table 2- Table of assistance to racial and ethnic populations</a:t>
            </a:r>
          </a:p>
        </p:txBody>
      </p:sp>
      <p:graphicFrame>
        <p:nvGraphicFramePr>
          <p:cNvPr id="11" name="Table 10">
            <a:extLst>
              <a:ext uri="{FF2B5EF4-FFF2-40B4-BE49-F238E27FC236}">
                <a16:creationId xmlns:a16="http://schemas.microsoft.com/office/drawing/2014/main" id="{E711961B-5EA6-F811-88D8-A64F96C516F1}"/>
              </a:ext>
            </a:extLst>
          </p:cNvPr>
          <p:cNvGraphicFramePr>
            <a:graphicFrameLocks noGrp="1"/>
          </p:cNvGraphicFramePr>
          <p:nvPr>
            <p:extLst>
              <p:ext uri="{D42A27DB-BD31-4B8C-83A1-F6EECF244321}">
                <p14:modId xmlns:p14="http://schemas.microsoft.com/office/powerpoint/2010/main" val="747595529"/>
              </p:ext>
            </p:extLst>
          </p:nvPr>
        </p:nvGraphicFramePr>
        <p:xfrm>
          <a:off x="4905486" y="1162712"/>
          <a:ext cx="6433292" cy="4145280"/>
        </p:xfrm>
        <a:graphic>
          <a:graphicData uri="http://schemas.openxmlformats.org/drawingml/2006/table">
            <a:tbl>
              <a:tblPr firstRow="1" bandRow="1">
                <a:tableStyleId>{5C22544A-7EE6-4342-B048-85BDC9FD1C3A}</a:tableStyleId>
              </a:tblPr>
              <a:tblGrid>
                <a:gridCol w="2216576">
                  <a:extLst>
                    <a:ext uri="{9D8B030D-6E8A-4147-A177-3AD203B41FA5}">
                      <a16:colId xmlns:a16="http://schemas.microsoft.com/office/drawing/2014/main" val="3973475758"/>
                    </a:ext>
                  </a:extLst>
                </a:gridCol>
                <a:gridCol w="1000070">
                  <a:extLst>
                    <a:ext uri="{9D8B030D-6E8A-4147-A177-3AD203B41FA5}">
                      <a16:colId xmlns:a16="http://schemas.microsoft.com/office/drawing/2014/main" val="1693337267"/>
                    </a:ext>
                  </a:extLst>
                </a:gridCol>
                <a:gridCol w="1608323">
                  <a:extLst>
                    <a:ext uri="{9D8B030D-6E8A-4147-A177-3AD203B41FA5}">
                      <a16:colId xmlns:a16="http://schemas.microsoft.com/office/drawing/2014/main" val="3649891353"/>
                    </a:ext>
                  </a:extLst>
                </a:gridCol>
                <a:gridCol w="1608323">
                  <a:extLst>
                    <a:ext uri="{9D8B030D-6E8A-4147-A177-3AD203B41FA5}">
                      <a16:colId xmlns:a16="http://schemas.microsoft.com/office/drawing/2014/main" val="96147447"/>
                    </a:ext>
                  </a:extLst>
                </a:gridCol>
              </a:tblGrid>
              <a:tr h="370840">
                <a:tc>
                  <a:txBody>
                    <a:bodyPr/>
                    <a:lstStyle/>
                    <a:p>
                      <a:r>
                        <a:rPr lang="en-US" dirty="0"/>
                        <a:t>Race/Ethnicity</a:t>
                      </a:r>
                    </a:p>
                  </a:txBody>
                  <a:tcPr/>
                </a:tc>
                <a:tc>
                  <a:txBody>
                    <a:bodyPr/>
                    <a:lstStyle/>
                    <a:p>
                      <a:r>
                        <a:rPr lang="en-US" dirty="0"/>
                        <a:t>CDBG</a:t>
                      </a:r>
                    </a:p>
                  </a:txBody>
                  <a:tcPr/>
                </a:tc>
                <a:tc>
                  <a:txBody>
                    <a:bodyPr/>
                    <a:lstStyle/>
                    <a:p>
                      <a:r>
                        <a:rPr lang="en-US" dirty="0"/>
                        <a:t>HOME</a:t>
                      </a:r>
                    </a:p>
                  </a:txBody>
                  <a:tcPr/>
                </a:tc>
                <a:tc>
                  <a:txBody>
                    <a:bodyPr/>
                    <a:lstStyle/>
                    <a:p>
                      <a:r>
                        <a:rPr lang="en-US" dirty="0"/>
                        <a:t>ESG</a:t>
                      </a:r>
                    </a:p>
                  </a:txBody>
                  <a:tcPr/>
                </a:tc>
                <a:extLst>
                  <a:ext uri="{0D108BD9-81ED-4DB2-BD59-A6C34878D82A}">
                    <a16:rowId xmlns:a16="http://schemas.microsoft.com/office/drawing/2014/main" val="2595806433"/>
                  </a:ext>
                </a:extLst>
              </a:tr>
              <a:tr h="370840">
                <a:tc>
                  <a:txBody>
                    <a:bodyPr/>
                    <a:lstStyle/>
                    <a:p>
                      <a:r>
                        <a:rPr lang="en-US" dirty="0"/>
                        <a:t>White</a:t>
                      </a:r>
                    </a:p>
                  </a:txBody>
                  <a:tcPr/>
                </a:tc>
                <a:tc>
                  <a:txBody>
                    <a:bodyPr/>
                    <a:lstStyle/>
                    <a:p>
                      <a:pPr algn="r"/>
                      <a:r>
                        <a:rPr lang="en-US" dirty="0"/>
                        <a:t>2,001</a:t>
                      </a:r>
                    </a:p>
                  </a:txBody>
                  <a:tcPr/>
                </a:tc>
                <a:tc>
                  <a:txBody>
                    <a:bodyPr/>
                    <a:lstStyle/>
                    <a:p>
                      <a:pPr algn="r"/>
                      <a:r>
                        <a:rPr lang="en-US" dirty="0"/>
                        <a:t>13</a:t>
                      </a:r>
                    </a:p>
                  </a:txBody>
                  <a:tcPr/>
                </a:tc>
                <a:tc>
                  <a:txBody>
                    <a:bodyPr/>
                    <a:lstStyle/>
                    <a:p>
                      <a:pPr algn="r"/>
                      <a:r>
                        <a:rPr lang="en-US" dirty="0"/>
                        <a:t>213</a:t>
                      </a:r>
                    </a:p>
                  </a:txBody>
                  <a:tcPr/>
                </a:tc>
                <a:extLst>
                  <a:ext uri="{0D108BD9-81ED-4DB2-BD59-A6C34878D82A}">
                    <a16:rowId xmlns:a16="http://schemas.microsoft.com/office/drawing/2014/main" val="2200828035"/>
                  </a:ext>
                </a:extLst>
              </a:tr>
              <a:tr h="370840">
                <a:tc>
                  <a:txBody>
                    <a:bodyPr/>
                    <a:lstStyle/>
                    <a:p>
                      <a:r>
                        <a:rPr lang="en-US" dirty="0"/>
                        <a:t>Black or African American</a:t>
                      </a:r>
                    </a:p>
                  </a:txBody>
                  <a:tcPr/>
                </a:tc>
                <a:tc>
                  <a:txBody>
                    <a:bodyPr/>
                    <a:lstStyle/>
                    <a:p>
                      <a:pPr algn="r"/>
                      <a:r>
                        <a:rPr lang="en-US" dirty="0"/>
                        <a:t>258</a:t>
                      </a:r>
                    </a:p>
                  </a:txBody>
                  <a:tcPr/>
                </a:tc>
                <a:tc>
                  <a:txBody>
                    <a:bodyPr/>
                    <a:lstStyle/>
                    <a:p>
                      <a:pPr algn="r"/>
                      <a:r>
                        <a:rPr lang="en-US" dirty="0"/>
                        <a:t>5</a:t>
                      </a:r>
                    </a:p>
                  </a:txBody>
                  <a:tcPr/>
                </a:tc>
                <a:tc>
                  <a:txBody>
                    <a:bodyPr/>
                    <a:lstStyle/>
                    <a:p>
                      <a:pPr algn="r"/>
                      <a:r>
                        <a:rPr lang="en-US" dirty="0"/>
                        <a:t>133</a:t>
                      </a:r>
                    </a:p>
                  </a:txBody>
                  <a:tcPr/>
                </a:tc>
                <a:extLst>
                  <a:ext uri="{0D108BD9-81ED-4DB2-BD59-A6C34878D82A}">
                    <a16:rowId xmlns:a16="http://schemas.microsoft.com/office/drawing/2014/main" val="962385751"/>
                  </a:ext>
                </a:extLst>
              </a:tr>
              <a:tr h="370840">
                <a:tc>
                  <a:txBody>
                    <a:bodyPr/>
                    <a:lstStyle/>
                    <a:p>
                      <a:r>
                        <a:rPr lang="en-US" dirty="0"/>
                        <a:t>Asian</a:t>
                      </a:r>
                    </a:p>
                  </a:txBody>
                  <a:tcPr/>
                </a:tc>
                <a:tc>
                  <a:txBody>
                    <a:bodyPr/>
                    <a:lstStyle/>
                    <a:p>
                      <a:pPr algn="r"/>
                      <a:r>
                        <a:rPr lang="en-US" dirty="0"/>
                        <a:t>17</a:t>
                      </a:r>
                    </a:p>
                  </a:txBody>
                  <a:tcPr/>
                </a:tc>
                <a:tc>
                  <a:txBody>
                    <a:bodyPr/>
                    <a:lstStyle/>
                    <a:p>
                      <a:pPr algn="r"/>
                      <a:r>
                        <a:rPr lang="en-US" dirty="0"/>
                        <a:t>1</a:t>
                      </a:r>
                    </a:p>
                  </a:txBody>
                  <a:tcPr/>
                </a:tc>
                <a:tc>
                  <a:txBody>
                    <a:bodyPr/>
                    <a:lstStyle/>
                    <a:p>
                      <a:pPr algn="r"/>
                      <a:r>
                        <a:rPr lang="en-US" dirty="0"/>
                        <a:t>2</a:t>
                      </a:r>
                    </a:p>
                  </a:txBody>
                  <a:tcPr/>
                </a:tc>
                <a:extLst>
                  <a:ext uri="{0D108BD9-81ED-4DB2-BD59-A6C34878D82A}">
                    <a16:rowId xmlns:a16="http://schemas.microsoft.com/office/drawing/2014/main" val="1801474812"/>
                  </a:ext>
                </a:extLst>
              </a:tr>
              <a:tr h="370840">
                <a:tc>
                  <a:txBody>
                    <a:bodyPr/>
                    <a:lstStyle/>
                    <a:p>
                      <a:r>
                        <a:rPr lang="en-US" dirty="0"/>
                        <a:t>American Indian or Alaskan Native</a:t>
                      </a:r>
                    </a:p>
                  </a:txBody>
                  <a:tcPr/>
                </a:tc>
                <a:tc>
                  <a:txBody>
                    <a:bodyPr/>
                    <a:lstStyle/>
                    <a:p>
                      <a:pPr algn="r"/>
                      <a:r>
                        <a:rPr lang="en-US" dirty="0"/>
                        <a:t>5</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960797957"/>
                  </a:ext>
                </a:extLst>
              </a:tr>
              <a:tr h="370840">
                <a:tc>
                  <a:txBody>
                    <a:bodyPr/>
                    <a:lstStyle/>
                    <a:p>
                      <a:r>
                        <a:rPr lang="en-US" dirty="0"/>
                        <a:t>Native Hawaiian or Other Pacific Islander</a:t>
                      </a:r>
                    </a:p>
                  </a:txBody>
                  <a:tcPr/>
                </a:tc>
                <a:tc>
                  <a:txBody>
                    <a:bodyPr/>
                    <a:lstStyle/>
                    <a:p>
                      <a:pPr algn="r"/>
                      <a:r>
                        <a:rPr lang="en-US" dirty="0"/>
                        <a:t>0</a:t>
                      </a:r>
                    </a:p>
                  </a:txBody>
                  <a:tcPr/>
                </a:tc>
                <a:tc>
                  <a:txBody>
                    <a:bodyPr/>
                    <a:lstStyle/>
                    <a:p>
                      <a:pPr algn="r"/>
                      <a:r>
                        <a:rPr lang="en-US" dirty="0"/>
                        <a:t>0</a:t>
                      </a:r>
                    </a:p>
                  </a:txBody>
                  <a:tcPr/>
                </a:tc>
                <a:tc>
                  <a:txBody>
                    <a:bodyPr/>
                    <a:lstStyle/>
                    <a:p>
                      <a:pPr algn="r"/>
                      <a:r>
                        <a:rPr lang="en-US" dirty="0"/>
                        <a:t>0</a:t>
                      </a:r>
                    </a:p>
                  </a:txBody>
                  <a:tcPr/>
                </a:tc>
                <a:extLst>
                  <a:ext uri="{0D108BD9-81ED-4DB2-BD59-A6C34878D82A}">
                    <a16:rowId xmlns:a16="http://schemas.microsoft.com/office/drawing/2014/main" val="2432338750"/>
                  </a:ext>
                </a:extLst>
              </a:tr>
              <a:tr h="370840">
                <a:tc>
                  <a:txBody>
                    <a:bodyPr/>
                    <a:lstStyle/>
                    <a:p>
                      <a:r>
                        <a:rPr lang="en-US" dirty="0"/>
                        <a:t>Total</a:t>
                      </a:r>
                    </a:p>
                  </a:txBody>
                  <a:tcPr/>
                </a:tc>
                <a:tc>
                  <a:txBody>
                    <a:bodyPr/>
                    <a:lstStyle/>
                    <a:p>
                      <a:pPr algn="r"/>
                      <a:r>
                        <a:rPr lang="en-US" dirty="0"/>
                        <a:t>2,281</a:t>
                      </a:r>
                    </a:p>
                  </a:txBody>
                  <a:tcPr/>
                </a:tc>
                <a:tc>
                  <a:txBody>
                    <a:bodyPr/>
                    <a:lstStyle/>
                    <a:p>
                      <a:pPr algn="r"/>
                      <a:r>
                        <a:rPr lang="en-US" dirty="0"/>
                        <a:t>19</a:t>
                      </a:r>
                    </a:p>
                  </a:txBody>
                  <a:tcPr/>
                </a:tc>
                <a:tc>
                  <a:txBody>
                    <a:bodyPr/>
                    <a:lstStyle/>
                    <a:p>
                      <a:pPr algn="r"/>
                      <a:r>
                        <a:rPr lang="en-US" dirty="0"/>
                        <a:t>412</a:t>
                      </a:r>
                    </a:p>
                  </a:txBody>
                  <a:tcPr/>
                </a:tc>
                <a:extLst>
                  <a:ext uri="{0D108BD9-81ED-4DB2-BD59-A6C34878D82A}">
                    <a16:rowId xmlns:a16="http://schemas.microsoft.com/office/drawing/2014/main" val="592628130"/>
                  </a:ext>
                </a:extLst>
              </a:tr>
              <a:tr h="370840">
                <a:tc>
                  <a:txBody>
                    <a:bodyPr/>
                    <a:lstStyle/>
                    <a:p>
                      <a:r>
                        <a:rPr lang="en-US" dirty="0"/>
                        <a:t>Hispanic</a:t>
                      </a:r>
                    </a:p>
                  </a:txBody>
                  <a:tcPr/>
                </a:tc>
                <a:tc>
                  <a:txBody>
                    <a:bodyPr/>
                    <a:lstStyle/>
                    <a:p>
                      <a:pPr algn="r"/>
                      <a:r>
                        <a:rPr lang="en-US" dirty="0"/>
                        <a:t>547</a:t>
                      </a:r>
                    </a:p>
                  </a:txBody>
                  <a:tcPr/>
                </a:tc>
                <a:tc>
                  <a:txBody>
                    <a:bodyPr/>
                    <a:lstStyle/>
                    <a:p>
                      <a:pPr algn="r"/>
                      <a:r>
                        <a:rPr lang="en-US" dirty="0"/>
                        <a:t>0</a:t>
                      </a:r>
                    </a:p>
                  </a:txBody>
                  <a:tcPr/>
                </a:tc>
                <a:tc>
                  <a:txBody>
                    <a:bodyPr/>
                    <a:lstStyle/>
                    <a:p>
                      <a:pPr algn="r"/>
                      <a:r>
                        <a:rPr lang="en-US" dirty="0"/>
                        <a:t>64</a:t>
                      </a:r>
                    </a:p>
                  </a:txBody>
                  <a:tcPr/>
                </a:tc>
                <a:extLst>
                  <a:ext uri="{0D108BD9-81ED-4DB2-BD59-A6C34878D82A}">
                    <a16:rowId xmlns:a16="http://schemas.microsoft.com/office/drawing/2014/main" val="1822758819"/>
                  </a:ext>
                </a:extLst>
              </a:tr>
              <a:tr h="370840">
                <a:tc>
                  <a:txBody>
                    <a:bodyPr/>
                    <a:lstStyle/>
                    <a:p>
                      <a:r>
                        <a:rPr lang="en-US" dirty="0"/>
                        <a:t>Not Hispanic</a:t>
                      </a:r>
                    </a:p>
                  </a:txBody>
                  <a:tcPr/>
                </a:tc>
                <a:tc>
                  <a:txBody>
                    <a:bodyPr/>
                    <a:lstStyle/>
                    <a:p>
                      <a:pPr algn="r"/>
                      <a:r>
                        <a:rPr lang="en-US" dirty="0"/>
                        <a:t>1,734</a:t>
                      </a:r>
                    </a:p>
                  </a:txBody>
                  <a:tcPr/>
                </a:tc>
                <a:tc>
                  <a:txBody>
                    <a:bodyPr/>
                    <a:lstStyle/>
                    <a:p>
                      <a:pPr algn="r"/>
                      <a:r>
                        <a:rPr lang="en-US" dirty="0"/>
                        <a:t>19</a:t>
                      </a:r>
                    </a:p>
                  </a:txBody>
                  <a:tcPr/>
                </a:tc>
                <a:tc>
                  <a:txBody>
                    <a:bodyPr/>
                    <a:lstStyle/>
                    <a:p>
                      <a:pPr algn="r"/>
                      <a:r>
                        <a:rPr lang="en-US" dirty="0"/>
                        <a:t>139</a:t>
                      </a:r>
                    </a:p>
                  </a:txBody>
                  <a:tcPr/>
                </a:tc>
                <a:extLst>
                  <a:ext uri="{0D108BD9-81ED-4DB2-BD59-A6C34878D82A}">
                    <a16:rowId xmlns:a16="http://schemas.microsoft.com/office/drawing/2014/main" val="2192421069"/>
                  </a:ext>
                </a:extLst>
              </a:tr>
            </a:tbl>
          </a:graphicData>
        </a:graphic>
      </p:graphicFrame>
      <p:sp>
        <p:nvSpPr>
          <p:cNvPr id="14" name="TextBox 13">
            <a:extLst>
              <a:ext uri="{FF2B5EF4-FFF2-40B4-BE49-F238E27FC236}">
                <a16:creationId xmlns:a16="http://schemas.microsoft.com/office/drawing/2014/main" id="{F097C31E-725C-6DF5-59AA-9C614AF4FBCA}"/>
              </a:ext>
            </a:extLst>
          </p:cNvPr>
          <p:cNvSpPr txBox="1"/>
          <p:nvPr/>
        </p:nvSpPr>
        <p:spPr>
          <a:xfrm>
            <a:off x="4999512" y="5771408"/>
            <a:ext cx="6433292" cy="646331"/>
          </a:xfrm>
          <a:prstGeom prst="rect">
            <a:avLst/>
          </a:prstGeom>
          <a:noFill/>
        </p:spPr>
        <p:txBody>
          <a:bodyPr wrap="square" rtlCol="0">
            <a:spAutoFit/>
          </a:bodyPr>
          <a:lstStyle/>
          <a:p>
            <a:r>
              <a:rPr lang="en-US" dirty="0"/>
              <a:t>Data reflects activities in which beneficiaries self-report race and ethnicity.</a:t>
            </a:r>
          </a:p>
        </p:txBody>
      </p:sp>
    </p:spTree>
    <p:extLst>
      <p:ext uri="{BB962C8B-B14F-4D97-AF65-F5344CB8AC3E}">
        <p14:creationId xmlns:p14="http://schemas.microsoft.com/office/powerpoint/2010/main" val="121503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4E25FBA9-A301-42AA-A4CC-8293788DAD19}"/>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600" spc="200" dirty="0">
                <a:solidFill>
                  <a:srgbClr val="FFFFFF"/>
                </a:solidFill>
              </a:rPr>
              <a:t>CDBG PROGRAM BASICS</a:t>
            </a:r>
          </a:p>
        </p:txBody>
      </p:sp>
      <p:sp>
        <p:nvSpPr>
          <p:cNvPr id="2" name="Slide Number Placeholder 1">
            <a:extLst>
              <a:ext uri="{FF2B5EF4-FFF2-40B4-BE49-F238E27FC236}">
                <a16:creationId xmlns:a16="http://schemas.microsoft.com/office/drawing/2014/main" id="{BD1F11EF-998D-7CFB-9AB4-F0BC67A68BD0}"/>
              </a:ext>
            </a:extLst>
          </p:cNvPr>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90085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1504D0C-1D73-4ABF-8A33-DB1D8F4A9AE7}"/>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CDBG PROGRAM BASICS</a:t>
            </a:r>
            <a:endParaRPr lang="en-US" b="1" dirty="0">
              <a:solidFill>
                <a:srgbClr val="FFFFFF"/>
              </a:solidFill>
            </a:endParaRPr>
          </a:p>
        </p:txBody>
      </p:sp>
      <p:sp>
        <p:nvSpPr>
          <p:cNvPr id="4" name="Content Placeholder 3">
            <a:extLst>
              <a:ext uri="{FF2B5EF4-FFF2-40B4-BE49-F238E27FC236}">
                <a16:creationId xmlns:a16="http://schemas.microsoft.com/office/drawing/2014/main" id="{EA221401-5496-4041-9093-5811642AF6EA}"/>
              </a:ext>
            </a:extLst>
          </p:cNvPr>
          <p:cNvSpPr>
            <a:spLocks noGrp="1"/>
          </p:cNvSpPr>
          <p:nvPr>
            <p:ph idx="1"/>
          </p:nvPr>
        </p:nvSpPr>
        <p:spPr>
          <a:xfrm>
            <a:off x="5109882" y="804333"/>
            <a:ext cx="6147169" cy="5249334"/>
          </a:xfrm>
        </p:spPr>
        <p:txBody>
          <a:bodyPr anchor="ctr">
            <a:normAutofit lnSpcReduction="10000"/>
          </a:bodyPr>
          <a:lstStyle/>
          <a:p>
            <a:pPr marL="0" indent="0">
              <a:buNone/>
            </a:pPr>
            <a:endParaRPr lang="en-US" dirty="0">
              <a:cs typeface="Calibri" panose="020F0502020204030204" pitchFamily="34" charset="0"/>
            </a:endParaRPr>
          </a:p>
          <a:p>
            <a:pPr>
              <a:buFont typeface="Wingdings" panose="05000000000000000000" pitchFamily="2" charset="2"/>
              <a:buChar char="ü"/>
            </a:pPr>
            <a:r>
              <a:rPr lang="en-US" dirty="0">
                <a:cs typeface="Calibri" panose="020F0502020204030204" pitchFamily="34" charset="0"/>
              </a:rPr>
              <a:t> </a:t>
            </a:r>
            <a:r>
              <a:rPr lang="en-US" sz="2800" dirty="0">
                <a:cs typeface="Calibri" panose="020F0502020204030204" pitchFamily="34" charset="0"/>
              </a:rPr>
              <a:t>Administered by the US Department of Housing and Urban Development. </a:t>
            </a:r>
          </a:p>
          <a:p>
            <a:pPr>
              <a:buFont typeface="Wingdings" panose="05000000000000000000" pitchFamily="2" charset="2"/>
              <a:buChar char="ü"/>
            </a:pPr>
            <a:r>
              <a:rPr lang="en-US" sz="2800" dirty="0">
                <a:cs typeface="Calibri" panose="020F0502020204030204" pitchFamily="34" charset="0"/>
              </a:rPr>
              <a:t> Cities, states and some counties are eligible to receive funds from HUD. </a:t>
            </a:r>
          </a:p>
          <a:p>
            <a:pPr>
              <a:buFont typeface="Wingdings" panose="05000000000000000000" pitchFamily="2" charset="2"/>
              <a:buChar char="ü"/>
            </a:pPr>
            <a:endParaRPr lang="en-US" sz="2800" dirty="0">
              <a:cs typeface="Calibri" panose="020F0502020204030204" pitchFamily="34" charset="0"/>
            </a:endParaRPr>
          </a:p>
          <a:p>
            <a:pPr marL="0" indent="0">
              <a:buNone/>
            </a:pPr>
            <a:r>
              <a:rPr lang="en-US" sz="2800" b="1" dirty="0">
                <a:cs typeface="Calibri" panose="020F0502020204030204" pitchFamily="34" charset="0"/>
              </a:rPr>
              <a:t>CDBG GOALS </a:t>
            </a:r>
            <a:endParaRPr lang="en-US" sz="2800" dirty="0">
              <a:cs typeface="Calibri" panose="020F0502020204030204" pitchFamily="34" charset="0"/>
            </a:endParaRPr>
          </a:p>
          <a:p>
            <a:pPr>
              <a:buFont typeface="Wingdings" panose="05000000000000000000" pitchFamily="2" charset="2"/>
              <a:buChar char="ü"/>
            </a:pPr>
            <a:r>
              <a:rPr lang="en-US" sz="2800" dirty="0">
                <a:cs typeface="Calibri" panose="020F0502020204030204" pitchFamily="34" charset="0"/>
              </a:rPr>
              <a:t> Provide decent, safe and sanitary housing.</a:t>
            </a:r>
          </a:p>
          <a:p>
            <a:pPr>
              <a:buFont typeface="Wingdings" panose="05000000000000000000" pitchFamily="2" charset="2"/>
              <a:buChar char="ü"/>
            </a:pPr>
            <a:r>
              <a:rPr lang="en-US" sz="2800" dirty="0">
                <a:cs typeface="Calibri" panose="020F0502020204030204" pitchFamily="34" charset="0"/>
              </a:rPr>
              <a:t> Provide a suitable living environment. </a:t>
            </a:r>
          </a:p>
          <a:p>
            <a:pPr>
              <a:buFont typeface="Wingdings" panose="05000000000000000000" pitchFamily="2" charset="2"/>
              <a:buChar char="ü"/>
            </a:pPr>
            <a:r>
              <a:rPr lang="en-US" sz="2800" dirty="0">
                <a:cs typeface="Calibri" panose="020F0502020204030204" pitchFamily="34" charset="0"/>
              </a:rPr>
              <a:t> Expand economic opportunities.</a:t>
            </a:r>
          </a:p>
          <a:p>
            <a:pPr marL="0" indent="0">
              <a:buNone/>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E423C8A-8195-57C3-7107-8C517C12DE61}"/>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34467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388-54A5-4ACE-8BE2-F0482E2138A8}"/>
              </a:ext>
            </a:extLst>
          </p:cNvPr>
          <p:cNvSpPr>
            <a:spLocks noGrp="1"/>
          </p:cNvSpPr>
          <p:nvPr>
            <p:ph type="title"/>
          </p:nvPr>
        </p:nvSpPr>
        <p:spPr/>
        <p:txBody>
          <a:bodyPr>
            <a:normAutofit/>
          </a:bodyPr>
          <a:lstStyle/>
          <a:p>
            <a:r>
              <a:rPr lang="en-US" altLang="en-US" dirty="0"/>
              <a:t>Basic CDBG eligible activities</a:t>
            </a:r>
            <a:endParaRPr lang="en-US" dirty="0"/>
          </a:p>
        </p:txBody>
      </p:sp>
      <p:graphicFrame>
        <p:nvGraphicFramePr>
          <p:cNvPr id="18" name="Content Placeholder 2">
            <a:extLst>
              <a:ext uri="{FF2B5EF4-FFF2-40B4-BE49-F238E27FC236}">
                <a16:creationId xmlns:a16="http://schemas.microsoft.com/office/drawing/2014/main" id="{843D779B-D965-4788-A534-316F6E2C11F2}"/>
              </a:ext>
            </a:extLst>
          </p:cNvPr>
          <p:cNvGraphicFramePr>
            <a:graphicFrameLocks noGrp="1"/>
          </p:cNvGraphicFramePr>
          <p:nvPr>
            <p:ph idx="1"/>
          </p:nvPr>
        </p:nvGraphicFramePr>
        <p:xfrm>
          <a:off x="685800" y="1752600"/>
          <a:ext cx="10541000" cy="477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15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FE2F43D-5C1B-4263-A850-401D8628B23A}"/>
              </a:ext>
            </a:extLst>
          </p:cNvPr>
          <p:cNvSpPr>
            <a:spLocks noGrp="1"/>
          </p:cNvSpPr>
          <p:nvPr>
            <p:ph type="title"/>
          </p:nvPr>
        </p:nvSpPr>
        <p:spPr>
          <a:xfrm>
            <a:off x="964788" y="804333"/>
            <a:ext cx="3391900" cy="5249334"/>
          </a:xfrm>
        </p:spPr>
        <p:txBody>
          <a:bodyPr>
            <a:normAutofit/>
          </a:bodyPr>
          <a:lstStyle/>
          <a:p>
            <a:pPr algn="r"/>
            <a:r>
              <a:rPr lang="en-US" dirty="0"/>
              <a:t>CDBG National Objective Requirements</a:t>
            </a:r>
          </a:p>
        </p:txBody>
      </p:sp>
      <p:cxnSp>
        <p:nvCxnSpPr>
          <p:cNvPr id="18" name="Straight Connector 17">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212CD80-ECF6-400C-88A2-7C1A73044973}"/>
              </a:ext>
            </a:extLst>
          </p:cNvPr>
          <p:cNvSpPr>
            <a:spLocks noGrp="1"/>
          </p:cNvSpPr>
          <p:nvPr>
            <p:ph idx="1"/>
          </p:nvPr>
        </p:nvSpPr>
        <p:spPr>
          <a:xfrm>
            <a:off x="4999330" y="457200"/>
            <a:ext cx="6257721" cy="6100011"/>
          </a:xfrm>
        </p:spPr>
        <p:txBody>
          <a:bodyPr anchor="ctr">
            <a:normAutofit/>
          </a:bodyPr>
          <a:lstStyle/>
          <a:p>
            <a:pPr marL="0" indent="0">
              <a:buNone/>
            </a:pPr>
            <a:r>
              <a:rPr lang="en-US" sz="2400" b="1" dirty="0">
                <a:latin typeface="Calibri" panose="020F0502020204030204" pitchFamily="34" charset="0"/>
                <a:cs typeface="Calibri" panose="020F0502020204030204" pitchFamily="34" charset="0"/>
              </a:rPr>
              <a:t>MEETING A CDBG NATIONAL OBJECTIVE… </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sz="2400" dirty="0">
                <a:latin typeface="Calibri" panose="020F0502020204030204" pitchFamily="34" charset="0"/>
                <a:cs typeface="Calibri" panose="020F0502020204030204" pitchFamily="34" charset="0"/>
              </a:rPr>
              <a:t> Provide benefits to low-and moderate-income persons. </a:t>
            </a:r>
          </a:p>
          <a:p>
            <a:pPr>
              <a:buFont typeface="Wingdings" panose="05000000000000000000" pitchFamily="2" charset="2"/>
              <a:buChar char="ü"/>
            </a:pPr>
            <a:r>
              <a:rPr lang="en-US" sz="2400" dirty="0">
                <a:latin typeface="Calibri" panose="020F0502020204030204" pitchFamily="34" charset="0"/>
                <a:cs typeface="Calibri" panose="020F0502020204030204" pitchFamily="34" charset="0"/>
              </a:rPr>
              <a:t> Prevent or eliminate slum and blight. </a:t>
            </a:r>
          </a:p>
          <a:p>
            <a:pPr>
              <a:buFont typeface="Wingdings" panose="05000000000000000000" pitchFamily="2" charset="2"/>
              <a:buChar char="ü"/>
            </a:pPr>
            <a:r>
              <a:rPr lang="en-US" sz="2400" dirty="0">
                <a:latin typeface="Calibri" panose="020F0502020204030204" pitchFamily="34" charset="0"/>
                <a:cs typeface="Calibri" panose="020F0502020204030204" pitchFamily="34" charset="0"/>
              </a:rPr>
              <a:t> Meet an urgent need that threatens the health and welfare of residents.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CDBG PROGRAM ELIGIBILITY vs INELIGIBILITY… WHO IS ELIGIBLE FOR FUNDING?</a:t>
            </a:r>
            <a:r>
              <a:rPr lang="en-US" sz="2400" dirty="0">
                <a:latin typeface="Calibri" panose="020F0502020204030204" pitchFamily="34" charset="0"/>
                <a:cs typeface="Calibri" panose="020F0502020204030204" pitchFamily="34" charset="0"/>
              </a:rPr>
              <a:t> </a:t>
            </a:r>
          </a:p>
          <a:p>
            <a:pPr>
              <a:buFont typeface="Wingdings" panose="05000000000000000000" pitchFamily="2" charset="2"/>
              <a:buChar char="ü"/>
            </a:pPr>
            <a:r>
              <a:rPr lang="en-US" sz="2400" dirty="0">
                <a:latin typeface="Calibri" panose="020F0502020204030204" pitchFamily="34" charset="0"/>
                <a:cs typeface="Calibri" panose="020F0502020204030204" pitchFamily="34" charset="0"/>
              </a:rPr>
              <a:t>Municipalities </a:t>
            </a:r>
          </a:p>
          <a:p>
            <a:pPr>
              <a:buFont typeface="Wingdings" panose="05000000000000000000" pitchFamily="2" charset="2"/>
              <a:buChar char="ü"/>
            </a:pPr>
            <a:r>
              <a:rPr lang="en-US" sz="2400" dirty="0">
                <a:latin typeface="Calibri" panose="020F0502020204030204" pitchFamily="34" charset="0"/>
                <a:cs typeface="Calibri" panose="020F0502020204030204" pitchFamily="34" charset="0"/>
              </a:rPr>
              <a:t>Private non-profits that are corporations, associations, agencies or with non-profit status under the Internal Revenue Code 501 c3. </a:t>
            </a:r>
          </a:p>
          <a:p>
            <a:pPr marL="0" indent="0">
              <a:buNone/>
            </a:pPr>
            <a:endParaRPr lang="en-US" sz="20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C67551A-333A-66DE-5497-A0700391749E}"/>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76984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6CD488-A551-4875-A2AC-6516921E2539}"/>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CDBG PROGRAM BASICS</a:t>
            </a:r>
          </a:p>
        </p:txBody>
      </p:sp>
      <p:sp>
        <p:nvSpPr>
          <p:cNvPr id="4" name="Content Placeholder 3">
            <a:extLst>
              <a:ext uri="{FF2B5EF4-FFF2-40B4-BE49-F238E27FC236}">
                <a16:creationId xmlns:a16="http://schemas.microsoft.com/office/drawing/2014/main" id="{6596D0AB-6CEB-4566-8D96-85E92678C052}"/>
              </a:ext>
            </a:extLst>
          </p:cNvPr>
          <p:cNvSpPr>
            <a:spLocks noGrp="1"/>
          </p:cNvSpPr>
          <p:nvPr>
            <p:ph idx="1"/>
          </p:nvPr>
        </p:nvSpPr>
        <p:spPr>
          <a:xfrm>
            <a:off x="5109882" y="804332"/>
            <a:ext cx="6933729" cy="5837099"/>
          </a:xfrm>
        </p:spPr>
        <p:txBody>
          <a:bodyPr anchor="ctr">
            <a:normAutofit/>
          </a:bodyPr>
          <a:lstStyle/>
          <a:p>
            <a:pPr marL="0" indent="0">
              <a:buNone/>
            </a:pPr>
            <a:r>
              <a:rPr lang="en-US" sz="1800" b="1" dirty="0">
                <a:cs typeface="Calibri" panose="020F0502020204030204" pitchFamily="34" charset="0"/>
              </a:rPr>
              <a:t>WHAT IS AN ELIGIBLE ACTIVITY? </a:t>
            </a:r>
          </a:p>
          <a:p>
            <a:pPr>
              <a:buFont typeface="Wingdings" panose="05000000000000000000" pitchFamily="2" charset="2"/>
              <a:buChar char="ü"/>
            </a:pPr>
            <a:r>
              <a:rPr lang="en-US" sz="1800" dirty="0"/>
              <a:t> Serve low- to moderate-income households and individuals</a:t>
            </a:r>
          </a:p>
          <a:p>
            <a:pPr>
              <a:buFont typeface="Wingdings" panose="05000000000000000000" pitchFamily="2" charset="2"/>
              <a:buChar char="ü"/>
            </a:pPr>
            <a:r>
              <a:rPr lang="en-US" sz="1800" dirty="0">
                <a:cs typeface="Calibri" panose="020F0502020204030204" pitchFamily="34" charset="0"/>
              </a:rPr>
              <a:t>Address slum and blight </a:t>
            </a:r>
          </a:p>
          <a:p>
            <a:pPr>
              <a:buFont typeface="Wingdings" panose="05000000000000000000" pitchFamily="2" charset="2"/>
              <a:buChar char="ü"/>
            </a:pPr>
            <a:endParaRPr lang="en-US" sz="1800" b="1" dirty="0">
              <a:cs typeface="Calibri" panose="020F0502020204030204" pitchFamily="34" charset="0"/>
            </a:endParaRPr>
          </a:p>
          <a:p>
            <a:pPr marL="0" indent="0">
              <a:buNone/>
            </a:pPr>
            <a:r>
              <a:rPr lang="en-US" sz="1800" b="1" dirty="0">
                <a:cs typeface="Calibri" panose="020F0502020204030204" pitchFamily="34" charset="0"/>
              </a:rPr>
              <a:t>QUALIFYING AN ELIGIBLE ACTIVITY – National Objectives</a:t>
            </a:r>
            <a:endParaRPr lang="en-US" sz="1800" dirty="0">
              <a:cs typeface="Calibri" panose="020F0502020204030204" pitchFamily="34" charset="0"/>
            </a:endParaRPr>
          </a:p>
          <a:p>
            <a:pPr marL="0" indent="0">
              <a:buNone/>
            </a:pPr>
            <a:r>
              <a:rPr lang="en-US" sz="1800" dirty="0">
                <a:cs typeface="Calibri" panose="020F0502020204030204" pitchFamily="34" charset="0"/>
              </a:rPr>
              <a:t>Low-mod income is qualified in three ways:</a:t>
            </a:r>
          </a:p>
          <a:p>
            <a:pPr>
              <a:buFont typeface="Wingdings" panose="05000000000000000000" pitchFamily="2" charset="2"/>
              <a:buChar char="ü"/>
            </a:pPr>
            <a:r>
              <a:rPr lang="en-US" sz="1800" b="1" dirty="0">
                <a:cs typeface="Calibri" panose="020F0502020204030204" pitchFamily="34" charset="0"/>
              </a:rPr>
              <a:t>Area benefit:  </a:t>
            </a:r>
            <a:r>
              <a:rPr lang="en-US" sz="1800" dirty="0">
                <a:cs typeface="Calibri" panose="020F0502020204030204" pitchFamily="34" charset="0"/>
              </a:rPr>
              <a:t>Service area for a public improvement or facility – Morris County exception limit from HUD is 29.36%</a:t>
            </a:r>
          </a:p>
          <a:p>
            <a:pPr>
              <a:buFont typeface="Wingdings" panose="05000000000000000000" pitchFamily="2" charset="2"/>
              <a:buChar char="ü"/>
            </a:pPr>
            <a:r>
              <a:rPr lang="en-US" sz="1800" b="1" dirty="0">
                <a:cs typeface="Calibri" panose="020F0502020204030204" pitchFamily="34" charset="0"/>
              </a:rPr>
              <a:t>Income intake</a:t>
            </a:r>
            <a:r>
              <a:rPr lang="en-US" sz="1800" dirty="0">
                <a:cs typeface="Calibri" panose="020F0502020204030204" pitchFamily="34" charset="0"/>
              </a:rPr>
              <a:t>:  Programs that serve primarily low-and moderate-income individuals and families will be eligible for funding.  The definition of a moderate-income family is no more than 80% percent of the area median income, adjusted for household size. </a:t>
            </a:r>
          </a:p>
          <a:p>
            <a:pPr>
              <a:buFont typeface="Wingdings" panose="05000000000000000000" pitchFamily="2" charset="2"/>
              <a:buChar char="ü"/>
            </a:pPr>
            <a:r>
              <a:rPr lang="en-US" sz="1800" b="1" dirty="0">
                <a:cs typeface="Calibri" panose="020F0502020204030204" pitchFamily="34" charset="0"/>
              </a:rPr>
              <a:t>Presumed benefit: </a:t>
            </a:r>
            <a:r>
              <a:rPr lang="en-US" sz="1800" dirty="0">
                <a:cs typeface="Calibri" panose="020F0502020204030204" pitchFamily="34" charset="0"/>
              </a:rPr>
              <a:t>Some groups are assumed to be low – moderate income. These include – abused children, battered spouses, elderly persons, disabled persons, homeless persons, illiterate adults, migrant farm workers, and persons living with AIDS. </a:t>
            </a:r>
            <a:endParaRPr lang="en-US" sz="1800" b="1" dirty="0">
              <a:cs typeface="Calibri" panose="020F0502020204030204" pitchFamily="34" charset="0"/>
            </a:endParaRPr>
          </a:p>
          <a:p>
            <a:pPr lvl="1"/>
            <a:endParaRPr lang="en-US" sz="1300" dirty="0">
              <a:latin typeface="Calibri" panose="020F0502020204030204" pitchFamily="34" charset="0"/>
              <a:cs typeface="Calibri" panose="020F0502020204030204" pitchFamily="34" charset="0"/>
            </a:endParaRPr>
          </a:p>
          <a:p>
            <a:pPr marL="320040" lvl="1" indent="0">
              <a:buNone/>
            </a:pPr>
            <a:endParaRPr lang="en-US" sz="13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A5B90E4-34E6-C4AB-A22F-73EA1C71E0E5}"/>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30091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1A0240-9267-0C4D-ACDC-57D9A5F44B6E}"/>
              </a:ext>
            </a:extLst>
          </p:cNvPr>
          <p:cNvPicPr>
            <a:picLocks noChangeAspect="1"/>
          </p:cNvPicPr>
          <p:nvPr/>
        </p:nvPicPr>
        <p:blipFill rotWithShape="1">
          <a:blip r:embed="rId3"/>
          <a:srcRect l="2071" t="2504" r="1533" b="2729"/>
          <a:stretch/>
        </p:blipFill>
        <p:spPr>
          <a:xfrm>
            <a:off x="1354668" y="-1"/>
            <a:ext cx="9922929" cy="6858001"/>
          </a:xfrm>
          <a:prstGeom prst="rect">
            <a:avLst/>
          </a:prstGeom>
        </p:spPr>
      </p:pic>
      <p:sp>
        <p:nvSpPr>
          <p:cNvPr id="2" name="Slide Number Placeholder 1">
            <a:extLst>
              <a:ext uri="{FF2B5EF4-FFF2-40B4-BE49-F238E27FC236}">
                <a16:creationId xmlns:a16="http://schemas.microsoft.com/office/drawing/2014/main" id="{29765F1D-DD9E-C760-15B2-49C398B3C5EE}"/>
              </a:ext>
            </a:extLst>
          </p:cNvPr>
          <p:cNvSpPr>
            <a:spLocks noGrp="1"/>
          </p:cNvSpPr>
          <p:nvPr>
            <p:ph type="sldNum" sz="quarter" idx="12"/>
          </p:nvPr>
        </p:nvSpPr>
        <p:spPr/>
        <p:txBody>
          <a:bodyPr/>
          <a:lstStyle/>
          <a:p>
            <a:fld id="{8A7A6979-0714-4377-B894-6BE4C2D6E202}" type="slidenum">
              <a:rPr lang="en-US" smtClean="0"/>
              <a:t>16</a:t>
            </a:fld>
            <a:endParaRPr lang="en-US" dirty="0"/>
          </a:p>
        </p:txBody>
      </p:sp>
    </p:spTree>
    <p:extLst>
      <p:ext uri="{BB962C8B-B14F-4D97-AF65-F5344CB8AC3E}">
        <p14:creationId xmlns:p14="http://schemas.microsoft.com/office/powerpoint/2010/main" val="89338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E1F444D-73A1-42CA-99A0-185685C65FB3}"/>
              </a:ext>
            </a:extLst>
          </p:cNvPr>
          <p:cNvSpPr txBox="1">
            <a:spLocks/>
          </p:cNvSpPr>
          <p:nvPr/>
        </p:nvSpPr>
        <p:spPr>
          <a:xfrm>
            <a:off x="1024128" y="585216"/>
            <a:ext cx="9720072" cy="149961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spcAft>
                <a:spcPts val="600"/>
              </a:spcAft>
            </a:pPr>
            <a:r>
              <a:rPr lang="en-US" sz="5000" cap="all" spc="100" dirty="0">
                <a:solidFill>
                  <a:schemeClr val="tx1">
                    <a:lumMod val="90000"/>
                    <a:lumOff val="10000"/>
                  </a:schemeClr>
                </a:solidFill>
              </a:rPr>
              <a:t>CDBG Eligible and ineligible costs</a:t>
            </a:r>
          </a:p>
        </p:txBody>
      </p:sp>
      <p:sp>
        <p:nvSpPr>
          <p:cNvPr id="4" name="Content Placeholder 3">
            <a:extLst>
              <a:ext uri="{FF2B5EF4-FFF2-40B4-BE49-F238E27FC236}">
                <a16:creationId xmlns:a16="http://schemas.microsoft.com/office/drawing/2014/main" id="{938B6553-37C3-4918-B5E1-F178EEDFCDDC}"/>
              </a:ext>
            </a:extLst>
          </p:cNvPr>
          <p:cNvSpPr>
            <a:spLocks/>
          </p:cNvSpPr>
          <p:nvPr/>
        </p:nvSpPr>
        <p:spPr>
          <a:xfrm>
            <a:off x="729049" y="1816444"/>
            <a:ext cx="5366951" cy="3645894"/>
          </a:xfrm>
          <a:prstGeom prst="rect">
            <a:avLst/>
          </a:prstGeom>
        </p:spPr>
        <p:txBody>
          <a:bodyPr>
            <a:noAutofit/>
          </a:bodyPr>
          <a:lstStyle/>
          <a:p>
            <a:pPr defTabSz="352044">
              <a:spcAft>
                <a:spcPts val="600"/>
              </a:spcAft>
            </a:pPr>
            <a:r>
              <a:rPr lang="en-US" b="1" kern="1200" dirty="0">
                <a:solidFill>
                  <a:schemeClr val="tx1"/>
                </a:solidFill>
                <a:latin typeface="+mj-lt"/>
                <a:ea typeface="+mn-ea"/>
                <a:cs typeface="Calibri" panose="020F0502020204030204" pitchFamily="34" charset="0"/>
              </a:rPr>
              <a:t>WHAT ARE SOME ELIGIBLE COSTS? </a:t>
            </a:r>
            <a:endParaRPr lang="en-US" kern="1200" dirty="0">
              <a:solidFill>
                <a:schemeClr val="tx1"/>
              </a:solidFill>
              <a:latin typeface="+mj-lt"/>
              <a:ea typeface="+mn-ea"/>
              <a:cs typeface="Calibri" panose="020F0502020204030204" pitchFamily="34" charset="0"/>
            </a:endParaRP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 Personnel / staff (salary and benefits).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 Office / facility rental or lease costs.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 Materials and supplies.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 Communications.</a:t>
            </a:r>
          </a:p>
          <a:p>
            <a:pPr defTabSz="352044">
              <a:spcAft>
                <a:spcPts val="600"/>
              </a:spcAft>
              <a:buFont typeface="Wingdings" panose="05000000000000000000" pitchFamily="2" charset="2"/>
              <a:buChar char="ü"/>
            </a:pPr>
            <a:r>
              <a:rPr lang="en-US" dirty="0">
                <a:latin typeface="+mj-lt"/>
                <a:cs typeface="Calibri" panose="020F0502020204030204" pitchFamily="34" charset="0"/>
              </a:rPr>
              <a:t>Vehicles (Limited to one per CDBG program year)</a:t>
            </a:r>
            <a:endParaRPr lang="en-US" kern="1200" dirty="0">
              <a:solidFill>
                <a:schemeClr val="tx1"/>
              </a:solidFill>
              <a:latin typeface="+mj-lt"/>
              <a:ea typeface="+mn-ea"/>
              <a:cs typeface="Calibri" panose="020F0502020204030204" pitchFamily="34" charset="0"/>
            </a:endParaRPr>
          </a:p>
          <a:p>
            <a:pPr defTabSz="352044">
              <a:spcAft>
                <a:spcPts val="600"/>
              </a:spcAft>
            </a:pPr>
            <a:endParaRPr lang="en-US" kern="1200" dirty="0">
              <a:solidFill>
                <a:schemeClr val="tx1"/>
              </a:solidFill>
              <a:latin typeface="+mj-lt"/>
              <a:ea typeface="+mn-ea"/>
              <a:cs typeface="Calibri" panose="020F0502020204030204" pitchFamily="34" charset="0"/>
            </a:endParaRPr>
          </a:p>
        </p:txBody>
      </p:sp>
      <p:sp>
        <p:nvSpPr>
          <p:cNvPr id="2" name="TextBox 1">
            <a:extLst>
              <a:ext uri="{FF2B5EF4-FFF2-40B4-BE49-F238E27FC236}">
                <a16:creationId xmlns:a16="http://schemas.microsoft.com/office/drawing/2014/main" id="{9FC6E716-33B1-C8C3-4126-3EDF15E9E293}"/>
              </a:ext>
            </a:extLst>
          </p:cNvPr>
          <p:cNvSpPr txBox="1"/>
          <p:nvPr/>
        </p:nvSpPr>
        <p:spPr>
          <a:xfrm>
            <a:off x="5869459" y="1816443"/>
            <a:ext cx="5728984" cy="3754874"/>
          </a:xfrm>
          <a:prstGeom prst="rect">
            <a:avLst/>
          </a:prstGeom>
          <a:noFill/>
        </p:spPr>
        <p:txBody>
          <a:bodyPr wrap="square" rtlCol="0">
            <a:spAutoFit/>
          </a:bodyPr>
          <a:lstStyle/>
          <a:p>
            <a:pPr defTabSz="352044">
              <a:spcAft>
                <a:spcPts val="600"/>
              </a:spcAft>
            </a:pPr>
            <a:r>
              <a:rPr lang="en-US" b="1" kern="1200" dirty="0">
                <a:solidFill>
                  <a:schemeClr val="tx1"/>
                </a:solidFill>
                <a:latin typeface="+mj-lt"/>
                <a:ea typeface="+mn-ea"/>
                <a:cs typeface="Calibri" panose="020F0502020204030204" pitchFamily="34" charset="0"/>
              </a:rPr>
              <a:t>WHAT ARE SOME INELIGIBLE COSTS? </a:t>
            </a:r>
            <a:endParaRPr lang="en-US" kern="1200" dirty="0">
              <a:solidFill>
                <a:schemeClr val="tx1"/>
              </a:solidFill>
              <a:latin typeface="+mj-lt"/>
              <a:ea typeface="+mn-ea"/>
              <a:cs typeface="Calibri" panose="020F0502020204030204" pitchFamily="34" charset="0"/>
            </a:endParaRP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Fundraising.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Political Activities.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Expenses required to carry out regular responsibilities or functions of local government.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Income Payments. </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Building or portion thereof, used for general conduct of government.</a:t>
            </a:r>
          </a:p>
          <a:p>
            <a:pPr defTabSz="352044">
              <a:spcAft>
                <a:spcPts val="600"/>
              </a:spcAft>
              <a:buFont typeface="Wingdings" panose="05000000000000000000" pitchFamily="2" charset="2"/>
              <a:buChar char="ü"/>
            </a:pPr>
            <a:r>
              <a:rPr lang="en-US" kern="1200" dirty="0">
                <a:solidFill>
                  <a:schemeClr val="tx1"/>
                </a:solidFill>
                <a:latin typeface="+mj-lt"/>
                <a:ea typeface="+mn-ea"/>
                <a:cs typeface="Calibri" panose="020F0502020204030204" pitchFamily="34" charset="0"/>
              </a:rPr>
              <a:t>Purchase of equipment, fixtures, motors, vehicles, furnishings or other personal property.</a:t>
            </a:r>
          </a:p>
          <a:p>
            <a:pPr defTabSz="352044">
              <a:spcAft>
                <a:spcPts val="600"/>
              </a:spcAft>
              <a:buFont typeface="Wingdings" panose="05000000000000000000" pitchFamily="2" charset="2"/>
              <a:buChar char="ü"/>
            </a:pPr>
            <a:endParaRPr lang="en-US" dirty="0">
              <a:latin typeface="+mj-lt"/>
              <a:cs typeface="Calibri" panose="020F0502020204030204" pitchFamily="34" charset="0"/>
            </a:endParaRPr>
          </a:p>
          <a:p>
            <a:pPr defTabSz="352044">
              <a:spcAft>
                <a:spcPts val="600"/>
              </a:spcAft>
            </a:pPr>
            <a:r>
              <a:rPr lang="en-US" dirty="0">
                <a:latin typeface="+mj-lt"/>
                <a:cs typeface="Calibri" panose="020F0502020204030204" pitchFamily="34" charset="0"/>
              </a:rPr>
              <a:t>* These are some examples; this is not representative of all ineligible costs</a:t>
            </a:r>
          </a:p>
        </p:txBody>
      </p:sp>
      <p:sp>
        <p:nvSpPr>
          <p:cNvPr id="3" name="Slide Number Placeholder 2">
            <a:extLst>
              <a:ext uri="{FF2B5EF4-FFF2-40B4-BE49-F238E27FC236}">
                <a16:creationId xmlns:a16="http://schemas.microsoft.com/office/drawing/2014/main" id="{D8BC9DAF-C7B6-BB68-7FC3-89E4904A7657}"/>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23833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4E25FBA9-A301-42AA-A4CC-8293788DAD19}"/>
              </a:ext>
            </a:extLst>
          </p:cNvPr>
          <p:cNvSpPr>
            <a:spLocks noGrp="1"/>
          </p:cNvSpPr>
          <p:nvPr>
            <p:ph type="title"/>
          </p:nvPr>
        </p:nvSpPr>
        <p:spPr>
          <a:xfrm>
            <a:off x="1286933" y="977048"/>
            <a:ext cx="9618133" cy="2960980"/>
          </a:xfrm>
        </p:spPr>
        <p:txBody>
          <a:bodyPr vert="horz" lIns="91440" tIns="45720" rIns="91440" bIns="45720" rtlCol="0" anchor="b">
            <a:normAutofit/>
          </a:bodyPr>
          <a:lstStyle/>
          <a:p>
            <a:pPr algn="l"/>
            <a:r>
              <a:rPr lang="en-US" sz="6600" dirty="0">
                <a:solidFill>
                  <a:srgbClr val="FFFFFF"/>
                </a:solidFill>
              </a:rPr>
              <a:t>ESG PROGRAM BASICS</a:t>
            </a:r>
            <a:br>
              <a:rPr lang="en-US" sz="6600" dirty="0">
                <a:solidFill>
                  <a:srgbClr val="FFFFFF"/>
                </a:solidFill>
              </a:rPr>
            </a:br>
            <a:endParaRPr lang="en-US" sz="6600" dirty="0">
              <a:solidFill>
                <a:srgbClr val="FFFFFF"/>
              </a:solidFill>
            </a:endParaRPr>
          </a:p>
        </p:txBody>
      </p:sp>
      <p:sp>
        <p:nvSpPr>
          <p:cNvPr id="2" name="Slide Number Placeholder 1">
            <a:extLst>
              <a:ext uri="{FF2B5EF4-FFF2-40B4-BE49-F238E27FC236}">
                <a16:creationId xmlns:a16="http://schemas.microsoft.com/office/drawing/2014/main" id="{A61548E3-2EC5-E248-50B4-8CE5D00071D7}"/>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a:spcAft>
                <a:spcPts val="600"/>
              </a:spcAft>
            </a:pPr>
            <a:fld id="{8A7A6979-0714-4377-B894-6BE4C2D6E202}" type="slidenum">
              <a:rPr lang="en-US" smtClean="0"/>
              <a:pPr>
                <a:spcAft>
                  <a:spcPts val="600"/>
                </a:spcAft>
              </a:pPr>
              <a:t>18</a:t>
            </a:fld>
            <a:endParaRPr lang="en-US" dirty="0"/>
          </a:p>
        </p:txBody>
      </p:sp>
    </p:spTree>
    <p:extLst>
      <p:ext uri="{BB962C8B-B14F-4D97-AF65-F5344CB8AC3E}">
        <p14:creationId xmlns:p14="http://schemas.microsoft.com/office/powerpoint/2010/main" val="165694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2F43D-5C1B-4263-A850-401D8628B23A}"/>
              </a:ext>
            </a:extLst>
          </p:cNvPr>
          <p:cNvSpPr>
            <a:spLocks noGrp="1"/>
          </p:cNvSpPr>
          <p:nvPr>
            <p:ph type="title"/>
          </p:nvPr>
        </p:nvSpPr>
        <p:spPr>
          <a:xfrm>
            <a:off x="1024128" y="585216"/>
            <a:ext cx="9720072" cy="1499616"/>
          </a:xfrm>
        </p:spPr>
        <p:txBody>
          <a:bodyPr>
            <a:normAutofit/>
          </a:bodyPr>
          <a:lstStyle/>
          <a:p>
            <a:r>
              <a:rPr lang="en-US" dirty="0"/>
              <a:t>ESG PROGRAM BASICS</a:t>
            </a:r>
          </a:p>
        </p:txBody>
      </p:sp>
      <p:graphicFrame>
        <p:nvGraphicFramePr>
          <p:cNvPr id="20" name="Content Placeholder 3">
            <a:extLst>
              <a:ext uri="{FF2B5EF4-FFF2-40B4-BE49-F238E27FC236}">
                <a16:creationId xmlns:a16="http://schemas.microsoft.com/office/drawing/2014/main" id="{2D4C3E4F-602A-48D0-B518-861A3575F0AD}"/>
              </a:ext>
            </a:extLst>
          </p:cNvPr>
          <p:cNvGraphicFramePr>
            <a:graphicFrameLocks noGrp="1"/>
          </p:cNvGraphicFramePr>
          <p:nvPr>
            <p:ph idx="1"/>
            <p:extLst>
              <p:ext uri="{D42A27DB-BD31-4B8C-83A1-F6EECF244321}">
                <p14:modId xmlns:p14="http://schemas.microsoft.com/office/powerpoint/2010/main" val="346975268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9787C07-9BED-559D-2943-FF834817706A}"/>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23480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64788" y="804333"/>
            <a:ext cx="3302412" cy="5249334"/>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80000"/>
              </a:lnSpc>
              <a:spcAft>
                <a:spcPts val="600"/>
              </a:spcAft>
            </a:pPr>
            <a:r>
              <a:rPr lang="en-US" sz="5000" cap="all" spc="100" dirty="0">
                <a:solidFill>
                  <a:srgbClr val="FFFFFF"/>
                </a:solidFill>
              </a:rPr>
              <a:t>AGENDA</a:t>
            </a:r>
          </a:p>
        </p:txBody>
      </p:sp>
      <p:sp>
        <p:nvSpPr>
          <p:cNvPr id="7" name="Rectangle 6"/>
          <p:cNvSpPr/>
          <p:nvPr/>
        </p:nvSpPr>
        <p:spPr>
          <a:xfrm>
            <a:off x="5109882" y="804333"/>
            <a:ext cx="6147169"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2"/>
              </a:buClr>
              <a:buFont typeface="Wingdings" panose="05000000000000000000" pitchFamily="2" charset="2"/>
              <a:buChar char="§"/>
            </a:pPr>
            <a:r>
              <a:rPr lang="en-US" sz="3200" dirty="0"/>
              <a:t>Welcome and Introductions</a:t>
            </a:r>
          </a:p>
          <a:p>
            <a:pPr marL="285750" indent="-285750" defTabSz="914400">
              <a:lnSpc>
                <a:spcPct val="90000"/>
              </a:lnSpc>
              <a:spcAft>
                <a:spcPts val="600"/>
              </a:spcAft>
              <a:buClr>
                <a:schemeClr val="accent2"/>
              </a:buClr>
              <a:buFont typeface="Wingdings" panose="05000000000000000000" pitchFamily="2" charset="2"/>
              <a:buChar char="§"/>
            </a:pPr>
            <a:r>
              <a:rPr lang="en-US" sz="3200" dirty="0"/>
              <a:t>Present overview on the Consolidated Plan </a:t>
            </a:r>
          </a:p>
          <a:p>
            <a:pPr marL="285750" indent="-285750" defTabSz="914400">
              <a:lnSpc>
                <a:spcPct val="90000"/>
              </a:lnSpc>
              <a:spcAft>
                <a:spcPts val="600"/>
              </a:spcAft>
              <a:buClr>
                <a:schemeClr val="accent2"/>
              </a:buClr>
              <a:buFont typeface="Wingdings" panose="05000000000000000000" pitchFamily="2" charset="2"/>
              <a:buChar char="§"/>
            </a:pPr>
            <a:r>
              <a:rPr lang="en-US" sz="3200" dirty="0"/>
              <a:t>Review Priorities </a:t>
            </a:r>
          </a:p>
          <a:p>
            <a:pPr marL="285750" indent="-285750" defTabSz="914400">
              <a:lnSpc>
                <a:spcPct val="90000"/>
              </a:lnSpc>
              <a:spcAft>
                <a:spcPts val="600"/>
              </a:spcAft>
              <a:buClr>
                <a:schemeClr val="accent2"/>
              </a:buClr>
              <a:buFont typeface="Wingdings" panose="05000000000000000000" pitchFamily="2" charset="2"/>
              <a:buChar char="§"/>
            </a:pPr>
            <a:r>
              <a:rPr lang="en-US" sz="3200" dirty="0"/>
              <a:t>Discuss CDBG, ESG and HOME Basics</a:t>
            </a:r>
          </a:p>
          <a:p>
            <a:pPr marL="285750" indent="-285750" defTabSz="914400">
              <a:lnSpc>
                <a:spcPct val="90000"/>
              </a:lnSpc>
              <a:spcAft>
                <a:spcPts val="600"/>
              </a:spcAft>
              <a:buClr>
                <a:schemeClr val="accent2"/>
              </a:buClr>
              <a:buFont typeface="Wingdings" panose="05000000000000000000" pitchFamily="2" charset="2"/>
              <a:buChar char="§"/>
            </a:pPr>
            <a:r>
              <a:rPr lang="en-US" sz="3200" dirty="0"/>
              <a:t>Application Process</a:t>
            </a:r>
          </a:p>
          <a:p>
            <a:pPr marL="285750" indent="-285750" defTabSz="914400">
              <a:lnSpc>
                <a:spcPct val="90000"/>
              </a:lnSpc>
              <a:spcAft>
                <a:spcPts val="600"/>
              </a:spcAft>
              <a:buClr>
                <a:schemeClr val="accent2"/>
              </a:buClr>
              <a:buFont typeface="Wingdings" panose="05000000000000000000" pitchFamily="2" charset="2"/>
              <a:buChar char="§"/>
            </a:pPr>
            <a:r>
              <a:rPr lang="en-US" sz="3200" dirty="0"/>
              <a:t>Next Steps</a:t>
            </a:r>
          </a:p>
          <a:p>
            <a:pPr marL="285750" indent="-285750" defTabSz="914400">
              <a:lnSpc>
                <a:spcPct val="90000"/>
              </a:lnSpc>
              <a:spcAft>
                <a:spcPts val="600"/>
              </a:spcAft>
              <a:buClr>
                <a:schemeClr val="accent2"/>
              </a:buClr>
              <a:buFont typeface="Wingdings" panose="05000000000000000000" pitchFamily="2" charset="2"/>
              <a:buChar char="§"/>
            </a:pPr>
            <a:endParaRPr lang="en-US" dirty="0"/>
          </a:p>
          <a:p>
            <a:pPr defTabSz="914400">
              <a:lnSpc>
                <a:spcPct val="90000"/>
              </a:lnSpc>
              <a:spcAft>
                <a:spcPts val="600"/>
              </a:spcAft>
              <a:buClr>
                <a:schemeClr val="accent2"/>
              </a:buClr>
            </a:pPr>
            <a:r>
              <a:rPr lang="en-US" dirty="0"/>
              <a:t>	 </a:t>
            </a:r>
          </a:p>
        </p:txBody>
      </p:sp>
      <p:sp>
        <p:nvSpPr>
          <p:cNvPr id="2" name="Slide Number Placeholder 1">
            <a:extLst>
              <a:ext uri="{FF2B5EF4-FFF2-40B4-BE49-F238E27FC236}">
                <a16:creationId xmlns:a16="http://schemas.microsoft.com/office/drawing/2014/main" id="{E85FC8AC-0A43-A9C0-929E-720E47767C50}"/>
              </a:ext>
            </a:extLst>
          </p:cNvPr>
          <p:cNvSpPr>
            <a:spLocks noGrp="1"/>
          </p:cNvSpPr>
          <p:nvPr>
            <p:ph type="sldNum" sz="quarter" idx="12"/>
          </p:nvPr>
        </p:nvSpPr>
        <p:spPr/>
        <p:txBody>
          <a:bodyPr/>
          <a:lstStyle/>
          <a:p>
            <a:fld id="{8A7A6979-0714-4377-B894-6BE4C2D6E202}" type="slidenum">
              <a:rPr lang="en-US" smtClean="0"/>
              <a:t>2</a:t>
            </a:fld>
            <a:endParaRPr lang="en-US" dirty="0"/>
          </a:p>
        </p:txBody>
      </p:sp>
    </p:spTree>
    <p:extLst>
      <p:ext uri="{BB962C8B-B14F-4D97-AF65-F5344CB8AC3E}">
        <p14:creationId xmlns:p14="http://schemas.microsoft.com/office/powerpoint/2010/main" val="61899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E1F444D-73A1-42CA-99A0-185685C65FB3}"/>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ESG Emergency Shelter</a:t>
            </a:r>
          </a:p>
        </p:txBody>
      </p:sp>
      <p:sp>
        <p:nvSpPr>
          <p:cNvPr id="2" name="Content Placeholder 1">
            <a:extLst>
              <a:ext uri="{FF2B5EF4-FFF2-40B4-BE49-F238E27FC236}">
                <a16:creationId xmlns:a16="http://schemas.microsoft.com/office/drawing/2014/main" id="{73DDA6DD-2370-B449-882B-813559D02F57}"/>
              </a:ext>
            </a:extLst>
          </p:cNvPr>
          <p:cNvSpPr>
            <a:spLocks/>
          </p:cNvSpPr>
          <p:nvPr/>
        </p:nvSpPr>
        <p:spPr>
          <a:xfrm>
            <a:off x="5603875" y="1095234"/>
            <a:ext cx="5641975" cy="1065706"/>
          </a:xfrm>
          <a:prstGeom prst="rect">
            <a:avLst/>
          </a:prstGeom>
        </p:spPr>
        <p:txBody>
          <a:bodyPr anchor="ctr">
            <a:noAutofit/>
          </a:bodyPr>
          <a:lstStyle/>
          <a:p>
            <a:pPr defTabSz="374904">
              <a:lnSpc>
                <a:spcPct val="90000"/>
              </a:lnSpc>
              <a:spcAft>
                <a:spcPts val="600"/>
              </a:spcAft>
            </a:pPr>
            <a:r>
              <a:rPr lang="en-US" kern="1200" dirty="0">
                <a:solidFill>
                  <a:schemeClr val="tx1"/>
                </a:solidFill>
                <a:latin typeface="+mn-lt"/>
                <a:ea typeface="+mn-ea"/>
                <a:cs typeface="+mn-cs"/>
              </a:rPr>
              <a:t>ESG can be used for essential services and  operations for low-barrier, emergency shelters.</a:t>
            </a:r>
          </a:p>
          <a:p>
            <a:pPr algn="ctr" defTabSz="374904">
              <a:lnSpc>
                <a:spcPct val="90000"/>
              </a:lnSpc>
              <a:spcAft>
                <a:spcPts val="600"/>
              </a:spcAft>
            </a:pPr>
            <a:r>
              <a:rPr lang="en-US" kern="1200" dirty="0">
                <a:solidFill>
                  <a:schemeClr val="tx1"/>
                </a:solidFill>
                <a:latin typeface="+mn-lt"/>
                <a:ea typeface="+mn-ea"/>
                <a:cs typeface="+mn-cs"/>
              </a:rPr>
              <a:t> </a:t>
            </a:r>
          </a:p>
          <a:p>
            <a:pPr algn="ctr" defTabSz="374904">
              <a:lnSpc>
                <a:spcPct val="90000"/>
              </a:lnSpc>
              <a:spcAft>
                <a:spcPts val="600"/>
              </a:spcAft>
            </a:pPr>
            <a:r>
              <a:rPr lang="en-US" kern="1200" dirty="0">
                <a:solidFill>
                  <a:schemeClr val="tx1"/>
                </a:solidFill>
                <a:latin typeface="+mn-lt"/>
                <a:ea typeface="+mn-ea"/>
                <a:cs typeface="+mn-cs"/>
              </a:rPr>
              <a:t>Eligible expenses include:</a:t>
            </a:r>
            <a:endParaRPr lang="en-US" dirty="0"/>
          </a:p>
        </p:txBody>
      </p:sp>
      <p:sp>
        <p:nvSpPr>
          <p:cNvPr id="4" name="TextBox 3">
            <a:extLst>
              <a:ext uri="{FF2B5EF4-FFF2-40B4-BE49-F238E27FC236}">
                <a16:creationId xmlns:a16="http://schemas.microsoft.com/office/drawing/2014/main" id="{3CBA821D-C1BD-F849-B349-2059C6881ED2}"/>
              </a:ext>
            </a:extLst>
          </p:cNvPr>
          <p:cNvSpPr txBox="1"/>
          <p:nvPr/>
        </p:nvSpPr>
        <p:spPr>
          <a:xfrm>
            <a:off x="5603875" y="2493190"/>
            <a:ext cx="5328532" cy="3785652"/>
          </a:xfrm>
          <a:prstGeom prst="rect">
            <a:avLst/>
          </a:prstGeom>
          <a:noFill/>
        </p:spPr>
        <p:txBody>
          <a:bodyPr wrap="square" numCol="2" rtlCol="0">
            <a:spAutoFit/>
          </a:bodyPr>
          <a:lstStyle/>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Case management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Onsite services (such as patient health services)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Legal Services</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Renovations (rehab or conversion)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Security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Fuel</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Rent for the shelter </a:t>
            </a:r>
          </a:p>
          <a:p>
            <a:pPr marL="217444" lvl="1" indent="-112471" defTabSz="749808">
              <a:spcAft>
                <a:spcPts val="328"/>
              </a:spcAft>
              <a:buClr>
                <a:srgbClr val="344582"/>
              </a:buClr>
              <a:buFont typeface="Wingdings 3" pitchFamily="18" charset="2"/>
              <a:buChar char=""/>
            </a:pPr>
            <a:endParaRPr lang="en-US" sz="2000" kern="1200" dirty="0">
              <a:solidFill>
                <a:srgbClr val="000000"/>
              </a:solidFill>
              <a:latin typeface="+mn-lt"/>
              <a:ea typeface="+mn-ea"/>
              <a:cs typeface="+mn-cs"/>
            </a:endParaRPr>
          </a:p>
          <a:p>
            <a:pPr marL="104973" lvl="1" defTabSz="749808">
              <a:spcAft>
                <a:spcPts val="328"/>
              </a:spcAft>
              <a:buClr>
                <a:srgbClr val="344582"/>
              </a:buClr>
            </a:pPr>
            <a:endParaRPr lang="en-US" sz="2000" kern="1200" dirty="0">
              <a:solidFill>
                <a:srgbClr val="000000"/>
              </a:solidFill>
              <a:latin typeface="+mn-lt"/>
              <a:ea typeface="+mn-ea"/>
              <a:cs typeface="+mn-cs"/>
            </a:endParaRP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Equipment</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Insurance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Food </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Furnishing</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Supplies</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Transportation</a:t>
            </a:r>
          </a:p>
          <a:p>
            <a:pPr marL="217444" lvl="1" indent="-112471" defTabSz="749808">
              <a:spcAft>
                <a:spcPts val="328"/>
              </a:spcAft>
              <a:buClr>
                <a:srgbClr val="344582"/>
              </a:buClr>
              <a:buFont typeface="Wingdings 3" pitchFamily="18" charset="2"/>
              <a:buChar char=""/>
            </a:pPr>
            <a:r>
              <a:rPr lang="en-US" sz="2000" kern="1200" dirty="0">
                <a:solidFill>
                  <a:srgbClr val="000000"/>
                </a:solidFill>
                <a:latin typeface="+mn-lt"/>
                <a:ea typeface="+mn-ea"/>
                <a:cs typeface="+mn-cs"/>
              </a:rPr>
              <a:t>Motel vouchers (only when shelter system cannot safely accommodate families</a:t>
            </a:r>
            <a:endParaRPr lang="en-US" sz="2000" kern="1200" dirty="0">
              <a:solidFill>
                <a:srgbClr val="000000"/>
              </a:solidFill>
              <a:latin typeface="Calibri" panose="020F0502020204030204" pitchFamily="34" charset="0"/>
              <a:ea typeface="+mn-ea"/>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046637A-8E5B-A2A0-8FF0-2166B6408627}"/>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53970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6CD488-A551-4875-A2AC-6516921E2539}"/>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ESG  Street Outreach</a:t>
            </a:r>
          </a:p>
        </p:txBody>
      </p:sp>
      <p:sp>
        <p:nvSpPr>
          <p:cNvPr id="6" name="Content Placeholder 5"/>
          <p:cNvSpPr>
            <a:spLocks noGrp="1"/>
          </p:cNvSpPr>
          <p:nvPr>
            <p:ph idx="1"/>
          </p:nvPr>
        </p:nvSpPr>
        <p:spPr>
          <a:xfrm>
            <a:off x="5109882" y="804333"/>
            <a:ext cx="6147169" cy="5249334"/>
          </a:xfrm>
        </p:spPr>
        <p:txBody>
          <a:bodyPr anchor="ctr">
            <a:normAutofit/>
          </a:bodyPr>
          <a:lstStyle/>
          <a:p>
            <a:pPr marL="0" indent="0">
              <a:buNone/>
            </a:pPr>
            <a:r>
              <a:rPr lang="en-US" dirty="0"/>
              <a:t>These activities are designed to meet the immediate needs of the unsheltered homeless population by connecting them with emergency shelter, housing, and/or critical health services.  </a:t>
            </a:r>
          </a:p>
          <a:p>
            <a:pPr marL="0" indent="0">
              <a:buNone/>
            </a:pPr>
            <a:r>
              <a:rPr lang="en-US" dirty="0">
                <a:cs typeface="Calibri" panose="020F0502020204030204" pitchFamily="34" charset="0"/>
              </a:rPr>
              <a:t>Eligible activities for street outreach include:</a:t>
            </a:r>
          </a:p>
          <a:p>
            <a:pPr>
              <a:buFont typeface="Arial" panose="020B0604020202020204" pitchFamily="34" charset="0"/>
              <a:buChar char="•"/>
            </a:pPr>
            <a:r>
              <a:rPr lang="en-US" dirty="0">
                <a:cs typeface="Calibri" panose="020F0502020204030204" pitchFamily="34" charset="0"/>
              </a:rPr>
              <a:t>Engagement;</a:t>
            </a:r>
          </a:p>
          <a:p>
            <a:pPr>
              <a:buFont typeface="Arial" panose="020B0604020202020204" pitchFamily="34" charset="0"/>
              <a:buChar char="•"/>
            </a:pPr>
            <a:r>
              <a:rPr lang="en-US" dirty="0">
                <a:cs typeface="Calibri" panose="020F0502020204030204" pitchFamily="34" charset="0"/>
              </a:rPr>
              <a:t>Case Management;</a:t>
            </a:r>
          </a:p>
          <a:p>
            <a:pPr>
              <a:buFont typeface="Arial" panose="020B0604020202020204" pitchFamily="34" charset="0"/>
              <a:buChar char="•"/>
            </a:pPr>
            <a:r>
              <a:rPr lang="en-US" dirty="0">
                <a:cs typeface="Calibri" panose="020F0502020204030204" pitchFamily="34" charset="0"/>
              </a:rPr>
              <a:t>Emergency Health Services;</a:t>
            </a:r>
          </a:p>
          <a:p>
            <a:pPr>
              <a:buFont typeface="Arial" panose="020B0604020202020204" pitchFamily="34" charset="0"/>
              <a:buChar char="•"/>
            </a:pPr>
            <a:r>
              <a:rPr lang="en-US" dirty="0">
                <a:cs typeface="Calibri" panose="020F0502020204030204" pitchFamily="34" charset="0"/>
              </a:rPr>
              <a:t>Transportation; and</a:t>
            </a:r>
          </a:p>
          <a:p>
            <a:pPr>
              <a:buFont typeface="Arial" panose="020B0604020202020204" pitchFamily="34" charset="0"/>
              <a:buChar char="•"/>
            </a:pPr>
            <a:r>
              <a:rPr lang="en-US" dirty="0">
                <a:cs typeface="Calibri" panose="020F0502020204030204" pitchFamily="34" charset="0"/>
              </a:rPr>
              <a:t>Services for Special Populations.</a:t>
            </a:r>
          </a:p>
        </p:txBody>
      </p:sp>
      <p:sp>
        <p:nvSpPr>
          <p:cNvPr id="2" name="Slide Number Placeholder 1">
            <a:extLst>
              <a:ext uri="{FF2B5EF4-FFF2-40B4-BE49-F238E27FC236}">
                <a16:creationId xmlns:a16="http://schemas.microsoft.com/office/drawing/2014/main" id="{8C5FD158-F654-069B-5D40-A37C2D65464F}"/>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28899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6CD488-A551-4875-A2AC-6516921E2539}"/>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ESG  Homeless Prevention</a:t>
            </a:r>
          </a:p>
        </p:txBody>
      </p:sp>
      <p:sp>
        <p:nvSpPr>
          <p:cNvPr id="6" name="Content Placeholder 5"/>
          <p:cNvSpPr>
            <a:spLocks noGrp="1"/>
          </p:cNvSpPr>
          <p:nvPr>
            <p:ph idx="1"/>
          </p:nvPr>
        </p:nvSpPr>
        <p:spPr>
          <a:xfrm>
            <a:off x="5109882" y="804333"/>
            <a:ext cx="6147169" cy="5249334"/>
          </a:xfrm>
        </p:spPr>
        <p:txBody>
          <a:bodyPr anchor="ctr">
            <a:normAutofit/>
          </a:bodyPr>
          <a:lstStyle/>
          <a:p>
            <a:pPr marL="0" indent="0">
              <a:spcBef>
                <a:spcPts val="0"/>
              </a:spcBef>
              <a:buNone/>
            </a:pPr>
            <a:r>
              <a:rPr lang="en-US" dirty="0"/>
              <a:t>Housing relocation and stabilization services and short-and/or medium-term rental assistance as necessary to prevent the individual or family from moving into homelessness. </a:t>
            </a:r>
          </a:p>
          <a:p>
            <a:pPr marL="0" indent="0">
              <a:spcBef>
                <a:spcPts val="0"/>
              </a:spcBef>
              <a:buNone/>
            </a:pPr>
            <a:endParaRPr lang="en-US" dirty="0"/>
          </a:p>
          <a:p>
            <a:pPr lvl="1">
              <a:lnSpc>
                <a:spcPct val="100000"/>
              </a:lnSpc>
              <a:spcBef>
                <a:spcPts val="0"/>
              </a:spcBef>
              <a:buFont typeface="Arial" panose="020B0604020202020204" pitchFamily="34" charset="0"/>
              <a:buChar char="•"/>
            </a:pPr>
            <a:r>
              <a:rPr lang="en-US" sz="2000" dirty="0"/>
              <a:t>Rental assistance (arrears included) </a:t>
            </a:r>
          </a:p>
          <a:p>
            <a:pPr lvl="1">
              <a:lnSpc>
                <a:spcPct val="100000"/>
              </a:lnSpc>
              <a:spcBef>
                <a:spcPts val="0"/>
              </a:spcBef>
              <a:buFont typeface="Arial" panose="020B0604020202020204" pitchFamily="34" charset="0"/>
              <a:buChar char="•"/>
            </a:pPr>
            <a:r>
              <a:rPr lang="en-US" sz="2000" dirty="0"/>
              <a:t>Application fees </a:t>
            </a:r>
          </a:p>
          <a:p>
            <a:pPr lvl="1">
              <a:lnSpc>
                <a:spcPct val="100000"/>
              </a:lnSpc>
              <a:spcBef>
                <a:spcPts val="0"/>
              </a:spcBef>
              <a:buFont typeface="Arial" panose="020B0604020202020204" pitchFamily="34" charset="0"/>
              <a:buChar char="•"/>
            </a:pPr>
            <a:r>
              <a:rPr lang="en-US" sz="2000" dirty="0"/>
              <a:t>Last month’s rent on new lease</a:t>
            </a:r>
          </a:p>
          <a:p>
            <a:pPr lvl="1">
              <a:lnSpc>
                <a:spcPct val="100000"/>
              </a:lnSpc>
              <a:spcBef>
                <a:spcPts val="0"/>
              </a:spcBef>
              <a:buFont typeface="Arial" panose="020B0604020202020204" pitchFamily="34" charset="0"/>
              <a:buChar char="•"/>
            </a:pPr>
            <a:r>
              <a:rPr lang="en-US" sz="2000" dirty="0"/>
              <a:t>Security deposit </a:t>
            </a:r>
          </a:p>
          <a:p>
            <a:pPr lvl="1">
              <a:lnSpc>
                <a:spcPct val="100000"/>
              </a:lnSpc>
              <a:spcBef>
                <a:spcPts val="0"/>
              </a:spcBef>
              <a:buFont typeface="Arial" panose="020B0604020202020204" pitchFamily="34" charset="0"/>
              <a:buChar char="•"/>
            </a:pPr>
            <a:r>
              <a:rPr lang="en-US" sz="2000" dirty="0"/>
              <a:t>Utility deposit and payments </a:t>
            </a:r>
          </a:p>
          <a:p>
            <a:pPr lvl="1">
              <a:lnSpc>
                <a:spcPct val="100000"/>
              </a:lnSpc>
              <a:spcBef>
                <a:spcPts val="0"/>
              </a:spcBef>
              <a:buFont typeface="Arial" panose="020B0604020202020204" pitchFamily="34" charset="0"/>
              <a:buChar char="•"/>
            </a:pPr>
            <a:r>
              <a:rPr lang="en-US" sz="2000" dirty="0"/>
              <a:t>Moving costs </a:t>
            </a:r>
          </a:p>
          <a:p>
            <a:pPr lvl="1">
              <a:lnSpc>
                <a:spcPct val="100000"/>
              </a:lnSpc>
              <a:spcBef>
                <a:spcPts val="0"/>
              </a:spcBef>
              <a:buFont typeface="Arial" panose="020B0604020202020204" pitchFamily="34" charset="0"/>
              <a:buChar char="•"/>
            </a:pPr>
            <a:r>
              <a:rPr lang="en-US" sz="2000" dirty="0"/>
              <a:t>Case management </a:t>
            </a:r>
          </a:p>
          <a:p>
            <a:pPr lvl="1">
              <a:lnSpc>
                <a:spcPct val="100000"/>
              </a:lnSpc>
              <a:spcBef>
                <a:spcPts val="0"/>
              </a:spcBef>
              <a:buFont typeface="Arial" panose="020B0604020202020204" pitchFamily="34" charset="0"/>
              <a:buChar char="•"/>
            </a:pPr>
            <a:r>
              <a:rPr lang="en-US" sz="2000" dirty="0"/>
              <a:t>Credit repair</a:t>
            </a:r>
          </a:p>
        </p:txBody>
      </p:sp>
      <p:sp>
        <p:nvSpPr>
          <p:cNvPr id="2" name="Slide Number Placeholder 1">
            <a:extLst>
              <a:ext uri="{FF2B5EF4-FFF2-40B4-BE49-F238E27FC236}">
                <a16:creationId xmlns:a16="http://schemas.microsoft.com/office/drawing/2014/main" id="{0AC01763-7919-2AD3-7090-4BB94A6C56BF}"/>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138747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6CD488-A551-4875-A2AC-6516921E2539}"/>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ESG  Rapid </a:t>
            </a:r>
            <a:br>
              <a:rPr lang="en-US" dirty="0">
                <a:solidFill>
                  <a:srgbClr val="FFFFFF"/>
                </a:solidFill>
              </a:rPr>
            </a:br>
            <a:r>
              <a:rPr lang="en-US" dirty="0">
                <a:solidFill>
                  <a:srgbClr val="FFFFFF"/>
                </a:solidFill>
              </a:rPr>
              <a:t>re-housing</a:t>
            </a:r>
          </a:p>
        </p:txBody>
      </p:sp>
      <p:sp>
        <p:nvSpPr>
          <p:cNvPr id="6" name="Content Placeholder 5"/>
          <p:cNvSpPr>
            <a:spLocks noGrp="1"/>
          </p:cNvSpPr>
          <p:nvPr>
            <p:ph idx="1"/>
          </p:nvPr>
        </p:nvSpPr>
        <p:spPr>
          <a:xfrm>
            <a:off x="5109882" y="804333"/>
            <a:ext cx="6147169" cy="5249334"/>
          </a:xfrm>
        </p:spPr>
        <p:txBody>
          <a:bodyPr anchor="ctr">
            <a:normAutofit/>
          </a:bodyPr>
          <a:lstStyle/>
          <a:p>
            <a:pPr marL="0" indent="0">
              <a:buNone/>
            </a:pPr>
            <a:r>
              <a:rPr lang="en-US" sz="2000" dirty="0"/>
              <a:t>Housing relocation and stabilization services and/or short-and/or medium-term rental assistance as necessary (up to 24 months) to help homeless individuals or families move as quickly as possible into permanent housing and achieve stability in that housing.</a:t>
            </a:r>
          </a:p>
          <a:p>
            <a:pPr marL="0" indent="0">
              <a:buNone/>
            </a:pPr>
            <a:endParaRPr lang="en-US" sz="1800" dirty="0"/>
          </a:p>
          <a:p>
            <a:pPr lvl="1">
              <a:buFont typeface="Arial" panose="020B0604020202020204" pitchFamily="34" charset="0"/>
              <a:buChar char="•"/>
            </a:pPr>
            <a:r>
              <a:rPr lang="en-US" sz="2000" dirty="0"/>
              <a:t>Rental assistance (arrears included) </a:t>
            </a:r>
          </a:p>
          <a:p>
            <a:pPr lvl="1">
              <a:buFont typeface="Arial" panose="020B0604020202020204" pitchFamily="34" charset="0"/>
              <a:buChar char="•"/>
            </a:pPr>
            <a:r>
              <a:rPr lang="en-US" sz="2000" dirty="0"/>
              <a:t>Application fees</a:t>
            </a:r>
          </a:p>
          <a:p>
            <a:pPr lvl="1">
              <a:buFont typeface="Arial" panose="020B0604020202020204" pitchFamily="34" charset="0"/>
              <a:buChar char="•"/>
            </a:pPr>
            <a:r>
              <a:rPr lang="en-US" sz="2000" dirty="0"/>
              <a:t>Last month’s rent on new lease</a:t>
            </a:r>
          </a:p>
          <a:p>
            <a:pPr lvl="1">
              <a:buFont typeface="Arial" panose="020B0604020202020204" pitchFamily="34" charset="0"/>
              <a:buChar char="•"/>
            </a:pPr>
            <a:r>
              <a:rPr lang="en-US" sz="2000" dirty="0"/>
              <a:t>Security deposit </a:t>
            </a:r>
          </a:p>
          <a:p>
            <a:pPr lvl="1">
              <a:buFont typeface="Arial" panose="020B0604020202020204" pitchFamily="34" charset="0"/>
              <a:buChar char="•"/>
            </a:pPr>
            <a:r>
              <a:rPr lang="en-US" sz="2000" dirty="0"/>
              <a:t>Utility deposit and payments </a:t>
            </a:r>
          </a:p>
          <a:p>
            <a:pPr lvl="1">
              <a:buFont typeface="Arial" panose="020B0604020202020204" pitchFamily="34" charset="0"/>
              <a:buChar char="•"/>
            </a:pPr>
            <a:r>
              <a:rPr lang="en-US" sz="2000" dirty="0"/>
              <a:t>Moving costs </a:t>
            </a:r>
          </a:p>
          <a:p>
            <a:pPr lvl="1">
              <a:buFont typeface="Arial" panose="020B0604020202020204" pitchFamily="34" charset="0"/>
              <a:buChar char="•"/>
            </a:pPr>
            <a:r>
              <a:rPr lang="en-US" sz="2000" dirty="0"/>
              <a:t>Case management </a:t>
            </a:r>
          </a:p>
          <a:p>
            <a:pPr lvl="1">
              <a:buFont typeface="Arial" panose="020B0604020202020204" pitchFamily="34" charset="0"/>
              <a:buChar char="•"/>
            </a:pPr>
            <a:r>
              <a:rPr lang="en-US" sz="2000" dirty="0"/>
              <a:t>Credit repair</a:t>
            </a:r>
          </a:p>
        </p:txBody>
      </p:sp>
      <p:sp>
        <p:nvSpPr>
          <p:cNvPr id="2" name="Slide Number Placeholder 1">
            <a:extLst>
              <a:ext uri="{FF2B5EF4-FFF2-40B4-BE49-F238E27FC236}">
                <a16:creationId xmlns:a16="http://schemas.microsoft.com/office/drawing/2014/main" id="{F8DE2AD4-68DA-5594-4FB9-4E4C959B55D1}"/>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71561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6CD488-A551-4875-A2AC-6516921E2539}"/>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Homeless management information system (HMIS)</a:t>
            </a:r>
          </a:p>
        </p:txBody>
      </p:sp>
      <p:sp>
        <p:nvSpPr>
          <p:cNvPr id="6" name="Content Placeholder 5"/>
          <p:cNvSpPr>
            <a:spLocks noGrp="1"/>
          </p:cNvSpPr>
          <p:nvPr>
            <p:ph idx="1"/>
          </p:nvPr>
        </p:nvSpPr>
        <p:spPr>
          <a:xfrm>
            <a:off x="5109882" y="804333"/>
            <a:ext cx="6147169" cy="5249334"/>
          </a:xfrm>
        </p:spPr>
        <p:txBody>
          <a:bodyPr anchor="ctr">
            <a:normAutofit/>
          </a:bodyPr>
          <a:lstStyle/>
          <a:p>
            <a:pPr marL="0" indent="0">
              <a:buNone/>
            </a:pPr>
            <a:r>
              <a:rPr lang="en-US" dirty="0">
                <a:cs typeface="Calibri" panose="020F0502020204030204" pitchFamily="34" charset="0"/>
              </a:rPr>
              <a:t>Subrecipients of ESG Grant Awards are required to participate in the approved HMIS system.</a:t>
            </a:r>
          </a:p>
          <a:p>
            <a:pPr marL="0" indent="0">
              <a:buNone/>
            </a:pPr>
            <a:r>
              <a:rPr lang="en-US" sz="2400" dirty="0">
                <a:cs typeface="Calibri" panose="020F0502020204030204" pitchFamily="34" charset="0"/>
              </a:rPr>
              <a:t>Other eligible HMIS activities include:</a:t>
            </a:r>
          </a:p>
          <a:p>
            <a:pPr lvl="1"/>
            <a:r>
              <a:rPr lang="en-US" sz="2000" dirty="0">
                <a:cs typeface="Calibri" panose="020F0502020204030204" pitchFamily="34" charset="0"/>
              </a:rPr>
              <a:t>HMIS data entry and reporting;</a:t>
            </a:r>
          </a:p>
          <a:p>
            <a:pPr lvl="1"/>
            <a:r>
              <a:rPr lang="en-US" sz="2000" dirty="0">
                <a:cs typeface="Calibri" panose="020F0502020204030204" pitchFamily="34" charset="0"/>
              </a:rPr>
              <a:t>Attending HMIS Training;</a:t>
            </a:r>
          </a:p>
          <a:p>
            <a:pPr lvl="1"/>
            <a:r>
              <a:rPr lang="en-US" sz="2000" dirty="0">
                <a:cs typeface="Calibri" panose="020F0502020204030204" pitchFamily="34" charset="0"/>
              </a:rPr>
              <a:t>Computer Hardware; and</a:t>
            </a:r>
          </a:p>
          <a:p>
            <a:pPr lvl="1"/>
            <a:r>
              <a:rPr lang="en-US" sz="2000" dirty="0">
                <a:cs typeface="Calibri" panose="020F0502020204030204" pitchFamily="34" charset="0"/>
              </a:rPr>
              <a:t>Software related to HMIS. </a:t>
            </a:r>
          </a:p>
          <a:p>
            <a:pPr lvl="1">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0BA2EE29-72C6-C93C-43AB-45E24AFC8433}"/>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179726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1" name="Straight Connector 10">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0C09BB0-87B7-4DC8-ADD8-436B28874235}"/>
              </a:ext>
            </a:extLst>
          </p:cNvPr>
          <p:cNvSpPr>
            <a:spLocks noGrp="1"/>
          </p:cNvSpPr>
          <p:nvPr>
            <p:ph type="title"/>
          </p:nvPr>
        </p:nvSpPr>
        <p:spPr>
          <a:xfrm>
            <a:off x="1286933" y="977048"/>
            <a:ext cx="9618133" cy="2960980"/>
          </a:xfrm>
        </p:spPr>
        <p:txBody>
          <a:bodyPr vert="horz" lIns="91440" tIns="45720" rIns="91440" bIns="45720" rtlCol="0" anchor="b">
            <a:normAutofit/>
          </a:bodyPr>
          <a:lstStyle/>
          <a:p>
            <a:pPr algn="l"/>
            <a:r>
              <a:rPr lang="en-US" sz="6600" dirty="0">
                <a:solidFill>
                  <a:srgbClr val="FFFFFF"/>
                </a:solidFill>
              </a:rPr>
              <a:t>HOME Program Basics</a:t>
            </a:r>
          </a:p>
        </p:txBody>
      </p:sp>
      <p:sp>
        <p:nvSpPr>
          <p:cNvPr id="4" name="Slide Number Placeholder 3">
            <a:extLst>
              <a:ext uri="{FF2B5EF4-FFF2-40B4-BE49-F238E27FC236}">
                <a16:creationId xmlns:a16="http://schemas.microsoft.com/office/drawing/2014/main" id="{FAE3EA50-0DD1-D002-800B-3F64E16156FB}"/>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a:spcAft>
                <a:spcPts val="600"/>
              </a:spcAft>
            </a:pPr>
            <a:fld id="{8A7A6979-0714-4377-B894-6BE4C2D6E202}" type="slidenum">
              <a:rPr lang="en-US" smtClean="0"/>
              <a:pPr>
                <a:spcAft>
                  <a:spcPts val="600"/>
                </a:spcAft>
              </a:pPr>
              <a:t>25</a:t>
            </a:fld>
            <a:endParaRPr lang="en-US" dirty="0"/>
          </a:p>
        </p:txBody>
      </p:sp>
    </p:spTree>
    <p:extLst>
      <p:ext uri="{BB962C8B-B14F-4D97-AF65-F5344CB8AC3E}">
        <p14:creationId xmlns:p14="http://schemas.microsoft.com/office/powerpoint/2010/main" val="110657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FE1F444D-73A1-42CA-99A0-185685C65FB3}"/>
              </a:ext>
            </a:extLst>
          </p:cNvPr>
          <p:cNvSpPr txBox="1">
            <a:spLocks/>
          </p:cNvSpPr>
          <p:nvPr/>
        </p:nvSpPr>
        <p:spPr>
          <a:xfrm>
            <a:off x="964788" y="804333"/>
            <a:ext cx="3302412" cy="5249334"/>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80000"/>
              </a:lnSpc>
              <a:spcAft>
                <a:spcPts val="600"/>
              </a:spcAft>
            </a:pPr>
            <a:r>
              <a:rPr lang="en-US" sz="5000" cap="all" spc="100" dirty="0">
                <a:solidFill>
                  <a:srgbClr val="FFFFFF"/>
                </a:solidFill>
              </a:rPr>
              <a:t>HOME investment partnership Program  </a:t>
            </a:r>
          </a:p>
        </p:txBody>
      </p:sp>
      <p:sp>
        <p:nvSpPr>
          <p:cNvPr id="3" name="Content Placeholder 2"/>
          <p:cNvSpPr>
            <a:spLocks noGrp="1"/>
          </p:cNvSpPr>
          <p:nvPr>
            <p:ph idx="1"/>
          </p:nvPr>
        </p:nvSpPr>
        <p:spPr>
          <a:xfrm>
            <a:off x="5109882" y="804333"/>
            <a:ext cx="6147169" cy="5249334"/>
          </a:xfrm>
        </p:spPr>
        <p:txBody>
          <a:bodyPr vert="horz" lIns="45720" tIns="45720" rIns="45720" bIns="45720" rtlCol="0" anchor="ctr">
            <a:normAutofit/>
          </a:bodyPr>
          <a:lstStyle/>
          <a:p>
            <a:pPr marL="0" indent="0">
              <a:buNone/>
            </a:pPr>
            <a:r>
              <a:rPr lang="en-US" dirty="0"/>
              <a:t>Housing Programs – provide safe and decent housing for low- and moderate-income households.</a:t>
            </a:r>
          </a:p>
          <a:p>
            <a:pPr>
              <a:buFont typeface="Arial" panose="020B0604020202020204" pitchFamily="34" charset="0"/>
              <a:buChar char="•"/>
            </a:pPr>
            <a:r>
              <a:rPr lang="en-US" dirty="0"/>
              <a:t>Rental Housing</a:t>
            </a:r>
          </a:p>
          <a:p>
            <a:pPr>
              <a:buFont typeface="Arial" panose="020B0604020202020204" pitchFamily="34" charset="0"/>
              <a:buChar char="•"/>
            </a:pPr>
            <a:r>
              <a:rPr lang="en-US" dirty="0"/>
              <a:t>Owner-Occupied Housing</a:t>
            </a:r>
          </a:p>
          <a:p>
            <a:pPr>
              <a:buFont typeface="Arial" panose="020B0604020202020204" pitchFamily="34" charset="0"/>
              <a:buChar char="•"/>
            </a:pPr>
            <a:r>
              <a:rPr lang="en-US" dirty="0"/>
              <a:t>Homebuyer Assistance</a:t>
            </a:r>
          </a:p>
          <a:p>
            <a:pPr>
              <a:buFont typeface="Arial" panose="020B0604020202020204" pitchFamily="34" charset="0"/>
              <a:buChar char="•"/>
            </a:pPr>
            <a:r>
              <a:rPr lang="en-US" dirty="0"/>
              <a:t>Rehabilitation</a:t>
            </a:r>
          </a:p>
          <a:p>
            <a:pPr>
              <a:buFont typeface="Arial" panose="020B0604020202020204" pitchFamily="34" charset="0"/>
              <a:buChar char="•"/>
            </a:pPr>
            <a:r>
              <a:rPr lang="en-US" dirty="0"/>
              <a:t>New Construction</a:t>
            </a:r>
          </a:p>
          <a:p>
            <a:pPr>
              <a:buFont typeface="Arial" panose="020B0604020202020204" pitchFamily="34" charset="0"/>
              <a:buChar char="•"/>
            </a:pPr>
            <a:r>
              <a:rPr lang="en-US" dirty="0"/>
              <a:t>Tenant Based Rental Assistance (TBRA)</a:t>
            </a:r>
          </a:p>
        </p:txBody>
      </p:sp>
      <p:sp>
        <p:nvSpPr>
          <p:cNvPr id="2" name="Slide Number Placeholder 1">
            <a:extLst>
              <a:ext uri="{FF2B5EF4-FFF2-40B4-BE49-F238E27FC236}">
                <a16:creationId xmlns:a16="http://schemas.microsoft.com/office/drawing/2014/main" id="{841B9AF9-7F60-68D7-0EE0-4BAB1685BC9F}"/>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97006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E1F444D-73A1-42CA-99A0-185685C65FB3}"/>
              </a:ext>
            </a:extLst>
          </p:cNvPr>
          <p:cNvSpPr txBox="1">
            <a:spLocks/>
          </p:cNvSpPr>
          <p:nvPr/>
        </p:nvSpPr>
        <p:spPr>
          <a:xfrm>
            <a:off x="381000" y="804333"/>
            <a:ext cx="3886200" cy="5249334"/>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80000"/>
              </a:lnSpc>
              <a:spcAft>
                <a:spcPts val="600"/>
              </a:spcAft>
            </a:pPr>
            <a:r>
              <a:rPr lang="en-US" sz="5000" cap="all" spc="100" dirty="0">
                <a:solidFill>
                  <a:srgbClr val="FFFFFF"/>
                </a:solidFill>
              </a:rPr>
              <a:t>HOME investment partnership Program  </a:t>
            </a:r>
          </a:p>
        </p:txBody>
      </p:sp>
      <p:sp>
        <p:nvSpPr>
          <p:cNvPr id="2" name="Title 1">
            <a:extLst>
              <a:ext uri="{FF2B5EF4-FFF2-40B4-BE49-F238E27FC236}">
                <a16:creationId xmlns:a16="http://schemas.microsoft.com/office/drawing/2014/main" id="{9AB30DC5-3DBC-4996-AD78-6B29AC4F1209}"/>
              </a:ext>
            </a:extLst>
          </p:cNvPr>
          <p:cNvSpPr>
            <a:spLocks noGrp="1"/>
          </p:cNvSpPr>
          <p:nvPr>
            <p:ph type="title"/>
          </p:nvPr>
        </p:nvSpPr>
        <p:spPr/>
        <p:txBody>
          <a:bodyPr/>
          <a:lstStyle/>
          <a:p>
            <a:r>
              <a:rPr lang="en-US" dirty="0"/>
              <a:t>HOME Investment partnership program</a:t>
            </a:r>
          </a:p>
        </p:txBody>
      </p:sp>
      <p:graphicFrame>
        <p:nvGraphicFramePr>
          <p:cNvPr id="15" name="Content Placeholder 2">
            <a:extLst>
              <a:ext uri="{FF2B5EF4-FFF2-40B4-BE49-F238E27FC236}">
                <a16:creationId xmlns:a16="http://schemas.microsoft.com/office/drawing/2014/main" id="{183EA9B1-E2CE-4094-B8F0-49C2C9452980}"/>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B9867A3-3E26-95A5-8148-94715379A9A8}"/>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170227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FE1F444D-73A1-42CA-99A0-185685C65FB3}"/>
              </a:ext>
            </a:extLst>
          </p:cNvPr>
          <p:cNvSpPr txBox="1">
            <a:spLocks/>
          </p:cNvSpPr>
          <p:nvPr/>
        </p:nvSpPr>
        <p:spPr>
          <a:xfrm>
            <a:off x="310039" y="640080"/>
            <a:ext cx="3429855" cy="561323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80000"/>
              </a:lnSpc>
              <a:spcAft>
                <a:spcPts val="600"/>
              </a:spcAft>
            </a:pPr>
            <a:r>
              <a:rPr lang="en-US" sz="5000" kern="1200" cap="all" spc="100" baseline="0" dirty="0">
                <a:solidFill>
                  <a:srgbClr val="FFFFFF"/>
                </a:solidFill>
                <a:latin typeface="+mj-lt"/>
                <a:ea typeface="+mj-ea"/>
                <a:cs typeface="+mj-cs"/>
              </a:rPr>
              <a:t>HOME investment partnership Program  </a:t>
            </a:r>
          </a:p>
        </p:txBody>
      </p:sp>
      <p:graphicFrame>
        <p:nvGraphicFramePr>
          <p:cNvPr id="2" name="Content Placeholder 1">
            <a:extLst>
              <a:ext uri="{FF2B5EF4-FFF2-40B4-BE49-F238E27FC236}">
                <a16:creationId xmlns:a16="http://schemas.microsoft.com/office/drawing/2014/main" id="{4C81E50A-2764-4A0A-A1DE-77B2DDF73362}"/>
              </a:ext>
            </a:extLst>
          </p:cNvPr>
          <p:cNvGraphicFramePr>
            <a:graphicFrameLocks noGrp="1"/>
          </p:cNvGraphicFramePr>
          <p:nvPr>
            <p:ph idx="1"/>
            <p:extLst>
              <p:ext uri="{D42A27DB-BD31-4B8C-83A1-F6EECF244321}">
                <p14:modId xmlns:p14="http://schemas.microsoft.com/office/powerpoint/2010/main" val="2873098357"/>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9625BB5-350A-D52A-7D40-0552A82477AE}"/>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234553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discussion</a:t>
            </a:r>
          </a:p>
        </p:txBody>
      </p:sp>
      <p:sp>
        <p:nvSpPr>
          <p:cNvPr id="3" name="Content Placeholder 2">
            <a:extLst>
              <a:ext uri="{FF2B5EF4-FFF2-40B4-BE49-F238E27FC236}">
                <a16:creationId xmlns:a16="http://schemas.microsoft.com/office/drawing/2014/main" id="{433B4632-13B9-AE46-818B-0C9D69831A0A}"/>
              </a:ext>
            </a:extLst>
          </p:cNvPr>
          <p:cNvSpPr>
            <a:spLocks noGrp="1"/>
          </p:cNvSpPr>
          <p:nvPr>
            <p:ph idx="1"/>
          </p:nvPr>
        </p:nvSpPr>
        <p:spPr>
          <a:xfrm>
            <a:off x="5109882" y="804333"/>
            <a:ext cx="6147169" cy="5249334"/>
          </a:xfrm>
        </p:spPr>
        <p:txBody>
          <a:bodyPr anchor="ctr">
            <a:normAutofit/>
          </a:bodyPr>
          <a:lstStyle/>
          <a:p>
            <a:r>
              <a:rPr lang="en-US" sz="3600" dirty="0"/>
              <a:t>Public Comments</a:t>
            </a:r>
          </a:p>
        </p:txBody>
      </p:sp>
      <p:sp>
        <p:nvSpPr>
          <p:cNvPr id="4" name="Slide Number Placeholder 3">
            <a:extLst>
              <a:ext uri="{FF2B5EF4-FFF2-40B4-BE49-F238E27FC236}">
                <a16:creationId xmlns:a16="http://schemas.microsoft.com/office/drawing/2014/main" id="{CBFF5F46-44BF-C1B6-98AE-E7EB52E39180}"/>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96600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463" name="Straight Connector 19462">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9465" name="Rectangle 1946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7" name="Rectangle 1946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7" name="Title 1"/>
          <p:cNvSpPr>
            <a:spLocks noGrp="1"/>
          </p:cNvSpPr>
          <p:nvPr>
            <p:ph type="title" idx="4294967295"/>
          </p:nvPr>
        </p:nvSpPr>
        <p:spPr>
          <a:xfrm>
            <a:off x="964788" y="804333"/>
            <a:ext cx="3302412" cy="5249334"/>
          </a:xfrm>
        </p:spPr>
        <p:txBody>
          <a:bodyPr vert="horz" lIns="91440" tIns="45720" rIns="91440" bIns="45720" rtlCol="0" anchor="ctr">
            <a:normAutofit/>
          </a:bodyPr>
          <a:lstStyle/>
          <a:p>
            <a:pPr algn="r"/>
            <a:r>
              <a:rPr lang="en-US" dirty="0">
                <a:solidFill>
                  <a:srgbClr val="FFFFFF"/>
                </a:solidFill>
              </a:rPr>
              <a:t>Consolidated Planning Process</a:t>
            </a:r>
          </a:p>
        </p:txBody>
      </p:sp>
      <p:sp>
        <p:nvSpPr>
          <p:cNvPr id="19458" name="Content Placeholder 2"/>
          <p:cNvSpPr>
            <a:spLocks noGrp="1"/>
          </p:cNvSpPr>
          <p:nvPr>
            <p:ph idx="4294967295"/>
          </p:nvPr>
        </p:nvSpPr>
        <p:spPr>
          <a:xfrm>
            <a:off x="5109882" y="804333"/>
            <a:ext cx="6147169" cy="5249334"/>
          </a:xfrm>
        </p:spPr>
        <p:txBody>
          <a:bodyPr vert="horz" lIns="45720" tIns="45720" rIns="45720" bIns="45720" rtlCol="0" anchor="ctr">
            <a:normAutofit/>
          </a:bodyPr>
          <a:lstStyle/>
          <a:p>
            <a:pPr>
              <a:spcAft>
                <a:spcPts val="1200"/>
              </a:spcAft>
            </a:pPr>
            <a:r>
              <a:rPr lang="en-US" sz="2800" b="1" i="1" dirty="0"/>
              <a:t>Every</a:t>
            </a:r>
            <a:r>
              <a:rPr lang="en-US" sz="2800" dirty="0"/>
              <a:t> </a:t>
            </a:r>
            <a:r>
              <a:rPr lang="en-US" sz="2800" b="1" i="1" dirty="0"/>
              <a:t>5 years</a:t>
            </a:r>
            <a:r>
              <a:rPr lang="en-US" sz="2800" dirty="0"/>
              <a:t> the County must complete a Consolidated Plan (CP) to set priorities for the use of federal funds;  The current CP of for FY 2020-2024. </a:t>
            </a:r>
          </a:p>
          <a:p>
            <a:pPr>
              <a:spcAft>
                <a:spcPts val="1200"/>
              </a:spcAft>
            </a:pPr>
            <a:r>
              <a:rPr lang="en-US" sz="2800" b="1" i="1" dirty="0"/>
              <a:t>Every year</a:t>
            </a:r>
            <a:r>
              <a:rPr lang="en-US" sz="2800" dirty="0"/>
              <a:t> the County prepares an Action Plan to describe to the public (and HUD) how it intends to spend its annual allocation. This is the fifth year of the new five-year cycle. </a:t>
            </a:r>
          </a:p>
          <a:p>
            <a:pPr marL="0" indent="0">
              <a:spcAft>
                <a:spcPts val="1200"/>
              </a:spcAft>
              <a:buNone/>
            </a:pPr>
            <a:endParaRPr lang="en-US" dirty="0"/>
          </a:p>
        </p:txBody>
      </p:sp>
      <p:sp>
        <p:nvSpPr>
          <p:cNvPr id="2" name="Slide Number Placeholder 1">
            <a:extLst>
              <a:ext uri="{FF2B5EF4-FFF2-40B4-BE49-F238E27FC236}">
                <a16:creationId xmlns:a16="http://schemas.microsoft.com/office/drawing/2014/main" id="{96E9CCB1-4F83-49B4-5122-6C556F994D50}"/>
              </a:ext>
            </a:extLst>
          </p:cNvPr>
          <p:cNvSpPr>
            <a:spLocks noGrp="1"/>
          </p:cNvSpPr>
          <p:nvPr>
            <p:ph type="sldNum" sz="quarter" idx="12"/>
          </p:nvPr>
        </p:nvSpPr>
        <p:spPr/>
        <p:txBody>
          <a:bodyPr/>
          <a:lstStyle/>
          <a:p>
            <a:fld id="{8A7A6979-0714-4377-B894-6BE4C2D6E202}" type="slidenum">
              <a:rPr lang="en-US" smtClean="0"/>
              <a:t>3</a:t>
            </a:fld>
            <a:endParaRPr lang="en-US" dirty="0"/>
          </a:p>
        </p:txBody>
      </p:sp>
    </p:spTree>
    <p:extLst>
      <p:ext uri="{BB962C8B-B14F-4D97-AF65-F5344CB8AC3E}">
        <p14:creationId xmlns:p14="http://schemas.microsoft.com/office/powerpoint/2010/main" val="243054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A0A0-DD71-461B-8DC1-0574905A29A6}"/>
              </a:ext>
            </a:extLst>
          </p:cNvPr>
          <p:cNvSpPr>
            <a:spLocks noGrp="1"/>
          </p:cNvSpPr>
          <p:nvPr>
            <p:ph type="title"/>
          </p:nvPr>
        </p:nvSpPr>
        <p:spPr>
          <a:xfrm>
            <a:off x="1024128" y="585216"/>
            <a:ext cx="9720072" cy="1499616"/>
          </a:xfrm>
        </p:spPr>
        <p:txBody>
          <a:bodyPr>
            <a:normAutofit/>
          </a:bodyPr>
          <a:lstStyle/>
          <a:p>
            <a:r>
              <a:rPr lang="en-US" dirty="0"/>
              <a:t>NEXT STEPS</a:t>
            </a:r>
          </a:p>
        </p:txBody>
      </p:sp>
      <p:sp>
        <p:nvSpPr>
          <p:cNvPr id="4" name="Slide Number Placeholder 3">
            <a:extLst>
              <a:ext uri="{FF2B5EF4-FFF2-40B4-BE49-F238E27FC236}">
                <a16:creationId xmlns:a16="http://schemas.microsoft.com/office/drawing/2014/main" id="{E0E33E6E-A191-D760-2F32-73EA98CC8B64}"/>
              </a:ext>
            </a:extLst>
          </p:cNvPr>
          <p:cNvSpPr>
            <a:spLocks noGrp="1"/>
          </p:cNvSpPr>
          <p:nvPr>
            <p:ph type="sldNum" sz="quarter" idx="12"/>
          </p:nvPr>
        </p:nvSpPr>
        <p:spPr>
          <a:xfrm>
            <a:off x="10837334" y="6470704"/>
            <a:ext cx="973666" cy="274320"/>
          </a:xfrm>
        </p:spPr>
        <p:txBody>
          <a:bodyPr>
            <a:normAutofit/>
          </a:bodyPr>
          <a:lstStyle/>
          <a:p>
            <a:pPr>
              <a:spcAft>
                <a:spcPts val="600"/>
              </a:spcAft>
            </a:pPr>
            <a:fld id="{8A7A6979-0714-4377-B894-6BE4C2D6E202}" type="slidenum">
              <a:rPr lang="en-US"/>
              <a:pPr>
                <a:spcAft>
                  <a:spcPts val="600"/>
                </a:spcAft>
              </a:pPr>
              <a:t>30</a:t>
            </a:fld>
            <a:endParaRPr lang="en-US" dirty="0"/>
          </a:p>
        </p:txBody>
      </p:sp>
      <p:graphicFrame>
        <p:nvGraphicFramePr>
          <p:cNvPr id="6" name="Diagram 5">
            <a:extLst>
              <a:ext uri="{FF2B5EF4-FFF2-40B4-BE49-F238E27FC236}">
                <a16:creationId xmlns:a16="http://schemas.microsoft.com/office/drawing/2014/main" id="{171E9277-CEF5-869A-C025-CC6BACD2FC33}"/>
              </a:ext>
            </a:extLst>
          </p:cNvPr>
          <p:cNvGraphicFramePr/>
          <p:nvPr>
            <p:extLst>
              <p:ext uri="{D42A27DB-BD31-4B8C-83A1-F6EECF244321}">
                <p14:modId xmlns:p14="http://schemas.microsoft.com/office/powerpoint/2010/main" val="346007151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5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3A850-FBCF-4538-74AD-BFF4F4C28E43}"/>
              </a:ext>
            </a:extLst>
          </p:cNvPr>
          <p:cNvSpPr txBox="1"/>
          <p:nvPr/>
        </p:nvSpPr>
        <p:spPr>
          <a:xfrm>
            <a:off x="1024128" y="1648576"/>
            <a:ext cx="8991600" cy="2677656"/>
          </a:xfrm>
          <a:prstGeom prst="rect">
            <a:avLst/>
          </a:prstGeom>
          <a:noFill/>
        </p:spPr>
        <p:txBody>
          <a:bodyPr wrap="square" rtlCol="0">
            <a:spAutoFit/>
          </a:bodyPr>
          <a:lstStyle/>
          <a:p>
            <a:r>
              <a:rPr lang="en-US" sz="2400" dirty="0"/>
              <a:t>The PowerPoint Presentation will be shared with those in attendance; Please add your name and email address in the comments.</a:t>
            </a:r>
          </a:p>
          <a:p>
            <a:endParaRPr lang="en-US" sz="2400" dirty="0"/>
          </a:p>
          <a:p>
            <a:r>
              <a:rPr lang="en-US" sz="2400" dirty="0"/>
              <a:t>Please use this link provided to access this PowerPoint Presentation. (Once Posted on County of Morris website)</a:t>
            </a:r>
          </a:p>
          <a:p>
            <a:r>
              <a:rPr lang="en-US" sz="2400" dirty="0">
                <a:hlinkClick r:id="rId2"/>
              </a:rPr>
              <a:t>https://www.morriscountynj.gov/Departments/Community-Development</a:t>
            </a:r>
            <a:endParaRPr lang="en-US" sz="2400" dirty="0"/>
          </a:p>
          <a:p>
            <a:pPr marL="800100" lvl="1" indent="-342900">
              <a:buFont typeface="Arial" panose="020B0604020202020204" pitchFamily="34" charset="0"/>
              <a:buChar char="•"/>
            </a:pPr>
            <a:r>
              <a:rPr lang="en-US" sz="2400" dirty="0"/>
              <a:t>Under :</a:t>
            </a:r>
          </a:p>
        </p:txBody>
      </p:sp>
      <p:pic>
        <p:nvPicPr>
          <p:cNvPr id="6" name="Picture 5">
            <a:extLst>
              <a:ext uri="{FF2B5EF4-FFF2-40B4-BE49-F238E27FC236}">
                <a16:creationId xmlns:a16="http://schemas.microsoft.com/office/drawing/2014/main" id="{EB8054D6-25EF-6CD5-7A1C-9B5BBECA7CFC}"/>
              </a:ext>
            </a:extLst>
          </p:cNvPr>
          <p:cNvPicPr>
            <a:picLocks noChangeAspect="1"/>
          </p:cNvPicPr>
          <p:nvPr/>
        </p:nvPicPr>
        <p:blipFill rotWithShape="1">
          <a:blip r:embed="rId3"/>
          <a:srcRect l="8821" t="17340" r="2082" b="6537"/>
          <a:stretch/>
        </p:blipFill>
        <p:spPr>
          <a:xfrm>
            <a:off x="3352800" y="3903220"/>
            <a:ext cx="4724400" cy="2787154"/>
          </a:xfrm>
          <a:prstGeom prst="rect">
            <a:avLst/>
          </a:prstGeom>
        </p:spPr>
      </p:pic>
      <p:sp>
        <p:nvSpPr>
          <p:cNvPr id="4" name="TextBox 3">
            <a:extLst>
              <a:ext uri="{FF2B5EF4-FFF2-40B4-BE49-F238E27FC236}">
                <a16:creationId xmlns:a16="http://schemas.microsoft.com/office/drawing/2014/main" id="{44A1D415-3ABF-CDD2-A2FC-259788AAD9F8}"/>
              </a:ext>
            </a:extLst>
          </p:cNvPr>
          <p:cNvSpPr txBox="1"/>
          <p:nvPr/>
        </p:nvSpPr>
        <p:spPr>
          <a:xfrm>
            <a:off x="1024128" y="401934"/>
            <a:ext cx="7053072" cy="830997"/>
          </a:xfrm>
          <a:prstGeom prst="rect">
            <a:avLst/>
          </a:prstGeom>
          <a:noFill/>
        </p:spPr>
        <p:txBody>
          <a:bodyPr wrap="square" rtlCol="0">
            <a:spAutoFit/>
          </a:bodyPr>
          <a:lstStyle/>
          <a:p>
            <a:r>
              <a:rPr lang="en-US" sz="4800" dirty="0"/>
              <a:t>Final Words</a:t>
            </a:r>
          </a:p>
        </p:txBody>
      </p:sp>
    </p:spTree>
    <p:extLst>
      <p:ext uri="{BB962C8B-B14F-4D97-AF65-F5344CB8AC3E}">
        <p14:creationId xmlns:p14="http://schemas.microsoft.com/office/powerpoint/2010/main" val="192299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FDFA-2928-3746-8212-750A092772F2}"/>
              </a:ext>
            </a:extLst>
          </p:cNvPr>
          <p:cNvSpPr>
            <a:spLocks noGrp="1"/>
          </p:cNvSpPr>
          <p:nvPr>
            <p:ph type="title"/>
          </p:nvPr>
        </p:nvSpPr>
        <p:spPr>
          <a:xfrm>
            <a:off x="1024128" y="609600"/>
            <a:ext cx="9720072" cy="914400"/>
          </a:xfrm>
        </p:spPr>
        <p:txBody>
          <a:bodyPr>
            <a:normAutofit fontScale="90000"/>
          </a:bodyPr>
          <a:lstStyle/>
          <a:p>
            <a:br>
              <a:rPr lang="en-US" dirty="0"/>
            </a:br>
            <a:br>
              <a:rPr lang="en-US" dirty="0"/>
            </a:br>
            <a:r>
              <a:rPr lang="en-US" dirty="0"/>
              <a:t>Contacts:</a:t>
            </a:r>
            <a:br>
              <a:rPr lang="en-US" dirty="0"/>
            </a:br>
            <a:endParaRPr lang="en-US" dirty="0"/>
          </a:p>
        </p:txBody>
      </p:sp>
      <p:graphicFrame>
        <p:nvGraphicFramePr>
          <p:cNvPr id="56325" name="Rectangle 3">
            <a:extLst>
              <a:ext uri="{FF2B5EF4-FFF2-40B4-BE49-F238E27FC236}">
                <a16:creationId xmlns:a16="http://schemas.microsoft.com/office/drawing/2014/main" id="{C4C771A6-3092-4EC9-8ED4-A34FFF8CB74A}"/>
              </a:ext>
            </a:extLst>
          </p:cNvPr>
          <p:cNvGraphicFramePr>
            <a:graphicFrameLocks noGrp="1"/>
          </p:cNvGraphicFramePr>
          <p:nvPr>
            <p:ph idx="1"/>
          </p:nvPr>
        </p:nvGraphicFramePr>
        <p:xfrm>
          <a:off x="457200" y="1752601"/>
          <a:ext cx="4876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Rectangle 3">
            <a:extLst>
              <a:ext uri="{FF2B5EF4-FFF2-40B4-BE49-F238E27FC236}">
                <a16:creationId xmlns:a16="http://schemas.microsoft.com/office/drawing/2014/main" id="{8BB887DD-267E-EF09-262A-B718974DBBB0}"/>
              </a:ext>
            </a:extLst>
          </p:cNvPr>
          <p:cNvGraphicFramePr>
            <a:graphicFrameLocks/>
          </p:cNvGraphicFramePr>
          <p:nvPr/>
        </p:nvGraphicFramePr>
        <p:xfrm>
          <a:off x="5631180" y="1752600"/>
          <a:ext cx="4876800" cy="2438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Rectangle 3">
            <a:extLst>
              <a:ext uri="{FF2B5EF4-FFF2-40B4-BE49-F238E27FC236}">
                <a16:creationId xmlns:a16="http://schemas.microsoft.com/office/drawing/2014/main" id="{42C4D511-BE38-081C-C141-E25EA9B66DB3}"/>
              </a:ext>
            </a:extLst>
          </p:cNvPr>
          <p:cNvGraphicFramePr>
            <a:graphicFrameLocks/>
          </p:cNvGraphicFramePr>
          <p:nvPr/>
        </p:nvGraphicFramePr>
        <p:xfrm>
          <a:off x="2895600" y="3409952"/>
          <a:ext cx="4876800" cy="24383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6558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134F0D3-8267-4FCC-8AA2-0F987FB2E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87CB69F-0CBD-4E11-AEF2-C69F4867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D899DD1-F375-874C-A7A1-C972525904DE}"/>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FY 2020-2024 Consolidated Plan priorities</a:t>
            </a:r>
            <a:br>
              <a:rPr lang="en-US" dirty="0">
                <a:solidFill>
                  <a:srgbClr val="FFFFFF"/>
                </a:solidFill>
              </a:rPr>
            </a:br>
            <a:endParaRPr lang="en-US" dirty="0">
              <a:solidFill>
                <a:srgbClr val="FFFFFF"/>
              </a:solidFill>
            </a:endParaRPr>
          </a:p>
        </p:txBody>
      </p:sp>
      <p:cxnSp>
        <p:nvCxnSpPr>
          <p:cNvPr id="19" name="Straight Connector 18">
            <a:extLst>
              <a:ext uri="{FF2B5EF4-FFF2-40B4-BE49-F238E27FC236}">
                <a16:creationId xmlns:a16="http://schemas.microsoft.com/office/drawing/2014/main" id="{FB5AD06E-0FF5-4588-8D02-BA7D0539A1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0" y="804333"/>
            <a:ext cx="4356688" cy="5249334"/>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80000"/>
              </a:lnSpc>
              <a:spcAft>
                <a:spcPts val="600"/>
              </a:spcAft>
            </a:pPr>
            <a:endParaRPr lang="en-US" sz="4800" cap="all" spc="100" dirty="0">
              <a:solidFill>
                <a:schemeClr val="tx1">
                  <a:lumMod val="90000"/>
                  <a:lumOff val="10000"/>
                </a:schemeClr>
              </a:solidFill>
            </a:endParaRPr>
          </a:p>
        </p:txBody>
      </p:sp>
      <p:sp>
        <p:nvSpPr>
          <p:cNvPr id="2" name="Rectangle 1"/>
          <p:cNvSpPr/>
          <p:nvPr/>
        </p:nvSpPr>
        <p:spPr>
          <a:xfrm>
            <a:off x="2317463" y="3983566"/>
            <a:ext cx="7133401" cy="5748868"/>
          </a:xfrm>
          <a:prstGeom prst="rect">
            <a:avLst/>
          </a:prstGeom>
        </p:spPr>
        <p:txBody>
          <a:bodyPr vert="horz" lIns="45720" tIns="45720" rIns="45720" bIns="45720" rtlCol="0" anchor="ctr">
            <a:normAutofit/>
          </a:bodyPr>
          <a:lstStyle/>
          <a:p>
            <a:pPr marL="457200" indent="-457200" defTabSz="914400">
              <a:lnSpc>
                <a:spcPct val="90000"/>
              </a:lnSpc>
              <a:buClr>
                <a:schemeClr val="accent2"/>
              </a:buClr>
              <a:buFont typeface="Arial" panose="020B0604020202020204" pitchFamily="34" charset="0"/>
              <a:buChar char="•"/>
            </a:pPr>
            <a:endParaRPr lang="en-US" sz="2600" dirty="0"/>
          </a:p>
          <a:p>
            <a:pPr defTabSz="914400">
              <a:lnSpc>
                <a:spcPct val="90000"/>
              </a:lnSpc>
              <a:spcAft>
                <a:spcPts val="1000"/>
              </a:spcAft>
              <a:buClr>
                <a:schemeClr val="accent2"/>
              </a:buClr>
            </a:pPr>
            <a:endParaRPr lang="en-US" dirty="0"/>
          </a:p>
        </p:txBody>
      </p:sp>
      <p:graphicFrame>
        <p:nvGraphicFramePr>
          <p:cNvPr id="10" name="Content Placeholder 6">
            <a:extLst>
              <a:ext uri="{FF2B5EF4-FFF2-40B4-BE49-F238E27FC236}">
                <a16:creationId xmlns:a16="http://schemas.microsoft.com/office/drawing/2014/main" id="{77C5078E-6D24-43D5-91E5-895EDA058585}"/>
              </a:ext>
            </a:extLst>
          </p:cNvPr>
          <p:cNvGraphicFramePr>
            <a:graphicFrameLocks noGrp="1"/>
          </p:cNvGraphicFramePr>
          <p:nvPr>
            <p:ph idx="1"/>
            <p:extLst>
              <p:ext uri="{D42A27DB-BD31-4B8C-83A1-F6EECF244321}">
                <p14:modId xmlns:p14="http://schemas.microsoft.com/office/powerpoint/2010/main" val="2855262169"/>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8E7B4A6-0494-C5E9-6101-CBB3C6C953EE}"/>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67378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773723" y="804333"/>
            <a:ext cx="3493477" cy="5249334"/>
          </a:xfrm>
        </p:spPr>
        <p:txBody>
          <a:bodyPr>
            <a:normAutofit/>
          </a:bodyPr>
          <a:lstStyle/>
          <a:p>
            <a:pPr algn="r"/>
            <a:r>
              <a:rPr lang="en-US" dirty="0">
                <a:solidFill>
                  <a:srgbClr val="FFFFFF"/>
                </a:solidFill>
              </a:rPr>
              <a:t>FY 2024 Annual Action Plan Goal Categories</a:t>
            </a:r>
          </a:p>
        </p:txBody>
      </p:sp>
      <p:sp>
        <p:nvSpPr>
          <p:cNvPr id="3" name="Content Placeholder 2">
            <a:extLst>
              <a:ext uri="{FF2B5EF4-FFF2-40B4-BE49-F238E27FC236}">
                <a16:creationId xmlns:a16="http://schemas.microsoft.com/office/drawing/2014/main" id="{433B4632-13B9-AE46-818B-0C9D69831A0A}"/>
              </a:ext>
            </a:extLst>
          </p:cNvPr>
          <p:cNvSpPr>
            <a:spLocks noGrp="1"/>
          </p:cNvSpPr>
          <p:nvPr>
            <p:ph idx="1"/>
          </p:nvPr>
        </p:nvSpPr>
        <p:spPr>
          <a:xfrm>
            <a:off x="5109882" y="804333"/>
            <a:ext cx="6147169" cy="5249334"/>
          </a:xfrm>
        </p:spPr>
        <p:txBody>
          <a:bodyPr anchor="ctr">
            <a:normAutofit/>
          </a:bodyPr>
          <a:lstStyle/>
          <a:p>
            <a:pPr>
              <a:buFont typeface="Arial" panose="020B0604020202020204" pitchFamily="34" charset="0"/>
              <a:buChar char="•"/>
            </a:pPr>
            <a:r>
              <a:rPr lang="en-US" sz="2800" dirty="0"/>
              <a:t>Improve and Expand Infrastructure</a:t>
            </a:r>
          </a:p>
          <a:p>
            <a:pPr>
              <a:buFont typeface="Arial" panose="020B0604020202020204" pitchFamily="34" charset="0"/>
              <a:buChar char="•"/>
            </a:pPr>
            <a:r>
              <a:rPr lang="en-US" sz="2800" dirty="0"/>
              <a:t>Improve and Expand Public Facilities</a:t>
            </a:r>
          </a:p>
          <a:p>
            <a:pPr>
              <a:buFont typeface="Arial" panose="020B0604020202020204" pitchFamily="34" charset="0"/>
              <a:buChar char="•"/>
            </a:pPr>
            <a:r>
              <a:rPr lang="en-US" sz="2800" dirty="0"/>
              <a:t>Public Services</a:t>
            </a:r>
          </a:p>
          <a:p>
            <a:pPr>
              <a:buFont typeface="Arial" panose="020B0604020202020204" pitchFamily="34" charset="0"/>
              <a:buChar char="•"/>
            </a:pPr>
            <a:r>
              <a:rPr lang="en-US" sz="2800" dirty="0"/>
              <a:t>Housing for Persons who are Homeless</a:t>
            </a:r>
          </a:p>
          <a:p>
            <a:pPr>
              <a:buFont typeface="Arial" panose="020B0604020202020204" pitchFamily="34" charset="0"/>
              <a:buChar char="•"/>
            </a:pPr>
            <a:r>
              <a:rPr lang="en-US" sz="2800" dirty="0"/>
              <a:t>Creation and Preservation of Rental Housing</a:t>
            </a:r>
          </a:p>
          <a:p>
            <a:pPr>
              <a:buFont typeface="Arial" panose="020B0604020202020204" pitchFamily="34" charset="0"/>
              <a:buChar char="•"/>
            </a:pPr>
            <a:r>
              <a:rPr lang="en-US" sz="2800" dirty="0"/>
              <a:t>Non-Homeless Special Needs Housing</a:t>
            </a:r>
          </a:p>
          <a:p>
            <a:pPr>
              <a:buFont typeface="Arial" panose="020B0604020202020204" pitchFamily="34" charset="0"/>
              <a:buChar char="•"/>
            </a:pPr>
            <a:r>
              <a:rPr lang="en-US" sz="2800" dirty="0"/>
              <a:t>Creation and Preservation of Homeownership Opportunities</a:t>
            </a:r>
          </a:p>
          <a:p>
            <a:pPr>
              <a:buFont typeface="Arial" panose="020B0604020202020204" pitchFamily="34" charset="0"/>
              <a:buChar char="•"/>
            </a:pPr>
            <a:r>
              <a:rPr lang="en-US" sz="2800" dirty="0"/>
              <a:t>Program Administration</a:t>
            </a:r>
          </a:p>
        </p:txBody>
      </p:sp>
      <p:sp>
        <p:nvSpPr>
          <p:cNvPr id="7" name="Oval 6" descr="Renovation (House With Sparkles) with solid fill">
            <a:extLst>
              <a:ext uri="{FF2B5EF4-FFF2-40B4-BE49-F238E27FC236}">
                <a16:creationId xmlns:a16="http://schemas.microsoft.com/office/drawing/2014/main" id="{A989BBF9-043C-4CB4-B7C5-9ACAEAD6112C}"/>
              </a:ext>
            </a:extLst>
          </p:cNvPr>
          <p:cNvSpPr/>
          <p:nvPr/>
        </p:nvSpPr>
        <p:spPr>
          <a:xfrm>
            <a:off x="10739784" y="150526"/>
            <a:ext cx="1082893" cy="1082893"/>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9" name="Oval 8">
            <a:extLst>
              <a:ext uri="{FF2B5EF4-FFF2-40B4-BE49-F238E27FC236}">
                <a16:creationId xmlns:a16="http://schemas.microsoft.com/office/drawing/2014/main" id="{CEF97C10-7E53-465C-B9FA-5D654FCABD96}"/>
              </a:ext>
            </a:extLst>
          </p:cNvPr>
          <p:cNvSpPr/>
          <p:nvPr/>
        </p:nvSpPr>
        <p:spPr>
          <a:xfrm>
            <a:off x="10764559" y="1974768"/>
            <a:ext cx="1082893" cy="1082893"/>
          </a:xfrm>
          <a:prstGeom prst="ellipse">
            <a:avLst/>
          </a:prstGeom>
          <a:blipFill rotWithShape="1">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1849779"/>
              <a:satOff val="6849"/>
              <a:lumOff val="-254"/>
              <a:alphaOff val="0"/>
            </a:schemeClr>
          </a:effectRef>
          <a:fontRef idx="minor">
            <a:schemeClr val="lt1">
              <a:hueOff val="0"/>
              <a:satOff val="0"/>
              <a:lumOff val="0"/>
              <a:alphaOff val="0"/>
            </a:schemeClr>
          </a:fontRef>
        </p:style>
        <p:txBody>
          <a:bodyPr/>
          <a:lstStyle/>
          <a:p>
            <a:endParaRPr lang="en-US" dirty="0"/>
          </a:p>
        </p:txBody>
      </p:sp>
      <p:sp>
        <p:nvSpPr>
          <p:cNvPr id="11" name="Oval 10">
            <a:extLst>
              <a:ext uri="{FF2B5EF4-FFF2-40B4-BE49-F238E27FC236}">
                <a16:creationId xmlns:a16="http://schemas.microsoft.com/office/drawing/2014/main" id="{67B16CC5-BCCA-4EB8-B972-43E7579DA459}"/>
              </a:ext>
            </a:extLst>
          </p:cNvPr>
          <p:cNvSpPr/>
          <p:nvPr/>
        </p:nvSpPr>
        <p:spPr>
          <a:xfrm>
            <a:off x="10764559" y="3928960"/>
            <a:ext cx="1082893" cy="1082893"/>
          </a:xfrm>
          <a:prstGeom prst="ellipse">
            <a:avLst/>
          </a:prstGeom>
          <a:blipFill rotWithShape="1">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5549337"/>
              <a:satOff val="20546"/>
              <a:lumOff val="-763"/>
              <a:alphaOff val="0"/>
            </a:schemeClr>
          </a:effectRef>
          <a:fontRef idx="minor">
            <a:schemeClr val="lt1">
              <a:hueOff val="0"/>
              <a:satOff val="0"/>
              <a:lumOff val="0"/>
              <a:alphaOff val="0"/>
            </a:schemeClr>
          </a:fontRef>
        </p:style>
        <p:txBody>
          <a:bodyPr/>
          <a:lstStyle/>
          <a:p>
            <a:endParaRPr lang="en-US" dirty="0"/>
          </a:p>
        </p:txBody>
      </p:sp>
      <p:sp>
        <p:nvSpPr>
          <p:cNvPr id="12" name="Oval 11">
            <a:extLst>
              <a:ext uri="{FF2B5EF4-FFF2-40B4-BE49-F238E27FC236}">
                <a16:creationId xmlns:a16="http://schemas.microsoft.com/office/drawing/2014/main" id="{0C14CC6D-E9E5-4A71-AB7D-4ADAFDA2E475}"/>
              </a:ext>
            </a:extLst>
          </p:cNvPr>
          <p:cNvSpPr/>
          <p:nvPr/>
        </p:nvSpPr>
        <p:spPr>
          <a:xfrm>
            <a:off x="10739784" y="5775107"/>
            <a:ext cx="1082893" cy="1082893"/>
          </a:xfrm>
          <a:prstGeom prst="ellipse">
            <a:avLst/>
          </a:prstGeom>
          <a:blipFill rotWithShape="1">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7399116"/>
              <a:satOff val="27395"/>
              <a:lumOff val="-1017"/>
              <a:alphaOff val="0"/>
            </a:schemeClr>
          </a:effectRef>
          <a:fontRef idx="minor">
            <a:schemeClr val="lt1">
              <a:hueOff val="0"/>
              <a:satOff val="0"/>
              <a:lumOff val="0"/>
              <a:alphaOff val="0"/>
            </a:schemeClr>
          </a:fontRef>
        </p:style>
        <p:txBody>
          <a:bodyPr/>
          <a:lstStyle/>
          <a:p>
            <a:endParaRPr lang="en-US" dirty="0"/>
          </a:p>
        </p:txBody>
      </p:sp>
      <p:sp>
        <p:nvSpPr>
          <p:cNvPr id="4" name="Slide Number Placeholder 3">
            <a:extLst>
              <a:ext uri="{FF2B5EF4-FFF2-40B4-BE49-F238E27FC236}">
                <a16:creationId xmlns:a16="http://schemas.microsoft.com/office/drawing/2014/main" id="{A9C8C385-67A3-AB2A-5DAA-5A2517ECA88B}"/>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28449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1024129" y="585216"/>
            <a:ext cx="3779085" cy="1499616"/>
          </a:xfrm>
        </p:spPr>
        <p:txBody>
          <a:bodyPr>
            <a:normAutofit/>
          </a:bodyPr>
          <a:lstStyle/>
          <a:p>
            <a:r>
              <a:rPr lang="en-US" sz="4400" dirty="0">
                <a:solidFill>
                  <a:schemeClr val="tx1"/>
                </a:solidFill>
              </a:rPr>
              <a:t>Funding Programs</a:t>
            </a:r>
          </a:p>
        </p:txBody>
      </p:sp>
      <p:cxnSp>
        <p:nvCxnSpPr>
          <p:cNvPr id="17" name="Straight Connector 16">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3B4632-13B9-AE46-818B-0C9D69831A0A}"/>
              </a:ext>
            </a:extLst>
          </p:cNvPr>
          <p:cNvSpPr>
            <a:spLocks noGrp="1"/>
          </p:cNvSpPr>
          <p:nvPr>
            <p:ph idx="1"/>
          </p:nvPr>
        </p:nvSpPr>
        <p:spPr>
          <a:xfrm>
            <a:off x="1024129" y="2286000"/>
            <a:ext cx="3791711" cy="3931920"/>
          </a:xfrm>
        </p:spPr>
        <p:txBody>
          <a:bodyPr>
            <a:normAutofit/>
          </a:bodyPr>
          <a:lstStyle/>
          <a:p>
            <a:pPr marL="0" indent="0">
              <a:buNone/>
            </a:pPr>
            <a:r>
              <a:rPr lang="en-US" b="1" dirty="0">
                <a:solidFill>
                  <a:srgbClr val="FFFFFF"/>
                </a:solidFill>
              </a:rPr>
              <a:t>2024 Estimated Funding Levels</a:t>
            </a:r>
          </a:p>
          <a:p>
            <a:pPr>
              <a:buFont typeface="Arial" panose="020B0604020202020204" pitchFamily="34" charset="0"/>
              <a:buChar char="•"/>
            </a:pPr>
            <a:r>
              <a:rPr lang="en-US" dirty="0">
                <a:solidFill>
                  <a:srgbClr val="FFFFFF"/>
                </a:solidFill>
              </a:rPr>
              <a:t>Community Development Block Grant (CDBG)</a:t>
            </a:r>
          </a:p>
          <a:p>
            <a:pPr>
              <a:buFont typeface="Arial" panose="020B0604020202020204" pitchFamily="34" charset="0"/>
              <a:buChar char="•"/>
            </a:pPr>
            <a:r>
              <a:rPr lang="en-US" dirty="0">
                <a:solidFill>
                  <a:srgbClr val="FFFFFF"/>
                </a:solidFill>
              </a:rPr>
              <a:t>HOME Investment Partnerships Program (HOME)</a:t>
            </a:r>
          </a:p>
          <a:p>
            <a:pPr>
              <a:buFont typeface="Arial" panose="020B0604020202020204" pitchFamily="34" charset="0"/>
              <a:buChar char="•"/>
            </a:pPr>
            <a:r>
              <a:rPr lang="en-US" dirty="0">
                <a:solidFill>
                  <a:srgbClr val="FFFFFF"/>
                </a:solidFill>
              </a:rPr>
              <a:t>Emergency Solutions Grant (ESG) Program</a:t>
            </a:r>
          </a:p>
        </p:txBody>
      </p:sp>
      <p:sp>
        <p:nvSpPr>
          <p:cNvPr id="4" name="Slide Number Placeholder 3">
            <a:extLst>
              <a:ext uri="{FF2B5EF4-FFF2-40B4-BE49-F238E27FC236}">
                <a16:creationId xmlns:a16="http://schemas.microsoft.com/office/drawing/2014/main" id="{12E714F7-32D8-96EA-7143-7CB7AE117D1C}"/>
              </a:ext>
            </a:extLst>
          </p:cNvPr>
          <p:cNvSpPr>
            <a:spLocks noGrp="1"/>
          </p:cNvSpPr>
          <p:nvPr>
            <p:ph type="sldNum" sz="quarter" idx="12"/>
          </p:nvPr>
        </p:nvSpPr>
        <p:spPr>
          <a:xfrm>
            <a:off x="10837334" y="6470704"/>
            <a:ext cx="973666" cy="274320"/>
          </a:xfrm>
        </p:spPr>
        <p:txBody>
          <a:bodyPr>
            <a:normAutofit/>
          </a:bodyPr>
          <a:lstStyle/>
          <a:p>
            <a:pPr>
              <a:spcAft>
                <a:spcPts val="600"/>
              </a:spcAft>
            </a:pPr>
            <a:fld id="{8A7A6979-0714-4377-B894-6BE4C2D6E202}" type="slidenum">
              <a:rPr lang="en-US" smtClean="0"/>
              <a:pPr>
                <a:spcAft>
                  <a:spcPts val="600"/>
                </a:spcAft>
              </a:pPr>
              <a:t>6</a:t>
            </a:fld>
            <a:endParaRPr lang="en-US" dirty="0"/>
          </a:p>
        </p:txBody>
      </p:sp>
      <p:graphicFrame>
        <p:nvGraphicFramePr>
          <p:cNvPr id="6" name="Table 5">
            <a:extLst>
              <a:ext uri="{FF2B5EF4-FFF2-40B4-BE49-F238E27FC236}">
                <a16:creationId xmlns:a16="http://schemas.microsoft.com/office/drawing/2014/main" id="{3ADD52B5-7DFB-C6E2-BA50-673296E8F5C8}"/>
              </a:ext>
            </a:extLst>
          </p:cNvPr>
          <p:cNvGraphicFramePr>
            <a:graphicFrameLocks noGrp="1"/>
          </p:cNvGraphicFramePr>
          <p:nvPr>
            <p:extLst>
              <p:ext uri="{D42A27DB-BD31-4B8C-83A1-F6EECF244321}">
                <p14:modId xmlns:p14="http://schemas.microsoft.com/office/powerpoint/2010/main" val="1664465310"/>
              </p:ext>
            </p:extLst>
          </p:nvPr>
        </p:nvGraphicFramePr>
        <p:xfrm>
          <a:off x="5651359" y="1471883"/>
          <a:ext cx="6159641" cy="4133086"/>
        </p:xfrm>
        <a:graphic>
          <a:graphicData uri="http://schemas.openxmlformats.org/drawingml/2006/table">
            <a:tbl>
              <a:tblPr firstRow="1" bandRow="1">
                <a:tableStyleId>{5C22544A-7EE6-4342-B048-85BDC9FD1C3A}</a:tableStyleId>
              </a:tblPr>
              <a:tblGrid>
                <a:gridCol w="1343037">
                  <a:extLst>
                    <a:ext uri="{9D8B030D-6E8A-4147-A177-3AD203B41FA5}">
                      <a16:colId xmlns:a16="http://schemas.microsoft.com/office/drawing/2014/main" val="2835791662"/>
                    </a:ext>
                  </a:extLst>
                </a:gridCol>
                <a:gridCol w="1643716">
                  <a:extLst>
                    <a:ext uri="{9D8B030D-6E8A-4147-A177-3AD203B41FA5}">
                      <a16:colId xmlns:a16="http://schemas.microsoft.com/office/drawing/2014/main" val="2936469466"/>
                    </a:ext>
                  </a:extLst>
                </a:gridCol>
                <a:gridCol w="1643716">
                  <a:extLst>
                    <a:ext uri="{9D8B030D-6E8A-4147-A177-3AD203B41FA5}">
                      <a16:colId xmlns:a16="http://schemas.microsoft.com/office/drawing/2014/main" val="359757705"/>
                    </a:ext>
                  </a:extLst>
                </a:gridCol>
                <a:gridCol w="1529172">
                  <a:extLst>
                    <a:ext uri="{9D8B030D-6E8A-4147-A177-3AD203B41FA5}">
                      <a16:colId xmlns:a16="http://schemas.microsoft.com/office/drawing/2014/main" val="2889752191"/>
                    </a:ext>
                  </a:extLst>
                </a:gridCol>
              </a:tblGrid>
              <a:tr h="750450">
                <a:tc>
                  <a:txBody>
                    <a:bodyPr/>
                    <a:lstStyle/>
                    <a:p>
                      <a:r>
                        <a:rPr lang="en-US" sz="1800" dirty="0"/>
                        <a:t>Program</a:t>
                      </a:r>
                    </a:p>
                  </a:txBody>
                  <a:tcPr marL="91312" marR="91312" marT="45656" marB="45656">
                    <a:solidFill>
                      <a:schemeClr val="accent2"/>
                    </a:solidFill>
                  </a:tcPr>
                </a:tc>
                <a:tc>
                  <a:txBody>
                    <a:bodyPr/>
                    <a:lstStyle/>
                    <a:p>
                      <a:r>
                        <a:rPr lang="en-US" sz="1800" dirty="0"/>
                        <a:t>2022 Funding</a:t>
                      </a:r>
                    </a:p>
                  </a:txBody>
                  <a:tcPr marL="91312" marR="91312" marT="45656" marB="45656">
                    <a:solidFill>
                      <a:schemeClr val="accent2"/>
                    </a:solidFill>
                  </a:tcPr>
                </a:tc>
                <a:tc>
                  <a:txBody>
                    <a:bodyPr/>
                    <a:lstStyle/>
                    <a:p>
                      <a:r>
                        <a:rPr lang="en-US" sz="1800" dirty="0"/>
                        <a:t>2024 Estimate</a:t>
                      </a:r>
                    </a:p>
                  </a:txBody>
                  <a:tcPr marL="91312" marR="91312" marT="45656" marB="45656">
                    <a:solidFill>
                      <a:schemeClr val="accent2">
                        <a:lumMod val="75000"/>
                      </a:schemeClr>
                    </a:solidFill>
                  </a:tcPr>
                </a:tc>
                <a:tc>
                  <a:txBody>
                    <a:bodyPr/>
                    <a:lstStyle/>
                    <a:p>
                      <a:r>
                        <a:rPr lang="en-US" sz="1800" dirty="0"/>
                        <a:t>Difference</a:t>
                      </a:r>
                    </a:p>
                  </a:txBody>
                  <a:tcPr marL="91312" marR="91312" marT="45656" marB="45656">
                    <a:solidFill>
                      <a:schemeClr val="accent2"/>
                    </a:solidFill>
                  </a:tcPr>
                </a:tc>
                <a:extLst>
                  <a:ext uri="{0D108BD9-81ED-4DB2-BD59-A6C34878D82A}">
                    <a16:rowId xmlns:a16="http://schemas.microsoft.com/office/drawing/2014/main" val="1349521170"/>
                  </a:ext>
                </a:extLst>
              </a:tr>
              <a:tr h="845659">
                <a:tc>
                  <a:txBody>
                    <a:bodyPr/>
                    <a:lstStyle/>
                    <a:p>
                      <a:r>
                        <a:rPr lang="en-US" sz="1800" dirty="0"/>
                        <a:t>CDBG</a:t>
                      </a:r>
                    </a:p>
                  </a:txBody>
                  <a:tcPr marL="91312" marR="91312" marT="45656" marB="45656">
                    <a:solidFill>
                      <a:schemeClr val="accent2"/>
                    </a:solidFill>
                  </a:tcPr>
                </a:tc>
                <a:tc>
                  <a:txBody>
                    <a:bodyPr/>
                    <a:lstStyle/>
                    <a:p>
                      <a:r>
                        <a:rPr lang="en-US" sz="1800" dirty="0"/>
                        <a:t>$1,921,781</a:t>
                      </a:r>
                    </a:p>
                  </a:txBody>
                  <a:tcPr marL="91312" marR="91312" marT="45656" marB="45656">
                    <a:solidFill>
                      <a:schemeClr val="accent2"/>
                    </a:solidFill>
                  </a:tcPr>
                </a:tc>
                <a:tc>
                  <a:txBody>
                    <a:bodyPr/>
                    <a:lstStyle/>
                    <a:p>
                      <a:r>
                        <a:rPr lang="en-US" sz="1800" dirty="0"/>
                        <a:t>$1,906,537</a:t>
                      </a:r>
                    </a:p>
                  </a:txBody>
                  <a:tcPr marL="91312" marR="91312" marT="45656" marB="45656">
                    <a:solidFill>
                      <a:schemeClr val="accent2">
                        <a:lumMod val="75000"/>
                      </a:schemeClr>
                    </a:solidFill>
                  </a:tcPr>
                </a:tc>
                <a:tc>
                  <a:txBody>
                    <a:bodyPr/>
                    <a:lstStyle/>
                    <a:p>
                      <a:r>
                        <a:rPr lang="en-US" sz="1800" dirty="0"/>
                        <a:t>($5,244)</a:t>
                      </a:r>
                    </a:p>
                  </a:txBody>
                  <a:tcPr marL="91312" marR="91312" marT="45656" marB="45656">
                    <a:solidFill>
                      <a:schemeClr val="accent2"/>
                    </a:solidFill>
                  </a:tcPr>
                </a:tc>
                <a:extLst>
                  <a:ext uri="{0D108BD9-81ED-4DB2-BD59-A6C34878D82A}">
                    <a16:rowId xmlns:a16="http://schemas.microsoft.com/office/drawing/2014/main" val="3781761733"/>
                  </a:ext>
                </a:extLst>
              </a:tr>
              <a:tr h="845659">
                <a:tc>
                  <a:txBody>
                    <a:bodyPr/>
                    <a:lstStyle/>
                    <a:p>
                      <a:r>
                        <a:rPr lang="en-US" sz="1800" dirty="0"/>
                        <a:t>HOME</a:t>
                      </a:r>
                    </a:p>
                  </a:txBody>
                  <a:tcPr marL="91312" marR="91312" marT="45656" marB="45656">
                    <a:solidFill>
                      <a:schemeClr val="accent2"/>
                    </a:solidFill>
                  </a:tcPr>
                </a:tc>
                <a:tc>
                  <a:txBody>
                    <a:bodyPr/>
                    <a:lstStyle/>
                    <a:p>
                      <a:r>
                        <a:rPr lang="en-US" sz="1800" dirty="0"/>
                        <a:t>$963,834</a:t>
                      </a:r>
                    </a:p>
                  </a:txBody>
                  <a:tcPr marL="91312" marR="91312" marT="45656" marB="45656">
                    <a:solidFill>
                      <a:schemeClr val="accent2"/>
                    </a:solidFill>
                  </a:tcPr>
                </a:tc>
                <a:tc>
                  <a:txBody>
                    <a:bodyPr/>
                    <a:lstStyle/>
                    <a:p>
                      <a:r>
                        <a:rPr lang="en-US" sz="1800" dirty="0"/>
                        <a:t>$1,033,320</a:t>
                      </a:r>
                    </a:p>
                  </a:txBody>
                  <a:tcPr marL="91312" marR="91312" marT="45656" marB="45656">
                    <a:solidFill>
                      <a:schemeClr val="accent2">
                        <a:lumMod val="75000"/>
                      </a:schemeClr>
                    </a:solidFill>
                  </a:tcPr>
                </a:tc>
                <a:tc>
                  <a:txBody>
                    <a:bodyPr/>
                    <a:lstStyle/>
                    <a:p>
                      <a:r>
                        <a:rPr lang="en-US" sz="1800" dirty="0"/>
                        <a:t>+ $69,486</a:t>
                      </a:r>
                    </a:p>
                  </a:txBody>
                  <a:tcPr marL="91312" marR="91312" marT="45656" marB="45656">
                    <a:solidFill>
                      <a:schemeClr val="accent2"/>
                    </a:solidFill>
                  </a:tcPr>
                </a:tc>
                <a:extLst>
                  <a:ext uri="{0D108BD9-81ED-4DB2-BD59-A6C34878D82A}">
                    <a16:rowId xmlns:a16="http://schemas.microsoft.com/office/drawing/2014/main" val="937484043"/>
                  </a:ext>
                </a:extLst>
              </a:tr>
              <a:tr h="845659">
                <a:tc>
                  <a:txBody>
                    <a:bodyPr/>
                    <a:lstStyle/>
                    <a:p>
                      <a:r>
                        <a:rPr lang="en-US" sz="1800" dirty="0"/>
                        <a:t>ESG</a:t>
                      </a:r>
                    </a:p>
                  </a:txBody>
                  <a:tcPr marL="91312" marR="91312" marT="45656" marB="45656">
                    <a:solidFill>
                      <a:schemeClr val="accent2"/>
                    </a:solidFill>
                  </a:tcPr>
                </a:tc>
                <a:tc>
                  <a:txBody>
                    <a:bodyPr/>
                    <a:lstStyle/>
                    <a:p>
                      <a:r>
                        <a:rPr lang="en-US" sz="1800" dirty="0"/>
                        <a:t>$166,486</a:t>
                      </a:r>
                    </a:p>
                  </a:txBody>
                  <a:tcPr marL="91312" marR="91312" marT="45656" marB="45656">
                    <a:solidFill>
                      <a:schemeClr val="accent2"/>
                    </a:solidFill>
                  </a:tcPr>
                </a:tc>
                <a:tc>
                  <a:txBody>
                    <a:bodyPr/>
                    <a:lstStyle/>
                    <a:p>
                      <a:r>
                        <a:rPr lang="en-US" sz="1800" dirty="0"/>
                        <a:t>$168,904</a:t>
                      </a:r>
                    </a:p>
                  </a:txBody>
                  <a:tcPr marL="91312" marR="91312" marT="45656" marB="45656">
                    <a:solidFill>
                      <a:schemeClr val="accent2">
                        <a:lumMod val="75000"/>
                      </a:schemeClr>
                    </a:solidFill>
                  </a:tcPr>
                </a:tc>
                <a:tc>
                  <a:txBody>
                    <a:bodyPr/>
                    <a:lstStyle/>
                    <a:p>
                      <a:r>
                        <a:rPr lang="en-US" sz="1800" dirty="0"/>
                        <a:t>+2,418</a:t>
                      </a:r>
                    </a:p>
                  </a:txBody>
                  <a:tcPr marL="91312" marR="91312" marT="45656" marB="45656">
                    <a:solidFill>
                      <a:schemeClr val="accent2"/>
                    </a:solidFill>
                  </a:tcPr>
                </a:tc>
                <a:extLst>
                  <a:ext uri="{0D108BD9-81ED-4DB2-BD59-A6C34878D82A}">
                    <a16:rowId xmlns:a16="http://schemas.microsoft.com/office/drawing/2014/main" val="1131995859"/>
                  </a:ext>
                </a:extLst>
              </a:tr>
              <a:tr h="845659">
                <a:tc>
                  <a:txBody>
                    <a:bodyPr/>
                    <a:lstStyle/>
                    <a:p>
                      <a:r>
                        <a:rPr lang="en-US" sz="1800" dirty="0"/>
                        <a:t>Total</a:t>
                      </a:r>
                    </a:p>
                  </a:txBody>
                  <a:tcPr marL="91312" marR="91312" marT="45656" marB="45656">
                    <a:solidFill>
                      <a:schemeClr val="accent2"/>
                    </a:solidFill>
                  </a:tcPr>
                </a:tc>
                <a:tc>
                  <a:txBody>
                    <a:bodyPr/>
                    <a:lstStyle/>
                    <a:p>
                      <a:r>
                        <a:rPr lang="en-US" sz="1800" dirty="0"/>
                        <a:t>$3,052,101</a:t>
                      </a:r>
                    </a:p>
                  </a:txBody>
                  <a:tcPr marL="91312" marR="91312" marT="45656" marB="45656">
                    <a:solidFill>
                      <a:schemeClr val="accent2"/>
                    </a:solidFill>
                  </a:tcPr>
                </a:tc>
                <a:tc>
                  <a:txBody>
                    <a:bodyPr/>
                    <a:lstStyle/>
                    <a:p>
                      <a:r>
                        <a:rPr lang="en-US" sz="1800" dirty="0"/>
                        <a:t>$3,108,761</a:t>
                      </a:r>
                    </a:p>
                  </a:txBody>
                  <a:tcPr marL="91312" marR="91312" marT="45656" marB="45656">
                    <a:solidFill>
                      <a:schemeClr val="accent2">
                        <a:lumMod val="75000"/>
                      </a:schemeClr>
                    </a:solidFill>
                  </a:tcPr>
                </a:tc>
                <a:tc>
                  <a:txBody>
                    <a:bodyPr/>
                    <a:lstStyle/>
                    <a:p>
                      <a:r>
                        <a:rPr lang="en-US" sz="1800" dirty="0"/>
                        <a:t>+66,660</a:t>
                      </a:r>
                    </a:p>
                  </a:txBody>
                  <a:tcPr marL="91312" marR="91312" marT="45656" marB="45656">
                    <a:solidFill>
                      <a:schemeClr val="accent2"/>
                    </a:solidFill>
                  </a:tcPr>
                </a:tc>
                <a:extLst>
                  <a:ext uri="{0D108BD9-81ED-4DB2-BD59-A6C34878D82A}">
                    <a16:rowId xmlns:a16="http://schemas.microsoft.com/office/drawing/2014/main" val="2614173902"/>
                  </a:ext>
                </a:extLst>
              </a:tr>
            </a:tbl>
          </a:graphicData>
        </a:graphic>
      </p:graphicFrame>
      <p:sp>
        <p:nvSpPr>
          <p:cNvPr id="7" name="TextBox 6">
            <a:extLst>
              <a:ext uri="{FF2B5EF4-FFF2-40B4-BE49-F238E27FC236}">
                <a16:creationId xmlns:a16="http://schemas.microsoft.com/office/drawing/2014/main" id="{CEF08576-BFBD-F30F-9659-647A55D9C962}"/>
              </a:ext>
            </a:extLst>
          </p:cNvPr>
          <p:cNvSpPr txBox="1"/>
          <p:nvPr/>
        </p:nvSpPr>
        <p:spPr>
          <a:xfrm>
            <a:off x="5651359" y="5890161"/>
            <a:ext cx="3540142" cy="369332"/>
          </a:xfrm>
          <a:prstGeom prst="rect">
            <a:avLst/>
          </a:prstGeom>
          <a:noFill/>
        </p:spPr>
        <p:txBody>
          <a:bodyPr wrap="square" rtlCol="0">
            <a:spAutoFit/>
          </a:bodyPr>
          <a:lstStyle/>
          <a:p>
            <a:r>
              <a:rPr lang="en-US" dirty="0"/>
              <a:t>Table 1- Program Funding Levels</a:t>
            </a:r>
          </a:p>
        </p:txBody>
      </p:sp>
    </p:spTree>
    <p:extLst>
      <p:ext uri="{BB962C8B-B14F-4D97-AF65-F5344CB8AC3E}">
        <p14:creationId xmlns:p14="http://schemas.microsoft.com/office/powerpoint/2010/main" val="329535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4E25FBA9-A301-42AA-A4CC-8293788DAD19}"/>
              </a:ext>
            </a:extLst>
          </p:cNvPr>
          <p:cNvSpPr>
            <a:spLocks noGrp="1"/>
          </p:cNvSpPr>
          <p:nvPr>
            <p:ph type="title"/>
          </p:nvPr>
        </p:nvSpPr>
        <p:spPr>
          <a:xfrm>
            <a:off x="704335" y="977048"/>
            <a:ext cx="10960443" cy="2960980"/>
          </a:xfrm>
        </p:spPr>
        <p:txBody>
          <a:bodyPr vert="horz" lIns="91440" tIns="45720" rIns="91440" bIns="45720" rtlCol="0" anchor="b">
            <a:normAutofit/>
          </a:bodyPr>
          <a:lstStyle/>
          <a:p>
            <a:r>
              <a:rPr lang="en-US" sz="6600" spc="200" dirty="0">
                <a:solidFill>
                  <a:srgbClr val="FFFFFF"/>
                </a:solidFill>
              </a:rPr>
              <a:t>Program performance</a:t>
            </a:r>
            <a:br>
              <a:rPr lang="en-US" sz="6600" spc="200" dirty="0">
                <a:solidFill>
                  <a:srgbClr val="FFFFFF"/>
                </a:solidFill>
              </a:rPr>
            </a:br>
            <a:r>
              <a:rPr lang="en-US" sz="6600" spc="200" dirty="0">
                <a:solidFill>
                  <a:srgbClr val="FFFFFF"/>
                </a:solidFill>
              </a:rPr>
              <a:t>FY 2022 (July 1, 2022, through June 30, 2023) </a:t>
            </a:r>
          </a:p>
        </p:txBody>
      </p:sp>
      <p:sp>
        <p:nvSpPr>
          <p:cNvPr id="2" name="Slide Number Placeholder 1">
            <a:extLst>
              <a:ext uri="{FF2B5EF4-FFF2-40B4-BE49-F238E27FC236}">
                <a16:creationId xmlns:a16="http://schemas.microsoft.com/office/drawing/2014/main" id="{BD1F11EF-998D-7CFB-9AB4-F0BC67A68BD0}"/>
              </a:ext>
            </a:extLst>
          </p:cNvPr>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8977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2022 Resources and Investments</a:t>
            </a:r>
          </a:p>
        </p:txBody>
      </p:sp>
      <p:sp>
        <p:nvSpPr>
          <p:cNvPr id="4" name="Slide Number Placeholder 3">
            <a:extLst>
              <a:ext uri="{FF2B5EF4-FFF2-40B4-BE49-F238E27FC236}">
                <a16:creationId xmlns:a16="http://schemas.microsoft.com/office/drawing/2014/main" id="{12E714F7-32D8-96EA-7143-7CB7AE117D1C}"/>
              </a:ext>
            </a:extLst>
          </p:cNvPr>
          <p:cNvSpPr>
            <a:spLocks noGrp="1"/>
          </p:cNvSpPr>
          <p:nvPr>
            <p:ph type="sldNum" sz="quarter" idx="12"/>
          </p:nvPr>
        </p:nvSpPr>
        <p:spPr>
          <a:xfrm>
            <a:off x="10837334" y="6470704"/>
            <a:ext cx="973666" cy="274320"/>
          </a:xfrm>
        </p:spPr>
        <p:txBody>
          <a:bodyPr>
            <a:normAutofit/>
          </a:bodyPr>
          <a:lstStyle/>
          <a:p>
            <a:pPr>
              <a:spcAft>
                <a:spcPts val="600"/>
              </a:spcAft>
            </a:pPr>
            <a:fld id="{8A7A6979-0714-4377-B894-6BE4C2D6E202}" type="slidenum">
              <a:rPr lang="en-US" smtClean="0"/>
              <a:pPr>
                <a:spcAft>
                  <a:spcPts val="600"/>
                </a:spcAft>
              </a:pPr>
              <a:t>8</a:t>
            </a:fld>
            <a:endParaRPr lang="en-US" dirty="0"/>
          </a:p>
        </p:txBody>
      </p:sp>
      <p:graphicFrame>
        <p:nvGraphicFramePr>
          <p:cNvPr id="3" name="Table 2">
            <a:extLst>
              <a:ext uri="{FF2B5EF4-FFF2-40B4-BE49-F238E27FC236}">
                <a16:creationId xmlns:a16="http://schemas.microsoft.com/office/drawing/2014/main" id="{BEACB217-1649-0B0C-9792-14F39D77C125}"/>
              </a:ext>
            </a:extLst>
          </p:cNvPr>
          <p:cNvGraphicFramePr>
            <a:graphicFrameLocks noGrp="1"/>
          </p:cNvGraphicFramePr>
          <p:nvPr>
            <p:extLst>
              <p:ext uri="{D42A27DB-BD31-4B8C-83A1-F6EECF244321}">
                <p14:modId xmlns:p14="http://schemas.microsoft.com/office/powerpoint/2010/main" val="3189603275"/>
              </p:ext>
            </p:extLst>
          </p:nvPr>
        </p:nvGraphicFramePr>
        <p:xfrm>
          <a:off x="4803190" y="1277806"/>
          <a:ext cx="7007811" cy="2795429"/>
        </p:xfrm>
        <a:graphic>
          <a:graphicData uri="http://schemas.openxmlformats.org/drawingml/2006/table">
            <a:tbl>
              <a:tblPr firstRow="1" bandRow="1">
                <a:tableStyleId>{5C22544A-7EE6-4342-B048-85BDC9FD1C3A}</a:tableStyleId>
              </a:tblPr>
              <a:tblGrid>
                <a:gridCol w="2335937">
                  <a:extLst>
                    <a:ext uri="{9D8B030D-6E8A-4147-A177-3AD203B41FA5}">
                      <a16:colId xmlns:a16="http://schemas.microsoft.com/office/drawing/2014/main" val="2823216319"/>
                    </a:ext>
                  </a:extLst>
                </a:gridCol>
                <a:gridCol w="2335937">
                  <a:extLst>
                    <a:ext uri="{9D8B030D-6E8A-4147-A177-3AD203B41FA5}">
                      <a16:colId xmlns:a16="http://schemas.microsoft.com/office/drawing/2014/main" val="2293570708"/>
                    </a:ext>
                  </a:extLst>
                </a:gridCol>
                <a:gridCol w="2335937">
                  <a:extLst>
                    <a:ext uri="{9D8B030D-6E8A-4147-A177-3AD203B41FA5}">
                      <a16:colId xmlns:a16="http://schemas.microsoft.com/office/drawing/2014/main" val="773700568"/>
                    </a:ext>
                  </a:extLst>
                </a:gridCol>
              </a:tblGrid>
              <a:tr h="974439">
                <a:tc>
                  <a:txBody>
                    <a:bodyPr/>
                    <a:lstStyle/>
                    <a:p>
                      <a:r>
                        <a:rPr lang="en-US" dirty="0"/>
                        <a:t>Source of Funds</a:t>
                      </a:r>
                    </a:p>
                  </a:txBody>
                  <a:tcPr/>
                </a:tc>
                <a:tc>
                  <a:txBody>
                    <a:bodyPr/>
                    <a:lstStyle/>
                    <a:p>
                      <a:r>
                        <a:rPr lang="en-US" dirty="0"/>
                        <a:t>Resources Made Available</a:t>
                      </a:r>
                    </a:p>
                  </a:txBody>
                  <a:tcPr/>
                </a:tc>
                <a:tc>
                  <a:txBody>
                    <a:bodyPr/>
                    <a:lstStyle/>
                    <a:p>
                      <a:r>
                        <a:rPr lang="en-US" dirty="0"/>
                        <a:t>Amount Expended During Program Year</a:t>
                      </a:r>
                    </a:p>
                  </a:txBody>
                  <a:tcPr/>
                </a:tc>
                <a:extLst>
                  <a:ext uri="{0D108BD9-81ED-4DB2-BD59-A6C34878D82A}">
                    <a16:rowId xmlns:a16="http://schemas.microsoft.com/office/drawing/2014/main" val="3979628064"/>
                  </a:ext>
                </a:extLst>
              </a:tr>
              <a:tr h="564556">
                <a:tc>
                  <a:txBody>
                    <a:bodyPr/>
                    <a:lstStyle/>
                    <a:p>
                      <a:r>
                        <a:rPr lang="en-US" dirty="0"/>
                        <a:t>CDBG</a:t>
                      </a:r>
                    </a:p>
                  </a:txBody>
                  <a:tcPr/>
                </a:tc>
                <a:tc>
                  <a:txBody>
                    <a:bodyPr/>
                    <a:lstStyle/>
                    <a:p>
                      <a:pPr algn="r"/>
                      <a:r>
                        <a:rPr lang="en-US" dirty="0"/>
                        <a:t>$1,955,973</a:t>
                      </a:r>
                    </a:p>
                  </a:txBody>
                  <a:tcPr/>
                </a:tc>
                <a:tc>
                  <a:txBody>
                    <a:bodyPr/>
                    <a:lstStyle/>
                    <a:p>
                      <a:pPr algn="r"/>
                      <a:r>
                        <a:rPr lang="en-US" dirty="0"/>
                        <a:t>$1,810,809,18</a:t>
                      </a:r>
                    </a:p>
                  </a:txBody>
                  <a:tcPr/>
                </a:tc>
                <a:extLst>
                  <a:ext uri="{0D108BD9-81ED-4DB2-BD59-A6C34878D82A}">
                    <a16:rowId xmlns:a16="http://schemas.microsoft.com/office/drawing/2014/main" val="2532892830"/>
                  </a:ext>
                </a:extLst>
              </a:tr>
              <a:tr h="691878">
                <a:tc>
                  <a:txBody>
                    <a:bodyPr/>
                    <a:lstStyle/>
                    <a:p>
                      <a:r>
                        <a:rPr lang="en-US" dirty="0"/>
                        <a:t>HOME</a:t>
                      </a:r>
                    </a:p>
                  </a:txBody>
                  <a:tcPr/>
                </a:tc>
                <a:tc>
                  <a:txBody>
                    <a:bodyPr/>
                    <a:lstStyle/>
                    <a:p>
                      <a:pPr algn="r"/>
                      <a:r>
                        <a:rPr lang="en-US" dirty="0"/>
                        <a:t>$963,834</a:t>
                      </a:r>
                    </a:p>
                  </a:txBody>
                  <a:tcPr/>
                </a:tc>
                <a:tc>
                  <a:txBody>
                    <a:bodyPr/>
                    <a:lstStyle/>
                    <a:p>
                      <a:pPr algn="r"/>
                      <a:r>
                        <a:rPr lang="en-US" dirty="0"/>
                        <a:t>$557,291</a:t>
                      </a:r>
                    </a:p>
                  </a:txBody>
                  <a:tcPr/>
                </a:tc>
                <a:extLst>
                  <a:ext uri="{0D108BD9-81ED-4DB2-BD59-A6C34878D82A}">
                    <a16:rowId xmlns:a16="http://schemas.microsoft.com/office/drawing/2014/main" val="4015014924"/>
                  </a:ext>
                </a:extLst>
              </a:tr>
              <a:tr h="564556">
                <a:tc>
                  <a:txBody>
                    <a:bodyPr/>
                    <a:lstStyle/>
                    <a:p>
                      <a:r>
                        <a:rPr lang="en-US" dirty="0"/>
                        <a:t>ESG</a:t>
                      </a:r>
                    </a:p>
                  </a:txBody>
                  <a:tcPr/>
                </a:tc>
                <a:tc>
                  <a:txBody>
                    <a:bodyPr/>
                    <a:lstStyle/>
                    <a:p>
                      <a:pPr algn="r"/>
                      <a:r>
                        <a:rPr lang="en-US" dirty="0"/>
                        <a:t>168,777</a:t>
                      </a:r>
                    </a:p>
                  </a:txBody>
                  <a:tcPr/>
                </a:tc>
                <a:tc>
                  <a:txBody>
                    <a:bodyPr/>
                    <a:lstStyle/>
                    <a:p>
                      <a:pPr algn="r"/>
                      <a:r>
                        <a:rPr lang="en-US" dirty="0"/>
                        <a:t>$228,658</a:t>
                      </a:r>
                    </a:p>
                  </a:txBody>
                  <a:tcPr/>
                </a:tc>
                <a:extLst>
                  <a:ext uri="{0D108BD9-81ED-4DB2-BD59-A6C34878D82A}">
                    <a16:rowId xmlns:a16="http://schemas.microsoft.com/office/drawing/2014/main" val="2017909508"/>
                  </a:ext>
                </a:extLst>
              </a:tr>
            </a:tbl>
          </a:graphicData>
        </a:graphic>
      </p:graphicFrame>
      <p:sp>
        <p:nvSpPr>
          <p:cNvPr id="8" name="TextBox 7">
            <a:extLst>
              <a:ext uri="{FF2B5EF4-FFF2-40B4-BE49-F238E27FC236}">
                <a16:creationId xmlns:a16="http://schemas.microsoft.com/office/drawing/2014/main" id="{ED7EF1F0-9C73-ECE8-97D3-294841FF142C}"/>
              </a:ext>
            </a:extLst>
          </p:cNvPr>
          <p:cNvSpPr txBox="1"/>
          <p:nvPr/>
        </p:nvSpPr>
        <p:spPr>
          <a:xfrm>
            <a:off x="4803190" y="756614"/>
            <a:ext cx="4648199" cy="369332"/>
          </a:xfrm>
          <a:prstGeom prst="rect">
            <a:avLst/>
          </a:prstGeom>
          <a:noFill/>
        </p:spPr>
        <p:txBody>
          <a:bodyPr wrap="square" rtlCol="0">
            <a:spAutoFit/>
          </a:bodyPr>
          <a:lstStyle/>
          <a:p>
            <a:r>
              <a:rPr lang="en-US" dirty="0"/>
              <a:t>Entitlement Programs</a:t>
            </a:r>
          </a:p>
        </p:txBody>
      </p:sp>
      <p:graphicFrame>
        <p:nvGraphicFramePr>
          <p:cNvPr id="9" name="Table 8">
            <a:extLst>
              <a:ext uri="{FF2B5EF4-FFF2-40B4-BE49-F238E27FC236}">
                <a16:creationId xmlns:a16="http://schemas.microsoft.com/office/drawing/2014/main" id="{4BF27E37-A45A-AF6D-89BF-AC26443394DA}"/>
              </a:ext>
            </a:extLst>
          </p:cNvPr>
          <p:cNvGraphicFramePr>
            <a:graphicFrameLocks noGrp="1"/>
          </p:cNvGraphicFramePr>
          <p:nvPr>
            <p:extLst>
              <p:ext uri="{D42A27DB-BD31-4B8C-83A1-F6EECF244321}">
                <p14:modId xmlns:p14="http://schemas.microsoft.com/office/powerpoint/2010/main" val="4213537344"/>
              </p:ext>
            </p:extLst>
          </p:nvPr>
        </p:nvGraphicFramePr>
        <p:xfrm>
          <a:off x="4803189" y="4581089"/>
          <a:ext cx="7007811" cy="1381760"/>
        </p:xfrm>
        <a:graphic>
          <a:graphicData uri="http://schemas.openxmlformats.org/drawingml/2006/table">
            <a:tbl>
              <a:tblPr firstRow="1" bandRow="1">
                <a:tableStyleId>{5C22544A-7EE6-4342-B048-85BDC9FD1C3A}</a:tableStyleId>
              </a:tblPr>
              <a:tblGrid>
                <a:gridCol w="2335937">
                  <a:extLst>
                    <a:ext uri="{9D8B030D-6E8A-4147-A177-3AD203B41FA5}">
                      <a16:colId xmlns:a16="http://schemas.microsoft.com/office/drawing/2014/main" val="3714189397"/>
                    </a:ext>
                  </a:extLst>
                </a:gridCol>
                <a:gridCol w="2335937">
                  <a:extLst>
                    <a:ext uri="{9D8B030D-6E8A-4147-A177-3AD203B41FA5}">
                      <a16:colId xmlns:a16="http://schemas.microsoft.com/office/drawing/2014/main" val="238529567"/>
                    </a:ext>
                  </a:extLst>
                </a:gridCol>
                <a:gridCol w="2335937">
                  <a:extLst>
                    <a:ext uri="{9D8B030D-6E8A-4147-A177-3AD203B41FA5}">
                      <a16:colId xmlns:a16="http://schemas.microsoft.com/office/drawing/2014/main" val="287028079"/>
                    </a:ext>
                  </a:extLst>
                </a:gridCol>
              </a:tblGrid>
              <a:tr h="370840">
                <a:tc>
                  <a:txBody>
                    <a:bodyPr/>
                    <a:lstStyle/>
                    <a:p>
                      <a:r>
                        <a:rPr lang="en-US" dirty="0"/>
                        <a:t>Source of Funds</a:t>
                      </a:r>
                    </a:p>
                  </a:txBody>
                  <a:tcPr/>
                </a:tc>
                <a:tc>
                  <a:txBody>
                    <a:bodyPr/>
                    <a:lstStyle/>
                    <a:p>
                      <a:r>
                        <a:rPr lang="en-US" dirty="0"/>
                        <a:t>Resources Made Available</a:t>
                      </a:r>
                    </a:p>
                  </a:txBody>
                  <a:tcPr/>
                </a:tc>
                <a:tc>
                  <a:txBody>
                    <a:bodyPr/>
                    <a:lstStyle/>
                    <a:p>
                      <a:r>
                        <a:rPr lang="en-US" dirty="0"/>
                        <a:t>Amount Expended Through Program Year</a:t>
                      </a:r>
                    </a:p>
                  </a:txBody>
                  <a:tcPr/>
                </a:tc>
                <a:extLst>
                  <a:ext uri="{0D108BD9-81ED-4DB2-BD59-A6C34878D82A}">
                    <a16:rowId xmlns:a16="http://schemas.microsoft.com/office/drawing/2014/main" val="1666878442"/>
                  </a:ext>
                </a:extLst>
              </a:tr>
              <a:tr h="370840">
                <a:tc>
                  <a:txBody>
                    <a:bodyPr/>
                    <a:lstStyle/>
                    <a:p>
                      <a:r>
                        <a:rPr lang="en-US" dirty="0"/>
                        <a:t>CDBG- CV</a:t>
                      </a:r>
                    </a:p>
                  </a:txBody>
                  <a:tcPr/>
                </a:tc>
                <a:tc>
                  <a:txBody>
                    <a:bodyPr/>
                    <a:lstStyle/>
                    <a:p>
                      <a:pPr algn="r"/>
                      <a:r>
                        <a:rPr lang="en-US" dirty="0"/>
                        <a:t>$3,876,340</a:t>
                      </a:r>
                    </a:p>
                  </a:txBody>
                  <a:tcPr/>
                </a:tc>
                <a:tc>
                  <a:txBody>
                    <a:bodyPr/>
                    <a:lstStyle/>
                    <a:p>
                      <a:pPr algn="r"/>
                      <a:r>
                        <a:rPr lang="en-US" dirty="0"/>
                        <a:t>$580,231</a:t>
                      </a:r>
                    </a:p>
                  </a:txBody>
                  <a:tcPr/>
                </a:tc>
                <a:extLst>
                  <a:ext uri="{0D108BD9-81ED-4DB2-BD59-A6C34878D82A}">
                    <a16:rowId xmlns:a16="http://schemas.microsoft.com/office/drawing/2014/main" val="1405114580"/>
                  </a:ext>
                </a:extLst>
              </a:tr>
              <a:tr h="370840">
                <a:tc>
                  <a:txBody>
                    <a:bodyPr/>
                    <a:lstStyle/>
                    <a:p>
                      <a:r>
                        <a:rPr lang="en-US" dirty="0"/>
                        <a:t>ESG-CV</a:t>
                      </a:r>
                    </a:p>
                  </a:txBody>
                  <a:tcPr/>
                </a:tc>
                <a:tc>
                  <a:txBody>
                    <a:bodyPr/>
                    <a:lstStyle/>
                    <a:p>
                      <a:pPr algn="r"/>
                      <a:r>
                        <a:rPr lang="en-US" dirty="0"/>
                        <a:t>$2,080,638</a:t>
                      </a:r>
                    </a:p>
                  </a:txBody>
                  <a:tcPr/>
                </a:tc>
                <a:tc>
                  <a:txBody>
                    <a:bodyPr/>
                    <a:lstStyle/>
                    <a:p>
                      <a:pPr algn="r"/>
                      <a:r>
                        <a:rPr lang="en-US" dirty="0"/>
                        <a:t>$2,080,638</a:t>
                      </a:r>
                    </a:p>
                  </a:txBody>
                  <a:tcPr/>
                </a:tc>
                <a:extLst>
                  <a:ext uri="{0D108BD9-81ED-4DB2-BD59-A6C34878D82A}">
                    <a16:rowId xmlns:a16="http://schemas.microsoft.com/office/drawing/2014/main" val="4216430828"/>
                  </a:ext>
                </a:extLst>
              </a:tr>
            </a:tbl>
          </a:graphicData>
        </a:graphic>
      </p:graphicFrame>
      <p:sp>
        <p:nvSpPr>
          <p:cNvPr id="10" name="TextBox 9">
            <a:extLst>
              <a:ext uri="{FF2B5EF4-FFF2-40B4-BE49-F238E27FC236}">
                <a16:creationId xmlns:a16="http://schemas.microsoft.com/office/drawing/2014/main" id="{6EC1D6B5-3F1D-13E5-F24B-D66D430EAF3D}"/>
              </a:ext>
            </a:extLst>
          </p:cNvPr>
          <p:cNvSpPr txBox="1"/>
          <p:nvPr/>
        </p:nvSpPr>
        <p:spPr>
          <a:xfrm>
            <a:off x="4803190" y="4263081"/>
            <a:ext cx="3339913" cy="369332"/>
          </a:xfrm>
          <a:prstGeom prst="rect">
            <a:avLst/>
          </a:prstGeom>
          <a:noFill/>
        </p:spPr>
        <p:txBody>
          <a:bodyPr wrap="square" rtlCol="0">
            <a:spAutoFit/>
          </a:bodyPr>
          <a:lstStyle/>
          <a:p>
            <a:r>
              <a:rPr lang="en-US" dirty="0"/>
              <a:t>Cares Act Funding</a:t>
            </a:r>
          </a:p>
        </p:txBody>
      </p:sp>
    </p:spTree>
    <p:extLst>
      <p:ext uri="{BB962C8B-B14F-4D97-AF65-F5344CB8AC3E}">
        <p14:creationId xmlns:p14="http://schemas.microsoft.com/office/powerpoint/2010/main" val="63507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D3D234-8C15-5C4F-8594-F3BEF081B56D}"/>
              </a:ext>
            </a:extLst>
          </p:cNvPr>
          <p:cNvSpPr>
            <a:spLocks noGrp="1"/>
          </p:cNvSpPr>
          <p:nvPr>
            <p:ph type="title"/>
          </p:nvPr>
        </p:nvSpPr>
        <p:spPr>
          <a:xfrm>
            <a:off x="964788" y="804333"/>
            <a:ext cx="3302412" cy="5249334"/>
          </a:xfrm>
        </p:spPr>
        <p:txBody>
          <a:bodyPr>
            <a:normAutofit/>
          </a:bodyPr>
          <a:lstStyle/>
          <a:p>
            <a:pPr algn="ctr"/>
            <a:r>
              <a:rPr lang="en-US" dirty="0">
                <a:solidFill>
                  <a:srgbClr val="FFFFFF"/>
                </a:solidFill>
              </a:rPr>
              <a:t>2022 CAPER </a:t>
            </a:r>
            <a:r>
              <a:rPr lang="en-US" sz="4000" dirty="0">
                <a:solidFill>
                  <a:srgbClr val="FFFFFF"/>
                </a:solidFill>
              </a:rPr>
              <a:t>Performance Outcomes</a:t>
            </a:r>
          </a:p>
        </p:txBody>
      </p:sp>
      <p:graphicFrame>
        <p:nvGraphicFramePr>
          <p:cNvPr id="12" name="Content Placeholder 2">
            <a:extLst>
              <a:ext uri="{FF2B5EF4-FFF2-40B4-BE49-F238E27FC236}">
                <a16:creationId xmlns:a16="http://schemas.microsoft.com/office/drawing/2014/main" id="{0FB1D9AB-7085-4E41-2410-0CD1CD7B8CB9}"/>
              </a:ext>
            </a:extLst>
          </p:cNvPr>
          <p:cNvGraphicFramePr>
            <a:graphicFrameLocks noGrp="1"/>
          </p:cNvGraphicFramePr>
          <p:nvPr>
            <p:ph idx="1"/>
            <p:extLst>
              <p:ext uri="{D42A27DB-BD31-4B8C-83A1-F6EECF244321}">
                <p14:modId xmlns:p14="http://schemas.microsoft.com/office/powerpoint/2010/main" val="3287947925"/>
              </p:ext>
            </p:extLst>
          </p:nvPr>
        </p:nvGraphicFramePr>
        <p:xfrm>
          <a:off x="5441975" y="288057"/>
          <a:ext cx="6943573" cy="628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2E714F7-32D8-96EA-7143-7CB7AE117D1C}"/>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42533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{A1C3E456-6ABF-1747-B9AA-E77090F23B25}tf10001061</Template>
  <TotalTime>4168</TotalTime>
  <Words>1896</Words>
  <Application>Microsoft Office PowerPoint</Application>
  <PresentationFormat>Widescreen</PresentationFormat>
  <Paragraphs>375</Paragraphs>
  <Slides>32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Tw Cen MT</vt:lpstr>
      <vt:lpstr>Tw Cen MT Condensed</vt:lpstr>
      <vt:lpstr>Wingdings</vt:lpstr>
      <vt:lpstr>Wingdings 3</vt:lpstr>
      <vt:lpstr>Integral</vt:lpstr>
      <vt:lpstr>FY 2024 Annual Action Plan</vt:lpstr>
      <vt:lpstr>PowerPoint Presentation</vt:lpstr>
      <vt:lpstr>Consolidated Planning Process</vt:lpstr>
      <vt:lpstr>FY 2020-2024 Consolidated Plan priorities </vt:lpstr>
      <vt:lpstr>FY 2024 Annual Action Plan Goal Categories</vt:lpstr>
      <vt:lpstr>Funding Programs</vt:lpstr>
      <vt:lpstr>Program performance FY 2022 (July 1, 2022, through June 30, 2023) </vt:lpstr>
      <vt:lpstr>2022 Resources and Investments</vt:lpstr>
      <vt:lpstr>2022 CAPER Performance Outcomes</vt:lpstr>
      <vt:lpstr>2022 CAPER Racial and Ethnic Composition of Families Assisted</vt:lpstr>
      <vt:lpstr>CDBG PROGRAM BASICS</vt:lpstr>
      <vt:lpstr>CDBG PROGRAM BASICS</vt:lpstr>
      <vt:lpstr>Basic CDBG eligible activities</vt:lpstr>
      <vt:lpstr>CDBG National Objective Requirements</vt:lpstr>
      <vt:lpstr>CDBG PROGRAM BASICS</vt:lpstr>
      <vt:lpstr>PowerPoint Presentation</vt:lpstr>
      <vt:lpstr>PowerPoint Presentation</vt:lpstr>
      <vt:lpstr>ESG PROGRAM BASICS </vt:lpstr>
      <vt:lpstr>ESG PROGRAM BASICS</vt:lpstr>
      <vt:lpstr>ESG Emergency Shelter</vt:lpstr>
      <vt:lpstr>ESG  Street Outreach</vt:lpstr>
      <vt:lpstr>ESG  Homeless Prevention</vt:lpstr>
      <vt:lpstr>ESG  Rapid  re-housing</vt:lpstr>
      <vt:lpstr>Homeless management information system (HMIS)</vt:lpstr>
      <vt:lpstr>HOME Program Basics</vt:lpstr>
      <vt:lpstr>PowerPoint Presentation</vt:lpstr>
      <vt:lpstr>HOME Investment partnership program</vt:lpstr>
      <vt:lpstr>PowerPoint Presentation</vt:lpstr>
      <vt:lpstr>discussion</vt:lpstr>
      <vt:lpstr>NEXT STEPS</vt:lpstr>
      <vt:lpstr>PowerPoint Presentation</vt:lpstr>
      <vt:lpstr>  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Homeless Prevention and Rapid Rehousing</dc:title>
  <dc:creator>Jessica Lurz</dc:creator>
  <cp:lastModifiedBy>Donna King</cp:lastModifiedBy>
  <cp:revision>98</cp:revision>
  <dcterms:created xsi:type="dcterms:W3CDTF">2021-08-03T12:59:40Z</dcterms:created>
  <dcterms:modified xsi:type="dcterms:W3CDTF">2024-01-31T20:08:51Z</dcterms:modified>
</cp:coreProperties>
</file>