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1" r:id="rId3"/>
    <p:sldId id="260" r:id="rId4"/>
    <p:sldId id="271" r:id="rId5"/>
    <p:sldId id="274" r:id="rId6"/>
    <p:sldId id="275" r:id="rId7"/>
    <p:sldId id="263" r:id="rId8"/>
    <p:sldId id="257" r:id="rId9"/>
    <p:sldId id="259" r:id="rId10"/>
    <p:sldId id="258" r:id="rId11"/>
    <p:sldId id="264" r:id="rId12"/>
    <p:sldId id="262" r:id="rId13"/>
    <p:sldId id="266" r:id="rId14"/>
    <p:sldId id="267" r:id="rId15"/>
    <p:sldId id="269" r:id="rId16"/>
    <p:sldId id="27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rico, Kasey" initials="EK" lastIdx="11" clrIdx="0">
    <p:extLst>
      <p:ext uri="{19B8F6BF-5375-455C-9EA6-DF929625EA0E}">
        <p15:presenceInfo xmlns:p15="http://schemas.microsoft.com/office/powerpoint/2012/main" userId="S-1-5-21-3826641046-539780768-4063356368-36585" providerId="AD"/>
      </p:ext>
    </p:extLst>
  </p:cmAuthor>
  <p:cmAuthor id="2" name="Archer, Amy" initials="AA" lastIdx="8" clrIdx="1">
    <p:extLst>
      <p:ext uri="{19B8F6BF-5375-455C-9EA6-DF929625EA0E}">
        <p15:presenceInfo xmlns:p15="http://schemas.microsoft.com/office/powerpoint/2012/main" userId="S::aarcher@co.morris.nj.us::459fc167-7411-4892-a0ef-581990a764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6"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a:xfrm>
            <a:off x="2692397" y="5037663"/>
            <a:ext cx="5214635" cy="279400"/>
          </a:xfrm>
        </p:spPr>
        <p:txBody>
          <a:bodyPr/>
          <a:lstStyle/>
          <a:p>
            <a:endParaRPr lang="en-US"/>
          </a:p>
        </p:txBody>
      </p:sp>
      <p:sp>
        <p:nvSpPr>
          <p:cNvPr id="6" name="Slide Number Placeholder 5"/>
          <p:cNvSpPr>
            <a:spLocks noGrp="1"/>
          </p:cNvSpPr>
          <p:nvPr>
            <p:ph type="sldNum" sz="quarter" idx="12"/>
          </p:nvPr>
        </p:nvSpPr>
        <p:spPr>
          <a:xfrm>
            <a:off x="8956900" y="5037663"/>
            <a:ext cx="551167" cy="279400"/>
          </a:xfrm>
        </p:spPr>
        <p:txBody>
          <a:bodyPr/>
          <a:lstStyle/>
          <a:p>
            <a:fld id="{A560BF3C-8656-43D5-AA6D-A152B7230E53}" type="slidenum">
              <a:rPr lang="en-US" smtClean="0"/>
              <a:t>‹#›</a:t>
            </a:fld>
            <a:endParaRPr lang="en-US"/>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454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A2B81D-7A68-40E2-9AA3-7E5C531E67D7}"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0BF3C-8656-43D5-AA6D-A152B7230E53}" type="slidenum">
              <a:rPr lang="en-US" smtClean="0"/>
              <a:t>‹#›</a:t>
            </a:fld>
            <a:endParaRPr lang="en-US"/>
          </a:p>
        </p:txBody>
      </p:sp>
    </p:spTree>
    <p:extLst>
      <p:ext uri="{BB962C8B-B14F-4D97-AF65-F5344CB8AC3E}">
        <p14:creationId xmlns:p14="http://schemas.microsoft.com/office/powerpoint/2010/main" val="354538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6023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8021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spTree>
    <p:extLst>
      <p:ext uri="{BB962C8B-B14F-4D97-AF65-F5344CB8AC3E}">
        <p14:creationId xmlns:p14="http://schemas.microsoft.com/office/powerpoint/2010/main" val="2435693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1875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6663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8910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8028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spTree>
    <p:extLst>
      <p:ext uri="{BB962C8B-B14F-4D97-AF65-F5344CB8AC3E}">
        <p14:creationId xmlns:p14="http://schemas.microsoft.com/office/powerpoint/2010/main" val="260033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2B81D-7A68-40E2-9AA3-7E5C531E67D7}"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0BF3C-8656-43D5-AA6D-A152B7230E53}" type="slidenum">
              <a:rPr lang="en-US" smtClean="0"/>
              <a:t>‹#›</a:t>
            </a:fld>
            <a:endParaRPr lang="en-US"/>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890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A2B81D-7A68-40E2-9AA3-7E5C531E67D7}"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0BF3C-8656-43D5-AA6D-A152B7230E53}" type="slidenum">
              <a:rPr lang="en-US" smtClean="0"/>
              <a:t>‹#›</a:t>
            </a:fld>
            <a:endParaRPr lang="en-US"/>
          </a:p>
        </p:txBody>
      </p:sp>
    </p:spTree>
    <p:extLst>
      <p:ext uri="{BB962C8B-B14F-4D97-AF65-F5344CB8AC3E}">
        <p14:creationId xmlns:p14="http://schemas.microsoft.com/office/powerpoint/2010/main" val="423250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A2B81D-7A68-40E2-9AA3-7E5C531E67D7}"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0BF3C-8656-43D5-AA6D-A152B7230E53}" type="slidenum">
              <a:rPr lang="en-US" smtClean="0"/>
              <a:t>‹#›</a:t>
            </a:fld>
            <a:endParaRPr lang="en-US"/>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792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A2B81D-7A68-40E2-9AA3-7E5C531E67D7}" type="datetimeFigureOut">
              <a:rPr lang="en-US" smtClean="0"/>
              <a:t>3/9/2023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0BF3C-8656-43D5-AA6D-A152B7230E53}" type="slidenum">
              <a:rPr lang="en-US" smtClean="0"/>
              <a:t>‹#›</a:t>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287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2B81D-7A68-40E2-9AA3-7E5C531E67D7}" type="datetimeFigureOut">
              <a:rPr lang="en-US" smtClean="0"/>
              <a:t>3/9/2023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0BF3C-8656-43D5-AA6D-A152B7230E53}" type="slidenum">
              <a:rPr lang="en-US" smtClean="0"/>
              <a:t>‹#›</a:t>
            </a:fld>
            <a:endParaRPr lang="en-US"/>
          </a:p>
        </p:txBody>
      </p:sp>
    </p:spTree>
    <p:extLst>
      <p:ext uri="{BB962C8B-B14F-4D97-AF65-F5344CB8AC3E}">
        <p14:creationId xmlns:p14="http://schemas.microsoft.com/office/powerpoint/2010/main" val="332506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A2B81D-7A68-40E2-9AA3-7E5C531E67D7}"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0BF3C-8656-43D5-AA6D-A152B7230E53}" type="slidenum">
              <a:rPr lang="en-US" smtClean="0"/>
              <a:t>‹#›</a:t>
            </a:fld>
            <a:endParaRPr lang="en-US"/>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134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A2B81D-7A68-40E2-9AA3-7E5C531E67D7}"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0BF3C-8656-43D5-AA6D-A152B7230E53}" type="slidenum">
              <a:rPr lang="en-US" smtClean="0"/>
              <a:t>‹#›</a:t>
            </a:fld>
            <a:endParaRPr lang="en-US"/>
          </a:p>
        </p:txBody>
      </p:sp>
    </p:spTree>
    <p:extLst>
      <p:ext uri="{BB962C8B-B14F-4D97-AF65-F5344CB8AC3E}">
        <p14:creationId xmlns:p14="http://schemas.microsoft.com/office/powerpoint/2010/main" val="2537752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A2B81D-7A68-40E2-9AA3-7E5C531E67D7}" type="datetimeFigureOut">
              <a:rPr lang="en-US" smtClean="0"/>
              <a:t>3/9/2023</a:t>
            </a:fld>
            <a:endParaRPr lang="en-US"/>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560BF3C-8656-43D5-AA6D-A152B7230E53}" type="slidenum">
              <a:rPr lang="en-US" smtClean="0"/>
              <a:t>‹#›</a:t>
            </a:fld>
            <a:endParaRPr lang="en-US"/>
          </a:p>
        </p:txBody>
      </p:sp>
    </p:spTree>
    <p:extLst>
      <p:ext uri="{BB962C8B-B14F-4D97-AF65-F5344CB8AC3E}">
        <p14:creationId xmlns:p14="http://schemas.microsoft.com/office/powerpoint/2010/main" val="332697807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orriscountynj.gov/Departments/Morris-County-Stigma-Free-Communities-Initiative/About-Stigma" TargetMode="External"/><Relationship Id="rId2" Type="http://schemas.openxmlformats.org/officeDocument/2006/relationships/hyperlink" Target="https://www.morriscountynj.gov/Departments/Human-Servic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osuarez@co.morris.nj.us" TargetMode="External"/><Relationship Id="rId2" Type="http://schemas.openxmlformats.org/officeDocument/2006/relationships/hyperlink" Target="mailto:aarcher@co.morris.nj.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orriscountynj.gov/Departments/Human-Servic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orriscountynj.gov/Departments/Board-of-County-Commissioners/Commissioner-Liaison-List" TargetMode="External"/><Relationship Id="rId2" Type="http://schemas.openxmlformats.org/officeDocument/2006/relationships/hyperlink" Target="https://www.morriscountynj.gov/Departments/Board-of-County-Commissioners" TargetMode="External"/><Relationship Id="rId1" Type="http://schemas.openxmlformats.org/officeDocument/2006/relationships/slideLayout" Target="../slideLayouts/slideLayout2.xml"/><Relationship Id="rId4" Type="http://schemas.openxmlformats.org/officeDocument/2006/relationships/hyperlink" Target="https://morriscountynj.iqm2.com/Citizens/Default.aspx"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E3F2784-92E5-48AF-8AA7-DA101BE3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DC48685-54C0-406B-BCC6-CD5287724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2616" y="1411015"/>
            <a:ext cx="7808159" cy="4103960"/>
          </a:xfrm>
          <a:prstGeom prst="rect">
            <a:avLst/>
          </a:prstGeom>
          <a:blipFill dpi="0" rotWithShape="1">
            <a:blip r:embed="rId3">
              <a:duotone>
                <a:schemeClr val="bg2">
                  <a:shade val="45000"/>
                  <a:satMod val="135000"/>
                </a:schemeClr>
                <a:prstClr val="white"/>
              </a:duotone>
            </a:blip>
            <a:srcRect/>
            <a:tile tx="0" ty="0" sx="90000" sy="100000" flip="none" algn="ctr"/>
          </a:blipFill>
          <a:ln>
            <a:noFill/>
          </a:ln>
          <a:effectLst>
            <a:outerShdw blurRad="114300" dist="139700" dir="3000000" sx="98000" sy="98000" algn="t" rotWithShape="0">
              <a:prstClr val="black">
                <a:alpha val="40000"/>
              </a:prstClr>
            </a:outerShdw>
          </a:effectLst>
          <a:scene3d>
            <a:camera prst="orthographicFront"/>
            <a:lightRig rig="twoPt" dir="t"/>
          </a:scene3d>
          <a:sp3d contourW="6350">
            <a:bevelT w="12700" h="0" prst="coolSlant"/>
            <a:contourClr>
              <a:schemeClr val="bg2"/>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A05959-93CC-4706-825A-F365280D2902}"/>
              </a:ext>
            </a:extLst>
          </p:cNvPr>
          <p:cNvSpPr>
            <a:spLocks noGrp="1"/>
          </p:cNvSpPr>
          <p:nvPr>
            <p:ph type="ctrTitle"/>
          </p:nvPr>
        </p:nvSpPr>
        <p:spPr>
          <a:xfrm>
            <a:off x="2698861" y="1871131"/>
            <a:ext cx="6815669" cy="2083413"/>
          </a:xfrm>
        </p:spPr>
        <p:txBody>
          <a:bodyPr anchor="ctr">
            <a:normAutofit/>
          </a:bodyPr>
          <a:lstStyle/>
          <a:p>
            <a:r>
              <a:rPr lang="en-US" sz="4400" dirty="0">
                <a:solidFill>
                  <a:srgbClr val="212121"/>
                </a:solidFill>
              </a:rPr>
              <a:t>2023 Orientation</a:t>
            </a:r>
          </a:p>
        </p:txBody>
      </p:sp>
      <p:sp>
        <p:nvSpPr>
          <p:cNvPr id="3" name="Subtitle 2">
            <a:extLst>
              <a:ext uri="{FF2B5EF4-FFF2-40B4-BE49-F238E27FC236}">
                <a16:creationId xmlns:a16="http://schemas.microsoft.com/office/drawing/2014/main" id="{45AE0C7A-5D66-42BD-93FD-C923D4E32619}"/>
              </a:ext>
            </a:extLst>
          </p:cNvPr>
          <p:cNvSpPr>
            <a:spLocks noGrp="1"/>
          </p:cNvSpPr>
          <p:nvPr>
            <p:ph type="subTitle" idx="1"/>
          </p:nvPr>
        </p:nvSpPr>
        <p:spPr>
          <a:xfrm>
            <a:off x="2698861" y="4414660"/>
            <a:ext cx="6815669" cy="811751"/>
          </a:xfrm>
        </p:spPr>
        <p:txBody>
          <a:bodyPr>
            <a:normAutofit lnSpcReduction="10000"/>
          </a:bodyPr>
          <a:lstStyle/>
          <a:p>
            <a:r>
              <a:rPr lang="en-US" dirty="0">
                <a:solidFill>
                  <a:srgbClr val="212121"/>
                </a:solidFill>
              </a:rPr>
              <a:t>Morris County Commissioner Appointed Advisory Board </a:t>
            </a:r>
          </a:p>
          <a:p>
            <a:r>
              <a:rPr lang="en-US">
                <a:solidFill>
                  <a:srgbClr val="212121"/>
                </a:solidFill>
              </a:rPr>
              <a:t>and Council </a:t>
            </a:r>
            <a:r>
              <a:rPr lang="en-US" dirty="0">
                <a:solidFill>
                  <a:srgbClr val="212121"/>
                </a:solidFill>
              </a:rPr>
              <a:t>Members</a:t>
            </a:r>
          </a:p>
        </p:txBody>
      </p:sp>
      <p:cxnSp>
        <p:nvCxnSpPr>
          <p:cNvPr id="7" name="Straight Connector 11">
            <a:extLst>
              <a:ext uri="{FF2B5EF4-FFF2-40B4-BE49-F238E27FC236}">
                <a16:creationId xmlns:a16="http://schemas.microsoft.com/office/drawing/2014/main" id="{DE9E818D-F990-490E-9599-A842EBC9B0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0895" y="4280121"/>
            <a:ext cx="1371600" cy="0"/>
          </a:xfrm>
          <a:prstGeom prst="line">
            <a:avLst/>
          </a:prstGeom>
          <a:ln w="19050">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03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BDFD4-5FFB-4CC5-9088-B62EC59887A7}"/>
              </a:ext>
            </a:extLst>
          </p:cNvPr>
          <p:cNvSpPr>
            <a:spLocks noGrp="1"/>
          </p:cNvSpPr>
          <p:nvPr>
            <p:ph type="title"/>
          </p:nvPr>
        </p:nvSpPr>
        <p:spPr/>
        <p:txBody>
          <a:bodyPr>
            <a:normAutofit fontScale="90000"/>
          </a:bodyPr>
          <a:lstStyle/>
          <a:p>
            <a:r>
              <a:rPr lang="en-US" dirty="0"/>
              <a:t>I agree to participate in the following ways….</a:t>
            </a:r>
          </a:p>
        </p:txBody>
      </p:sp>
      <p:sp>
        <p:nvSpPr>
          <p:cNvPr id="3" name="Content Placeholder 2">
            <a:extLst>
              <a:ext uri="{FF2B5EF4-FFF2-40B4-BE49-F238E27FC236}">
                <a16:creationId xmlns:a16="http://schemas.microsoft.com/office/drawing/2014/main" id="{E7B962C3-2E63-47C4-BC2F-D03199CF85B3}"/>
              </a:ext>
            </a:extLst>
          </p:cNvPr>
          <p:cNvSpPr>
            <a:spLocks noGrp="1"/>
          </p:cNvSpPr>
          <p:nvPr>
            <p:ph idx="1"/>
          </p:nvPr>
        </p:nvSpPr>
        <p:spPr/>
        <p:txBody>
          <a:bodyPr>
            <a:normAutofit fontScale="85000" lnSpcReduction="10000"/>
          </a:bodyPr>
          <a:lstStyle/>
          <a:p>
            <a:r>
              <a:rPr lang="en-US" dirty="0"/>
              <a:t>Regular attendance at Advisory Board/Council/Committee meetings.  This is important because quorums are needed for certain tasks</a:t>
            </a:r>
          </a:p>
          <a:p>
            <a:r>
              <a:rPr lang="en-US" dirty="0"/>
              <a:t>Participation in subcommittees </a:t>
            </a:r>
          </a:p>
          <a:p>
            <a:pPr lvl="1"/>
            <a:r>
              <a:rPr lang="en-US" dirty="0"/>
              <a:t>The information must be brought to the attention of the full Advisory Board/Council/Committee and critical information must be discussed and/or approved, as needed</a:t>
            </a:r>
          </a:p>
          <a:p>
            <a:r>
              <a:rPr lang="en-US" dirty="0"/>
              <a:t>Occasional attendance at special functions and/or meetings related to your Advisory Board/Council/Committee such as needs assessments, planning initiatives, etc.</a:t>
            </a:r>
          </a:p>
          <a:p>
            <a:r>
              <a:rPr lang="en-US" dirty="0"/>
              <a:t>Report on other meetings you attend </a:t>
            </a:r>
          </a:p>
          <a:p>
            <a:r>
              <a:rPr lang="en-US" dirty="0"/>
              <a:t>Disseminate critical information to the public as directed by Human Services staff </a:t>
            </a:r>
          </a:p>
        </p:txBody>
      </p:sp>
    </p:spTree>
    <p:extLst>
      <p:ext uri="{BB962C8B-B14F-4D97-AF65-F5344CB8AC3E}">
        <p14:creationId xmlns:p14="http://schemas.microsoft.com/office/powerpoint/2010/main" val="418736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80CFF-D1E5-49E8-9C43-F010BB2F0644}"/>
              </a:ext>
            </a:extLst>
          </p:cNvPr>
          <p:cNvSpPr>
            <a:spLocks noGrp="1"/>
          </p:cNvSpPr>
          <p:nvPr>
            <p:ph type="title"/>
          </p:nvPr>
        </p:nvSpPr>
        <p:spPr/>
        <p:txBody>
          <a:bodyPr>
            <a:normAutofit fontScale="90000"/>
          </a:bodyPr>
          <a:lstStyle/>
          <a:p>
            <a:r>
              <a:rPr lang="en-US" dirty="0"/>
              <a:t>Role of Human Services Staff as Related to the Advisory Boards/Council/Committees</a:t>
            </a:r>
          </a:p>
        </p:txBody>
      </p:sp>
      <p:sp>
        <p:nvSpPr>
          <p:cNvPr id="3" name="Content Placeholder 2">
            <a:extLst>
              <a:ext uri="{FF2B5EF4-FFF2-40B4-BE49-F238E27FC236}">
                <a16:creationId xmlns:a16="http://schemas.microsoft.com/office/drawing/2014/main" id="{F0A997E1-CD93-4DE3-B4F0-6C6DD4660CE8}"/>
              </a:ext>
            </a:extLst>
          </p:cNvPr>
          <p:cNvSpPr>
            <a:spLocks noGrp="1"/>
          </p:cNvSpPr>
          <p:nvPr>
            <p:ph idx="1"/>
          </p:nvPr>
        </p:nvSpPr>
        <p:spPr/>
        <p:txBody>
          <a:bodyPr>
            <a:normAutofit fontScale="92500" lnSpcReduction="10000"/>
          </a:bodyPr>
          <a:lstStyle/>
          <a:p>
            <a:r>
              <a:rPr lang="en-US" dirty="0"/>
              <a:t>Provide Department/Division updates during Advisory Board/Council/Committee meetings</a:t>
            </a:r>
          </a:p>
          <a:p>
            <a:r>
              <a:rPr lang="en-US" dirty="0"/>
              <a:t>Monitor funded agencies spending and compliance with Federal/State/Local guidelines</a:t>
            </a:r>
          </a:p>
          <a:p>
            <a:r>
              <a:rPr lang="en-US" dirty="0"/>
              <a:t>Provide technical assistance to funded agencies</a:t>
            </a:r>
          </a:p>
          <a:p>
            <a:r>
              <a:rPr lang="en-US" dirty="0"/>
              <a:t>Monitor funding recommendations to ensure there is no duplication</a:t>
            </a:r>
          </a:p>
          <a:p>
            <a:r>
              <a:rPr lang="en-US" dirty="0"/>
              <a:t>Provide assistance and knowledge to Advisory Board/Council/Committee members to eliminate gaps in service areas</a:t>
            </a:r>
          </a:p>
        </p:txBody>
      </p:sp>
    </p:spTree>
    <p:extLst>
      <p:ext uri="{BB962C8B-B14F-4D97-AF65-F5344CB8AC3E}">
        <p14:creationId xmlns:p14="http://schemas.microsoft.com/office/powerpoint/2010/main" val="4200747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63455-D60F-40E6-97FA-D91236592073}"/>
              </a:ext>
            </a:extLst>
          </p:cNvPr>
          <p:cNvSpPr>
            <a:spLocks noGrp="1"/>
          </p:cNvSpPr>
          <p:nvPr>
            <p:ph type="title"/>
          </p:nvPr>
        </p:nvSpPr>
        <p:spPr/>
        <p:txBody>
          <a:bodyPr/>
          <a:lstStyle/>
          <a:p>
            <a:r>
              <a:rPr lang="en-US" dirty="0"/>
              <a:t>Places to Visit on the Website</a:t>
            </a:r>
          </a:p>
        </p:txBody>
      </p:sp>
      <p:sp>
        <p:nvSpPr>
          <p:cNvPr id="3" name="Content Placeholder 2">
            <a:extLst>
              <a:ext uri="{FF2B5EF4-FFF2-40B4-BE49-F238E27FC236}">
                <a16:creationId xmlns:a16="http://schemas.microsoft.com/office/drawing/2014/main" id="{57932BA5-5893-419B-9F7C-46CD764DCA79}"/>
              </a:ext>
            </a:extLst>
          </p:cNvPr>
          <p:cNvSpPr>
            <a:spLocks noGrp="1"/>
          </p:cNvSpPr>
          <p:nvPr>
            <p:ph idx="1"/>
          </p:nvPr>
        </p:nvSpPr>
        <p:spPr/>
        <p:txBody>
          <a:bodyPr/>
          <a:lstStyle/>
          <a:p>
            <a:r>
              <a:rPr lang="en-US" dirty="0">
                <a:hlinkClick r:id="rId2"/>
              </a:rPr>
              <a:t>https://www.morriscountynj.gov/Departments/Human-Services</a:t>
            </a:r>
            <a:endParaRPr lang="en-US" dirty="0"/>
          </a:p>
          <a:p>
            <a:r>
              <a:rPr lang="en-US" dirty="0"/>
              <a:t>Advisory Boards/Councils for descriptions, meeting information, minutes, etc.</a:t>
            </a:r>
          </a:p>
          <a:p>
            <a:r>
              <a:rPr lang="en-US" dirty="0"/>
              <a:t>Calendar</a:t>
            </a:r>
          </a:p>
          <a:p>
            <a:r>
              <a:rPr lang="en-US" dirty="0"/>
              <a:t>Stigma Free</a:t>
            </a:r>
          </a:p>
          <a:p>
            <a:pPr lvl="1"/>
            <a:r>
              <a:rPr lang="en-US" dirty="0">
                <a:hlinkClick r:id="rId3"/>
              </a:rPr>
              <a:t>https://www.morriscountynj.gov/Departments/Morris-County-Stigma-Free-Communities-Initiative/About-Stigma</a:t>
            </a:r>
            <a:r>
              <a:rPr lang="en-US" dirty="0"/>
              <a:t> </a:t>
            </a:r>
          </a:p>
        </p:txBody>
      </p:sp>
    </p:spTree>
    <p:extLst>
      <p:ext uri="{BB962C8B-B14F-4D97-AF65-F5344CB8AC3E}">
        <p14:creationId xmlns:p14="http://schemas.microsoft.com/office/powerpoint/2010/main" val="1390531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53101-E121-4004-8393-B5E55FBE8798}"/>
              </a:ext>
            </a:extLst>
          </p:cNvPr>
          <p:cNvSpPr>
            <a:spLocks noGrp="1"/>
          </p:cNvSpPr>
          <p:nvPr>
            <p:ph type="title"/>
          </p:nvPr>
        </p:nvSpPr>
        <p:spPr/>
        <p:txBody>
          <a:bodyPr>
            <a:normAutofit fontScale="90000"/>
          </a:bodyPr>
          <a:lstStyle/>
          <a:p>
            <a:r>
              <a:rPr lang="en-US" dirty="0"/>
              <a:t>Mental Health Addictions Services Advisory Board (MHASAB) meetings</a:t>
            </a:r>
          </a:p>
        </p:txBody>
      </p:sp>
      <p:sp>
        <p:nvSpPr>
          <p:cNvPr id="3" name="Content Placeholder 2">
            <a:extLst>
              <a:ext uri="{FF2B5EF4-FFF2-40B4-BE49-F238E27FC236}">
                <a16:creationId xmlns:a16="http://schemas.microsoft.com/office/drawing/2014/main" id="{CDA52D27-1F69-426D-97EA-77F76493641E}"/>
              </a:ext>
            </a:extLst>
          </p:cNvPr>
          <p:cNvSpPr>
            <a:spLocks noGrp="1"/>
          </p:cNvSpPr>
          <p:nvPr>
            <p:ph idx="1"/>
          </p:nvPr>
        </p:nvSpPr>
        <p:spPr/>
        <p:txBody>
          <a:bodyPr>
            <a:normAutofit fontScale="92500" lnSpcReduction="10000"/>
          </a:bodyPr>
          <a:lstStyle/>
          <a:p>
            <a:r>
              <a:rPr lang="en-US" dirty="0"/>
              <a:t>Meetings are the 2</a:t>
            </a:r>
            <a:r>
              <a:rPr lang="en-US" baseline="30000" dirty="0"/>
              <a:t>nd</a:t>
            </a:r>
            <a:r>
              <a:rPr lang="en-US" dirty="0"/>
              <a:t> Thursday of the month</a:t>
            </a:r>
          </a:p>
          <a:p>
            <a:r>
              <a:rPr lang="en-US" dirty="0"/>
              <a:t>9-10 meetings a year</a:t>
            </a:r>
          </a:p>
          <a:p>
            <a:pPr lvl="1"/>
            <a:r>
              <a:rPr lang="en-US" dirty="0"/>
              <a:t>Typically skip one summer meeting (July or August) and the December meeting</a:t>
            </a:r>
          </a:p>
          <a:p>
            <a:r>
              <a:rPr lang="en-US" dirty="0"/>
              <a:t>Currently virtual </a:t>
            </a:r>
          </a:p>
          <a:p>
            <a:r>
              <a:rPr lang="en-US" dirty="0"/>
              <a:t>MHASAB is a combined group: Alcohol and Drug Abuse Advisory Committee and Mental Health Advisory Board:</a:t>
            </a:r>
          </a:p>
          <a:p>
            <a:pPr lvl="1"/>
            <a:r>
              <a:rPr lang="en-US" dirty="0"/>
              <a:t>Alcohol and Drug Abuse Advisory Committee – can serve 6 - 1-year terms</a:t>
            </a:r>
          </a:p>
          <a:p>
            <a:pPr lvl="1"/>
            <a:r>
              <a:rPr lang="en-US" dirty="0"/>
              <a:t>Mental Health Advisory Board – can serve 2 – 3-year terms</a:t>
            </a:r>
          </a:p>
          <a:p>
            <a:endParaRPr lang="en-US" dirty="0"/>
          </a:p>
        </p:txBody>
      </p:sp>
    </p:spTree>
    <p:extLst>
      <p:ext uri="{BB962C8B-B14F-4D97-AF65-F5344CB8AC3E}">
        <p14:creationId xmlns:p14="http://schemas.microsoft.com/office/powerpoint/2010/main" val="3108750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BD19-8D9E-4024-87A6-D6BE47345241}"/>
              </a:ext>
            </a:extLst>
          </p:cNvPr>
          <p:cNvSpPr>
            <a:spLocks noGrp="1"/>
          </p:cNvSpPr>
          <p:nvPr>
            <p:ph type="title"/>
          </p:nvPr>
        </p:nvSpPr>
        <p:spPr/>
        <p:txBody>
          <a:bodyPr>
            <a:normAutofit fontScale="90000"/>
          </a:bodyPr>
          <a:lstStyle/>
          <a:p>
            <a:r>
              <a:rPr lang="en-US" dirty="0"/>
              <a:t>Human Services Staff related to Human Services Advisory Council</a:t>
            </a:r>
          </a:p>
        </p:txBody>
      </p:sp>
      <p:sp>
        <p:nvSpPr>
          <p:cNvPr id="3" name="Content Placeholder 2">
            <a:extLst>
              <a:ext uri="{FF2B5EF4-FFF2-40B4-BE49-F238E27FC236}">
                <a16:creationId xmlns:a16="http://schemas.microsoft.com/office/drawing/2014/main" id="{E4060225-FFDA-4560-B3B2-F3CCEF429939}"/>
              </a:ext>
            </a:extLst>
          </p:cNvPr>
          <p:cNvSpPr>
            <a:spLocks noGrp="1"/>
          </p:cNvSpPr>
          <p:nvPr>
            <p:ph idx="1"/>
          </p:nvPr>
        </p:nvSpPr>
        <p:spPr/>
        <p:txBody>
          <a:bodyPr>
            <a:normAutofit fontScale="55000" lnSpcReduction="20000"/>
          </a:bodyPr>
          <a:lstStyle/>
          <a:p>
            <a:r>
              <a:rPr lang="en-US" dirty="0"/>
              <a:t>Amy Archer – Division Director &amp; Mental Health Administrator</a:t>
            </a:r>
          </a:p>
          <a:p>
            <a:pPr lvl="1"/>
            <a:r>
              <a:rPr lang="en-US" dirty="0"/>
              <a:t>973.285.6852</a:t>
            </a:r>
          </a:p>
          <a:p>
            <a:pPr lvl="1"/>
            <a:r>
              <a:rPr lang="en-US" dirty="0">
                <a:hlinkClick r:id="rId2"/>
              </a:rPr>
              <a:t>aarcher@co.morris.nj.us</a:t>
            </a:r>
            <a:r>
              <a:rPr lang="en-US" dirty="0"/>
              <a:t>	</a:t>
            </a:r>
          </a:p>
          <a:p>
            <a:r>
              <a:rPr lang="en-US" dirty="0"/>
              <a:t>Rosalyn Suarez – Addictions Coordinator</a:t>
            </a:r>
          </a:p>
          <a:p>
            <a:pPr lvl="1"/>
            <a:r>
              <a:rPr lang="en-US" dirty="0"/>
              <a:t>973.285.6867</a:t>
            </a:r>
          </a:p>
          <a:p>
            <a:pPr lvl="1"/>
            <a:r>
              <a:rPr lang="en-US" dirty="0">
                <a:hlinkClick r:id="rId3"/>
              </a:rPr>
              <a:t>rosuarez@co.morris.nj.us</a:t>
            </a:r>
            <a:r>
              <a:rPr lang="en-US" dirty="0"/>
              <a:t> </a:t>
            </a:r>
          </a:p>
          <a:p>
            <a:r>
              <a:rPr lang="en-US" dirty="0"/>
              <a:t>Steve Nebesni – Municipal Alliance Coordinator</a:t>
            </a:r>
          </a:p>
          <a:p>
            <a:pPr lvl="1"/>
            <a:r>
              <a:rPr lang="en-US" dirty="0"/>
              <a:t>973.285.6860</a:t>
            </a:r>
          </a:p>
          <a:p>
            <a:pPr lvl="1"/>
            <a:r>
              <a:rPr lang="en-US" dirty="0"/>
              <a:t>snebesni@co.morris.nj.us</a:t>
            </a:r>
          </a:p>
          <a:p>
            <a:r>
              <a:rPr lang="en-US" dirty="0"/>
              <a:t>Anna Marie Hess – Administrative Professional</a:t>
            </a:r>
          </a:p>
          <a:p>
            <a:pPr lvl="1"/>
            <a:r>
              <a:rPr lang="en-US" dirty="0"/>
              <a:t>973.285.6853</a:t>
            </a:r>
          </a:p>
          <a:p>
            <a:pPr lvl="1"/>
            <a:r>
              <a:rPr lang="en-US" dirty="0"/>
              <a:t>ahess@co.morris.nj.us</a:t>
            </a:r>
          </a:p>
          <a:p>
            <a:pPr marL="457200" lvl="1" indent="0">
              <a:buNone/>
            </a:pPr>
            <a:endParaRPr lang="en-US" dirty="0"/>
          </a:p>
        </p:txBody>
      </p:sp>
    </p:spTree>
    <p:extLst>
      <p:ext uri="{BB962C8B-B14F-4D97-AF65-F5344CB8AC3E}">
        <p14:creationId xmlns:p14="http://schemas.microsoft.com/office/powerpoint/2010/main" val="263270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5D0CD-8F73-41EE-9AC0-345F68914B30}"/>
              </a:ext>
            </a:extLst>
          </p:cNvPr>
          <p:cNvSpPr>
            <a:spLocks noGrp="1"/>
          </p:cNvSpPr>
          <p:nvPr>
            <p:ph type="title"/>
          </p:nvPr>
        </p:nvSpPr>
        <p:spPr/>
        <p:txBody>
          <a:bodyPr/>
          <a:lstStyle/>
          <a:p>
            <a:r>
              <a:rPr lang="en-US" dirty="0"/>
              <a:t>Committees under MHASAB</a:t>
            </a:r>
          </a:p>
        </p:txBody>
      </p:sp>
      <p:sp>
        <p:nvSpPr>
          <p:cNvPr id="3" name="Content Placeholder 2">
            <a:extLst>
              <a:ext uri="{FF2B5EF4-FFF2-40B4-BE49-F238E27FC236}">
                <a16:creationId xmlns:a16="http://schemas.microsoft.com/office/drawing/2014/main" id="{7121069A-9CB9-406C-A622-3BCBAD1346D9}"/>
              </a:ext>
            </a:extLst>
          </p:cNvPr>
          <p:cNvSpPr>
            <a:spLocks noGrp="1"/>
          </p:cNvSpPr>
          <p:nvPr>
            <p:ph idx="1"/>
          </p:nvPr>
        </p:nvSpPr>
        <p:spPr/>
        <p:txBody>
          <a:bodyPr>
            <a:normAutofit fontScale="92500"/>
          </a:bodyPr>
          <a:lstStyle/>
          <a:p>
            <a:r>
              <a:rPr lang="en-US" dirty="0"/>
              <a:t>County Alliance Steering Subcommittee  (CASS)</a:t>
            </a:r>
          </a:p>
          <a:p>
            <a:pPr lvl="1"/>
            <a:r>
              <a:rPr lang="en-US" dirty="0"/>
              <a:t>CASS membership is appointed by the Morris County Commissioners in conjunction with regulations adopted by the Governor’s Council on Alcoholism and Drug Abuse (GCADA)</a:t>
            </a:r>
          </a:p>
          <a:p>
            <a:pPr lvl="1"/>
            <a:r>
              <a:rPr lang="en-US" dirty="0"/>
              <a:t>Responsible for the distribution, guidance, and monitoring of Municipal Alliance programs </a:t>
            </a:r>
          </a:p>
          <a:p>
            <a:r>
              <a:rPr lang="en-US" dirty="0"/>
              <a:t>Integrated Professional Advisory Committee (IPAC)</a:t>
            </a:r>
          </a:p>
          <a:p>
            <a:pPr lvl="1"/>
            <a:r>
              <a:rPr lang="en-US" dirty="0"/>
              <a:t>IPAC membership includes Morris County providers from various backgrounds (MH, Addiction, Youth, etc.)</a:t>
            </a:r>
          </a:p>
          <a:p>
            <a:pPr lvl="1"/>
            <a:r>
              <a:rPr lang="en-US" dirty="0"/>
              <a:t>Provides consultation and recommendations to the MHASAB as needed</a:t>
            </a:r>
          </a:p>
          <a:p>
            <a:pPr lvl="1"/>
            <a:endParaRPr lang="en-US" dirty="0"/>
          </a:p>
        </p:txBody>
      </p:sp>
    </p:spTree>
    <p:extLst>
      <p:ext uri="{BB962C8B-B14F-4D97-AF65-F5344CB8AC3E}">
        <p14:creationId xmlns:p14="http://schemas.microsoft.com/office/powerpoint/2010/main" val="4108269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09E14-3FE3-4A96-AE9D-0DB85B55B619}"/>
              </a:ext>
            </a:extLst>
          </p:cNvPr>
          <p:cNvSpPr>
            <a:spLocks noGrp="1"/>
          </p:cNvSpPr>
          <p:nvPr>
            <p:ph type="title"/>
          </p:nvPr>
        </p:nvSpPr>
        <p:spPr/>
        <p:txBody>
          <a:bodyPr>
            <a:normAutofit/>
          </a:bodyPr>
          <a:lstStyle/>
          <a:p>
            <a:r>
              <a:rPr lang="en-US" dirty="0"/>
              <a:t>Standing Subcommittees</a:t>
            </a:r>
          </a:p>
        </p:txBody>
      </p:sp>
      <p:sp>
        <p:nvSpPr>
          <p:cNvPr id="3" name="Content Placeholder 2">
            <a:extLst>
              <a:ext uri="{FF2B5EF4-FFF2-40B4-BE49-F238E27FC236}">
                <a16:creationId xmlns:a16="http://schemas.microsoft.com/office/drawing/2014/main" id="{C23502EE-E2F4-4FD2-8DA5-53ADE99CE92A}"/>
              </a:ext>
            </a:extLst>
          </p:cNvPr>
          <p:cNvSpPr>
            <a:spLocks noGrp="1"/>
          </p:cNvSpPr>
          <p:nvPr>
            <p:ph idx="1"/>
          </p:nvPr>
        </p:nvSpPr>
        <p:spPr/>
        <p:txBody>
          <a:bodyPr>
            <a:normAutofit fontScale="92500" lnSpcReduction="20000"/>
          </a:bodyPr>
          <a:lstStyle/>
          <a:p>
            <a:r>
              <a:rPr lang="en-US" dirty="0"/>
              <a:t>MHASAB members are required to serve on at least one subcommittee</a:t>
            </a:r>
          </a:p>
          <a:p>
            <a:r>
              <a:rPr lang="en-US" dirty="0"/>
              <a:t>Meeting dates are as needed (not monthly)</a:t>
            </a:r>
          </a:p>
          <a:p>
            <a:pPr lvl="1"/>
            <a:r>
              <a:rPr lang="en-US" dirty="0"/>
              <a:t>Funding subcommittee – review priorities, review funding applications, develop recommendations for funding, etc.</a:t>
            </a:r>
          </a:p>
          <a:p>
            <a:pPr lvl="1"/>
            <a:r>
              <a:rPr lang="en-US" dirty="0"/>
              <a:t>Planning subcommittee – plan presentation, involvement in planning Opioid Overdose Awareness Day, etc.</a:t>
            </a:r>
          </a:p>
          <a:p>
            <a:pPr lvl="2"/>
            <a:r>
              <a:rPr lang="en-US" dirty="0"/>
              <a:t>Mental Health Forum – aim for Summer 2023 forum</a:t>
            </a:r>
          </a:p>
          <a:p>
            <a:pPr lvl="1"/>
            <a:r>
              <a:rPr lang="en-US" dirty="0"/>
              <a:t>Legislative/Advocacy subcommittee – address mental health and substance use issues and provide letter of advocacy as needed, review new legislation and how it relates to MHASAB, etc.</a:t>
            </a:r>
          </a:p>
        </p:txBody>
      </p:sp>
    </p:spTree>
    <p:extLst>
      <p:ext uri="{BB962C8B-B14F-4D97-AF65-F5344CB8AC3E}">
        <p14:creationId xmlns:p14="http://schemas.microsoft.com/office/powerpoint/2010/main" val="4102191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FE51-D7A4-4B0F-8ACC-A209BFFA7ACA}"/>
              </a:ext>
            </a:extLst>
          </p:cNvPr>
          <p:cNvSpPr>
            <a:spLocks noGrp="1"/>
          </p:cNvSpPr>
          <p:nvPr>
            <p:ph type="title"/>
          </p:nvPr>
        </p:nvSpPr>
        <p:spPr/>
        <p:txBody>
          <a:bodyPr>
            <a:normAutofit fontScale="90000"/>
          </a:bodyPr>
          <a:lstStyle/>
          <a:p>
            <a:r>
              <a:rPr lang="en-US" dirty="0"/>
              <a:t>What is Morris County Department of Human Services?</a:t>
            </a:r>
            <a:br>
              <a:rPr lang="en-US" dirty="0"/>
            </a:br>
            <a:r>
              <a:rPr lang="en-US" sz="2200" dirty="0">
                <a:hlinkClick r:id="rId2"/>
              </a:rPr>
              <a:t>https://www.morriscountynj.gov/Departments/Human-Services</a:t>
            </a:r>
            <a:br>
              <a:rPr lang="en-US" dirty="0"/>
            </a:br>
            <a:endParaRPr lang="en-US" dirty="0"/>
          </a:p>
        </p:txBody>
      </p:sp>
      <p:sp>
        <p:nvSpPr>
          <p:cNvPr id="3" name="Content Placeholder 2">
            <a:extLst>
              <a:ext uri="{FF2B5EF4-FFF2-40B4-BE49-F238E27FC236}">
                <a16:creationId xmlns:a16="http://schemas.microsoft.com/office/drawing/2014/main" id="{F9F2D472-1D15-457C-9DA4-41A168E63A73}"/>
              </a:ext>
            </a:extLst>
          </p:cNvPr>
          <p:cNvSpPr>
            <a:spLocks noGrp="1"/>
          </p:cNvSpPr>
          <p:nvPr>
            <p:ph idx="1"/>
          </p:nvPr>
        </p:nvSpPr>
        <p:spPr/>
        <p:txBody>
          <a:bodyPr>
            <a:normAutofit lnSpcReduction="10000"/>
          </a:bodyPr>
          <a:lstStyle/>
          <a:p>
            <a:r>
              <a:rPr lang="en-US" b="1" dirty="0"/>
              <a:t>Made up of the following Divisions:</a:t>
            </a:r>
          </a:p>
          <a:p>
            <a:pPr marL="457200" indent="-457200">
              <a:buFont typeface="+mj-lt"/>
              <a:buAutoNum type="arabicPeriod"/>
            </a:pPr>
            <a:r>
              <a:rPr lang="en-US" dirty="0"/>
              <a:t>Community Assistance &amp; Resources</a:t>
            </a:r>
          </a:p>
          <a:p>
            <a:pPr lvl="1"/>
            <a:r>
              <a:rPr lang="en-US" dirty="0"/>
              <a:t>Office of Temporary Assistance </a:t>
            </a:r>
          </a:p>
          <a:p>
            <a:pPr lvl="1"/>
            <a:r>
              <a:rPr lang="en-US" dirty="0"/>
              <a:t>Office on Aging, Disabilities, and Community Programming</a:t>
            </a:r>
          </a:p>
          <a:p>
            <a:pPr marL="457200" indent="-457200">
              <a:buFont typeface="+mj-lt"/>
              <a:buAutoNum type="arabicPeriod"/>
            </a:pPr>
            <a:r>
              <a:rPr lang="en-US" dirty="0"/>
              <a:t>Community &amp; Behavioral Health Services</a:t>
            </a:r>
          </a:p>
          <a:p>
            <a:pPr marL="457200" indent="-457200">
              <a:buFont typeface="+mj-lt"/>
              <a:buAutoNum type="arabicPeriod"/>
            </a:pPr>
            <a:r>
              <a:rPr lang="en-US" dirty="0"/>
              <a:t>Employment &amp; Training Services</a:t>
            </a:r>
          </a:p>
          <a:p>
            <a:pPr marL="457200" indent="-457200">
              <a:buFont typeface="+mj-lt"/>
              <a:buAutoNum type="arabicPeriod"/>
            </a:pPr>
            <a:r>
              <a:rPr lang="en-US" dirty="0"/>
              <a:t>Juvenile Facilities</a:t>
            </a:r>
          </a:p>
          <a:p>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390556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0EFF-C465-4024-A02B-E5033D165615}"/>
              </a:ext>
            </a:extLst>
          </p:cNvPr>
          <p:cNvSpPr>
            <a:spLocks noGrp="1"/>
          </p:cNvSpPr>
          <p:nvPr>
            <p:ph type="title"/>
          </p:nvPr>
        </p:nvSpPr>
        <p:spPr/>
        <p:txBody>
          <a:bodyPr>
            <a:normAutofit fontScale="90000"/>
          </a:bodyPr>
          <a:lstStyle/>
          <a:p>
            <a:r>
              <a:rPr lang="en-US" dirty="0"/>
              <a:t>Human Services Advisory Boards/Councils/Committees</a:t>
            </a:r>
          </a:p>
        </p:txBody>
      </p:sp>
      <p:sp>
        <p:nvSpPr>
          <p:cNvPr id="3" name="Content Placeholder 2">
            <a:extLst>
              <a:ext uri="{FF2B5EF4-FFF2-40B4-BE49-F238E27FC236}">
                <a16:creationId xmlns:a16="http://schemas.microsoft.com/office/drawing/2014/main" id="{29C693AD-C98E-439E-BD28-37137F40C9D5}"/>
              </a:ext>
            </a:extLst>
          </p:cNvPr>
          <p:cNvSpPr>
            <a:spLocks noGrp="1"/>
          </p:cNvSpPr>
          <p:nvPr>
            <p:ph idx="1"/>
          </p:nvPr>
        </p:nvSpPr>
        <p:spPr/>
        <p:txBody>
          <a:bodyPr>
            <a:normAutofit fontScale="62500" lnSpcReduction="20000"/>
          </a:bodyPr>
          <a:lstStyle/>
          <a:p>
            <a:r>
              <a:rPr lang="en-US" sz="2700" dirty="0"/>
              <a:t>Human Services Advisory Council (HSAC) – Division of Community &amp; Behavioral Health Services	</a:t>
            </a:r>
          </a:p>
          <a:p>
            <a:pPr lvl="1"/>
            <a:r>
              <a:rPr lang="en-US" sz="2400" dirty="0"/>
              <a:t>HSAC reviews, monitors, and improves county level human service activities, services, and programs for homeless and modest income children, families, and victims of abuse, neglect, and abandonment</a:t>
            </a:r>
          </a:p>
          <a:p>
            <a:r>
              <a:rPr lang="en-US" sz="2700" dirty="0"/>
              <a:t>Mental Health Addictions Services Advisory Board (MHASAB) – Division of Community &amp; Behavioral Health Services</a:t>
            </a:r>
          </a:p>
          <a:p>
            <a:pPr lvl="1"/>
            <a:r>
              <a:rPr lang="en-US" sz="2400" dirty="0"/>
              <a:t>MHASAB ensures that a full continuum of care is available and affordable to address the shared and specific mental health and substance use prevention, education, and treatment needs of Morris County residents</a:t>
            </a:r>
          </a:p>
          <a:p>
            <a:r>
              <a:rPr lang="en-US" sz="2700" dirty="0"/>
              <a:t>Youth Services Advisory Council (YSAC) -  Division of Community &amp; Behavioral Health Services</a:t>
            </a:r>
            <a:r>
              <a:rPr lang="en-US" dirty="0"/>
              <a:t>	</a:t>
            </a:r>
          </a:p>
          <a:p>
            <a:pPr lvl="1"/>
            <a:r>
              <a:rPr lang="en-US" sz="2400" b="0" i="0" dirty="0">
                <a:solidFill>
                  <a:srgbClr val="1F201D"/>
                </a:solidFill>
                <a:effectLst/>
              </a:rPr>
              <a:t>The YSAC is to serve as the mechanism to develop a responsive, accessible and integrated system of care for youth and young adults (ages 0-21 years) with special social/emotional needs and their families, as well as juveniles (0-18 years) charged or adjudicated delinquent</a:t>
            </a:r>
            <a:endParaRPr lang="en-US" sz="2300" dirty="0"/>
          </a:p>
          <a:p>
            <a:pPr marL="0" indent="0">
              <a:buNone/>
            </a:pPr>
            <a:endParaRPr lang="en-US" dirty="0"/>
          </a:p>
        </p:txBody>
      </p:sp>
    </p:spTree>
    <p:extLst>
      <p:ext uri="{BB962C8B-B14F-4D97-AF65-F5344CB8AC3E}">
        <p14:creationId xmlns:p14="http://schemas.microsoft.com/office/powerpoint/2010/main" val="299126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A4748-2DB0-46F5-8DC3-BA4788F45B9B}"/>
              </a:ext>
            </a:extLst>
          </p:cNvPr>
          <p:cNvSpPr>
            <a:spLocks noGrp="1"/>
          </p:cNvSpPr>
          <p:nvPr>
            <p:ph type="title"/>
          </p:nvPr>
        </p:nvSpPr>
        <p:spPr/>
        <p:txBody>
          <a:bodyPr>
            <a:normAutofit fontScale="90000"/>
          </a:bodyPr>
          <a:lstStyle/>
          <a:p>
            <a:r>
              <a:rPr lang="en-US" dirty="0"/>
              <a:t>Human Services Advisory Boards/Councils/Committees (cont.)</a:t>
            </a:r>
          </a:p>
        </p:txBody>
      </p:sp>
      <p:sp>
        <p:nvSpPr>
          <p:cNvPr id="3" name="Content Placeholder 2">
            <a:extLst>
              <a:ext uri="{FF2B5EF4-FFF2-40B4-BE49-F238E27FC236}">
                <a16:creationId xmlns:a16="http://schemas.microsoft.com/office/drawing/2014/main" id="{73480B88-0FC5-45ED-A2F1-F92CF89722B4}"/>
              </a:ext>
            </a:extLst>
          </p:cNvPr>
          <p:cNvSpPr>
            <a:spLocks noGrp="1"/>
          </p:cNvSpPr>
          <p:nvPr>
            <p:ph idx="1"/>
          </p:nvPr>
        </p:nvSpPr>
        <p:spPr/>
        <p:txBody>
          <a:bodyPr>
            <a:normAutofit fontScale="62500" lnSpcReduction="20000"/>
          </a:bodyPr>
          <a:lstStyle/>
          <a:p>
            <a:r>
              <a:rPr lang="en-US" sz="2700" dirty="0"/>
              <a:t>Advisory Council on Aging, Disabilities, and Veterans (ACADV) – Office on Aging, Disabilities, and Community Programming</a:t>
            </a:r>
          </a:p>
          <a:p>
            <a:pPr lvl="1"/>
            <a:r>
              <a:rPr lang="en-US" sz="2400" dirty="0"/>
              <a:t>ACADV discusses and advocates </a:t>
            </a:r>
            <a:r>
              <a:rPr lang="en-US" sz="2400" b="0" i="0" dirty="0">
                <a:solidFill>
                  <a:srgbClr val="1F201D"/>
                </a:solidFill>
                <a:effectLst/>
              </a:rPr>
              <a:t> for issues of importance to area seniors, persons with disabilities, and veterans</a:t>
            </a:r>
            <a:endParaRPr lang="en-US" sz="2400" dirty="0"/>
          </a:p>
          <a:p>
            <a:r>
              <a:rPr lang="en-US" sz="2700" dirty="0"/>
              <a:t>Advisory Committee on Women</a:t>
            </a:r>
          </a:p>
          <a:p>
            <a:pPr lvl="1"/>
            <a:r>
              <a:rPr lang="en-US" sz="2400" dirty="0"/>
              <a:t>Advisory Committee on Women is a fact-finding committee that researches the needs, problems, interests, concerns, and capabilities of the women who reside and work in Morris County and promotes their interests</a:t>
            </a:r>
            <a:endParaRPr lang="en-US" sz="2300" dirty="0"/>
          </a:p>
          <a:p>
            <a:r>
              <a:rPr lang="en-US" sz="2700" dirty="0"/>
              <a:t>MAPS Citizen Advisory Committee (MAPS CAC)</a:t>
            </a:r>
          </a:p>
          <a:p>
            <a:pPr lvl="1"/>
            <a:r>
              <a:rPr lang="en-US" sz="2400" dirty="0"/>
              <a:t>MAPS CAC is to advise the Morris County Department of Human Services on planning, implementing, and operating coordinated transportation services at the county level pursuant to the requirements of the program guidelines adopted by New Jersey Transit</a:t>
            </a:r>
          </a:p>
          <a:p>
            <a:endParaRPr lang="en-US" dirty="0"/>
          </a:p>
        </p:txBody>
      </p:sp>
    </p:spTree>
    <p:extLst>
      <p:ext uri="{BB962C8B-B14F-4D97-AF65-F5344CB8AC3E}">
        <p14:creationId xmlns:p14="http://schemas.microsoft.com/office/powerpoint/2010/main" val="44578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416D-0262-490C-8CFC-D2D88A255A54}"/>
              </a:ext>
            </a:extLst>
          </p:cNvPr>
          <p:cNvSpPr>
            <a:spLocks noGrp="1"/>
          </p:cNvSpPr>
          <p:nvPr>
            <p:ph type="title"/>
          </p:nvPr>
        </p:nvSpPr>
        <p:spPr/>
        <p:txBody>
          <a:bodyPr>
            <a:normAutofit fontScale="90000"/>
          </a:bodyPr>
          <a:lstStyle/>
          <a:p>
            <a:r>
              <a:rPr lang="en-US" dirty="0"/>
              <a:t>Human Services Advisory Boards/Councils/Committees(cont.)</a:t>
            </a:r>
          </a:p>
        </p:txBody>
      </p:sp>
      <p:sp>
        <p:nvSpPr>
          <p:cNvPr id="3" name="Content Placeholder 2">
            <a:extLst>
              <a:ext uri="{FF2B5EF4-FFF2-40B4-BE49-F238E27FC236}">
                <a16:creationId xmlns:a16="http://schemas.microsoft.com/office/drawing/2014/main" id="{65CFDA39-93D4-4D61-B4D2-08477FDA490D}"/>
              </a:ext>
            </a:extLst>
          </p:cNvPr>
          <p:cNvSpPr>
            <a:spLocks noGrp="1"/>
          </p:cNvSpPr>
          <p:nvPr>
            <p:ph idx="1"/>
          </p:nvPr>
        </p:nvSpPr>
        <p:spPr/>
        <p:txBody>
          <a:bodyPr>
            <a:normAutofit/>
          </a:bodyPr>
          <a:lstStyle/>
          <a:p>
            <a:r>
              <a:rPr lang="en-US" b="0" i="0" dirty="0">
                <a:solidFill>
                  <a:srgbClr val="404139"/>
                </a:solidFill>
                <a:effectLst/>
              </a:rPr>
              <a:t>Morris, Sussex, Warren HIV/AIDS Advisory Committee</a:t>
            </a:r>
          </a:p>
          <a:p>
            <a:pPr lvl="1"/>
            <a:r>
              <a:rPr lang="en-US" b="0" i="0" dirty="0">
                <a:solidFill>
                  <a:srgbClr val="1F201D"/>
                </a:solidFill>
                <a:effectLst/>
              </a:rPr>
              <a:t>This Committee serves as a united voice on behalf of HIV infected and affected consumers, service providers and county governments. It serves as the primary coordinating, planning and policy development entity on issues related to HIV/AIDS in the region</a:t>
            </a:r>
            <a:br>
              <a:rPr lang="en-US" dirty="0"/>
            </a:br>
            <a:endParaRPr lang="en-US" dirty="0"/>
          </a:p>
        </p:txBody>
      </p:sp>
    </p:spTree>
    <p:extLst>
      <p:ext uri="{BB962C8B-B14F-4D97-AF65-F5344CB8AC3E}">
        <p14:creationId xmlns:p14="http://schemas.microsoft.com/office/powerpoint/2010/main" val="2941269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AC1D6-8399-53A2-F142-870A5EFB79C0}"/>
              </a:ext>
            </a:extLst>
          </p:cNvPr>
          <p:cNvSpPr>
            <a:spLocks noGrp="1"/>
          </p:cNvSpPr>
          <p:nvPr>
            <p:ph type="title"/>
          </p:nvPr>
        </p:nvSpPr>
        <p:spPr/>
        <p:txBody>
          <a:bodyPr/>
          <a:lstStyle/>
          <a:p>
            <a:r>
              <a:rPr lang="en-US" dirty="0"/>
              <a:t>Changes for 2023</a:t>
            </a:r>
          </a:p>
        </p:txBody>
      </p:sp>
      <p:sp>
        <p:nvSpPr>
          <p:cNvPr id="3" name="Content Placeholder 2">
            <a:extLst>
              <a:ext uri="{FF2B5EF4-FFF2-40B4-BE49-F238E27FC236}">
                <a16:creationId xmlns:a16="http://schemas.microsoft.com/office/drawing/2014/main" id="{DC7F3874-C713-93E3-1CE1-9DC3629BF3BB}"/>
              </a:ext>
            </a:extLst>
          </p:cNvPr>
          <p:cNvSpPr>
            <a:spLocks noGrp="1"/>
          </p:cNvSpPr>
          <p:nvPr>
            <p:ph idx="1"/>
          </p:nvPr>
        </p:nvSpPr>
        <p:spPr/>
        <p:txBody>
          <a:bodyPr>
            <a:normAutofit fontScale="92500" lnSpcReduction="20000"/>
          </a:bodyPr>
          <a:lstStyle/>
          <a:p>
            <a:r>
              <a:rPr lang="en-US" dirty="0"/>
              <a:t>Effective 2023, the Morris/Sussex/Warren Workforce Development Board will now be called </a:t>
            </a:r>
            <a:r>
              <a:rPr lang="en-US" b="1" dirty="0"/>
              <a:t>Workforce Development Board of Northwest New Jersey</a:t>
            </a:r>
          </a:p>
          <a:p>
            <a:r>
              <a:rPr lang="en-US" dirty="0"/>
              <a:t>This Board will no longer be under the Department of Human Services. They will now be under the Office of Planning and Preservation</a:t>
            </a:r>
          </a:p>
          <a:p>
            <a:r>
              <a:rPr lang="en-US" dirty="0"/>
              <a:t>The goals of Workforce Development Board of Northwest New Jersey will remain the same:</a:t>
            </a:r>
          </a:p>
          <a:p>
            <a:pPr lvl="1"/>
            <a:r>
              <a:rPr lang="en-US" dirty="0"/>
              <a:t>An independent Board with the goal of combining </a:t>
            </a:r>
            <a:r>
              <a:rPr lang="en-US" b="0" i="0" dirty="0">
                <a:solidFill>
                  <a:srgbClr val="1F201D"/>
                </a:solidFill>
                <a:effectLst/>
              </a:rPr>
              <a:t>area employment, training and supportive services and programs into a consumer-based, market-driven system that meets the needs of job seekers and employers</a:t>
            </a:r>
          </a:p>
          <a:p>
            <a:pPr lvl="1"/>
            <a:r>
              <a:rPr lang="en-US" dirty="0">
                <a:solidFill>
                  <a:srgbClr val="1F201D"/>
                </a:solidFill>
              </a:rPr>
              <a:t>Serves Morris, Sussex, and Warren County</a:t>
            </a:r>
            <a:endParaRPr lang="en-US" b="0" i="0" dirty="0">
              <a:solidFill>
                <a:srgbClr val="1F201D"/>
              </a:solidFill>
              <a:effectLst/>
            </a:endParaRPr>
          </a:p>
          <a:p>
            <a:endParaRPr lang="en-US" dirty="0"/>
          </a:p>
        </p:txBody>
      </p:sp>
    </p:spTree>
    <p:extLst>
      <p:ext uri="{BB962C8B-B14F-4D97-AF65-F5344CB8AC3E}">
        <p14:creationId xmlns:p14="http://schemas.microsoft.com/office/powerpoint/2010/main" val="1606172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94949-A620-4083-93D5-4BCEABDE56A5}"/>
              </a:ext>
            </a:extLst>
          </p:cNvPr>
          <p:cNvSpPr>
            <a:spLocks noGrp="1"/>
          </p:cNvSpPr>
          <p:nvPr>
            <p:ph type="title"/>
          </p:nvPr>
        </p:nvSpPr>
        <p:spPr/>
        <p:txBody>
          <a:bodyPr>
            <a:normAutofit/>
          </a:bodyPr>
          <a:lstStyle/>
          <a:p>
            <a:r>
              <a:rPr lang="en-US" dirty="0"/>
              <a:t>Board of County Commissioners</a:t>
            </a:r>
            <a:br>
              <a:rPr lang="en-US" dirty="0"/>
            </a:br>
            <a:r>
              <a:rPr lang="en-US" sz="2200" dirty="0">
                <a:hlinkClick r:id="rId2"/>
              </a:rPr>
              <a:t>https://www.morriscountynj.gov/Departments/Board-of-County-Commissioners</a:t>
            </a:r>
            <a:r>
              <a:rPr lang="en-US" sz="2200" dirty="0"/>
              <a:t> </a:t>
            </a:r>
          </a:p>
        </p:txBody>
      </p:sp>
      <p:sp>
        <p:nvSpPr>
          <p:cNvPr id="3" name="Content Placeholder 2">
            <a:extLst>
              <a:ext uri="{FF2B5EF4-FFF2-40B4-BE49-F238E27FC236}">
                <a16:creationId xmlns:a16="http://schemas.microsoft.com/office/drawing/2014/main" id="{B5BC8536-5B64-4AEE-8C9A-B8306F6E24C2}"/>
              </a:ext>
            </a:extLst>
          </p:cNvPr>
          <p:cNvSpPr>
            <a:spLocks noGrp="1"/>
          </p:cNvSpPr>
          <p:nvPr>
            <p:ph idx="1"/>
          </p:nvPr>
        </p:nvSpPr>
        <p:spPr/>
        <p:txBody>
          <a:bodyPr>
            <a:normAutofit fontScale="85000" lnSpcReduction="20000"/>
          </a:bodyPr>
          <a:lstStyle/>
          <a:p>
            <a:r>
              <a:rPr lang="en-US" dirty="0"/>
              <a:t>The Morris County Commissioners prepare and adopt the Morris County budget, authorize expenditures, appoint County officials and members of Boards, Commissions, Councils, and Authorities, and supervises the administration of all County Departments.</a:t>
            </a:r>
          </a:p>
          <a:p>
            <a:r>
              <a:rPr lang="en-US" dirty="0"/>
              <a:t>Commissioner List Liaison - </a:t>
            </a:r>
            <a:r>
              <a:rPr lang="en-US" sz="2400" dirty="0">
                <a:hlinkClick r:id="rId3"/>
              </a:rPr>
              <a:t>https://www.morriscountynj.gov/Departments/Board-of-County-Commissioners/Commissioner-Liaison-List</a:t>
            </a:r>
            <a:r>
              <a:rPr lang="en-US" sz="2400" dirty="0"/>
              <a:t> </a:t>
            </a:r>
            <a:endParaRPr lang="en-US" dirty="0"/>
          </a:p>
          <a:p>
            <a:pPr lvl="1"/>
            <a:r>
              <a:rPr lang="en-US" dirty="0">
                <a:solidFill>
                  <a:schemeClr val="tx1"/>
                </a:solidFill>
              </a:rPr>
              <a:t>Christine Myers is the Human Services Liaison </a:t>
            </a:r>
          </a:p>
          <a:p>
            <a:pPr lvl="1"/>
            <a:r>
              <a:rPr lang="en-US" dirty="0">
                <a:solidFill>
                  <a:schemeClr val="tx1"/>
                </a:solidFill>
              </a:rPr>
              <a:t>Douglas Cabana </a:t>
            </a:r>
            <a:r>
              <a:rPr lang="en-US" dirty="0"/>
              <a:t>is the alternate Human Services Liaison</a:t>
            </a:r>
          </a:p>
          <a:p>
            <a:r>
              <a:rPr lang="en-US" dirty="0"/>
              <a:t>Agenda and meeting minutes are available online</a:t>
            </a:r>
          </a:p>
          <a:p>
            <a:pPr lvl="1"/>
            <a:r>
              <a:rPr lang="en-US" dirty="0"/>
              <a:t>See example of resolution – can be found online - </a:t>
            </a:r>
            <a:r>
              <a:rPr lang="en-US" dirty="0">
                <a:hlinkClick r:id="rId4"/>
              </a:rPr>
              <a:t>https://morriscountynj.iqm2.com/Citizens/Default.aspx</a:t>
            </a:r>
            <a:r>
              <a:rPr lang="en-US" dirty="0"/>
              <a:t> </a:t>
            </a:r>
          </a:p>
          <a:p>
            <a:pPr marL="0" indent="0">
              <a:buNone/>
            </a:pPr>
            <a:endParaRPr lang="en-US" dirty="0"/>
          </a:p>
        </p:txBody>
      </p:sp>
    </p:spTree>
    <p:extLst>
      <p:ext uri="{BB962C8B-B14F-4D97-AF65-F5344CB8AC3E}">
        <p14:creationId xmlns:p14="http://schemas.microsoft.com/office/powerpoint/2010/main" val="3379087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1B0E35-F788-4608-ABBE-0D971AA50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31B8EA-FCCA-47DD-A0C4-A653EC4AB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662" y="469900"/>
            <a:ext cx="11239500" cy="5918200"/>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lightRig rig="balanced"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C781EDE-83AA-44D6-8054-A4E2D6F280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012" y="609600"/>
            <a:ext cx="10972800" cy="5638800"/>
          </a:xfrm>
          <a:prstGeom prst="rect">
            <a:avLst/>
          </a:prstGeom>
          <a:noFill/>
          <a:ln w="15875" cap="flat">
            <a:solidFill>
              <a:schemeClr val="accent2"/>
            </a:solidFill>
            <a:miter lim="800000"/>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80AB9B3-9FB0-4BD5-870B-F0AA1C9F633C}"/>
              </a:ext>
            </a:extLst>
          </p:cNvPr>
          <p:cNvSpPr>
            <a:spLocks noGrp="1"/>
          </p:cNvSpPr>
          <p:nvPr>
            <p:ph type="title"/>
          </p:nvPr>
        </p:nvSpPr>
        <p:spPr>
          <a:xfrm>
            <a:off x="1295402" y="982132"/>
            <a:ext cx="9601196" cy="1763410"/>
          </a:xfrm>
        </p:spPr>
        <p:txBody>
          <a:bodyPr>
            <a:normAutofit fontScale="90000"/>
          </a:bodyPr>
          <a:lstStyle/>
          <a:p>
            <a:r>
              <a:rPr lang="en-US" dirty="0"/>
              <a:t>What Does it Mean to be Appointed an Advisory Board/Council Member/Committee Member?</a:t>
            </a:r>
          </a:p>
        </p:txBody>
      </p:sp>
      <p:sp>
        <p:nvSpPr>
          <p:cNvPr id="3" name="Content Placeholder 2">
            <a:extLst>
              <a:ext uri="{FF2B5EF4-FFF2-40B4-BE49-F238E27FC236}">
                <a16:creationId xmlns:a16="http://schemas.microsoft.com/office/drawing/2014/main" id="{10458B5A-DCFE-4454-A63D-7B25B75ABC9A}"/>
              </a:ext>
            </a:extLst>
          </p:cNvPr>
          <p:cNvSpPr>
            <a:spLocks noGrp="1"/>
          </p:cNvSpPr>
          <p:nvPr>
            <p:ph idx="1"/>
          </p:nvPr>
        </p:nvSpPr>
        <p:spPr>
          <a:xfrm>
            <a:off x="1295401" y="2885242"/>
            <a:ext cx="9601196" cy="2990625"/>
          </a:xfrm>
        </p:spPr>
        <p:txBody>
          <a:bodyPr>
            <a:normAutofit/>
          </a:bodyPr>
          <a:lstStyle/>
          <a:p>
            <a:r>
              <a:rPr lang="en-US" dirty="0"/>
              <a:t>You have been appointed by the Morris County Board of County Commissioners based on an interest and/or area of expertise </a:t>
            </a:r>
          </a:p>
          <a:p>
            <a:r>
              <a:rPr lang="en-US" dirty="0"/>
              <a:t>You have the ability to interact with a group of dedicated individuals</a:t>
            </a:r>
          </a:p>
          <a:p>
            <a:r>
              <a:rPr lang="en-US" dirty="0"/>
              <a:t>You can learn about issues related to your specific Advisory Board, Council, or Committee</a:t>
            </a:r>
          </a:p>
          <a:p>
            <a:r>
              <a:rPr lang="en-US" dirty="0"/>
              <a:t>You represent the County of Morris</a:t>
            </a:r>
          </a:p>
          <a:p>
            <a:endParaRPr lang="en-US" dirty="0"/>
          </a:p>
        </p:txBody>
      </p:sp>
    </p:spTree>
    <p:extLst>
      <p:ext uri="{BB962C8B-B14F-4D97-AF65-F5344CB8AC3E}">
        <p14:creationId xmlns:p14="http://schemas.microsoft.com/office/powerpoint/2010/main" val="1325403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89287-5AE8-48A8-9419-D4B859ED61A7}"/>
              </a:ext>
            </a:extLst>
          </p:cNvPr>
          <p:cNvSpPr>
            <a:spLocks noGrp="1"/>
          </p:cNvSpPr>
          <p:nvPr>
            <p:ph type="title"/>
          </p:nvPr>
        </p:nvSpPr>
        <p:spPr>
          <a:xfrm>
            <a:off x="1295402" y="786823"/>
            <a:ext cx="9601196" cy="1787701"/>
          </a:xfrm>
        </p:spPr>
        <p:txBody>
          <a:bodyPr>
            <a:normAutofit/>
          </a:bodyPr>
          <a:lstStyle/>
          <a:p>
            <a:r>
              <a:rPr lang="en-US" dirty="0"/>
              <a:t>Role of an Advisory Board/ Council/Committee member (examples)</a:t>
            </a:r>
          </a:p>
        </p:txBody>
      </p:sp>
      <p:sp>
        <p:nvSpPr>
          <p:cNvPr id="3" name="Content Placeholder 2">
            <a:extLst>
              <a:ext uri="{FF2B5EF4-FFF2-40B4-BE49-F238E27FC236}">
                <a16:creationId xmlns:a16="http://schemas.microsoft.com/office/drawing/2014/main" id="{DB8B24BB-5353-4893-8D2F-658BA32DBF25}"/>
              </a:ext>
            </a:extLst>
          </p:cNvPr>
          <p:cNvSpPr>
            <a:spLocks noGrp="1"/>
          </p:cNvSpPr>
          <p:nvPr>
            <p:ph idx="1"/>
          </p:nvPr>
        </p:nvSpPr>
        <p:spPr>
          <a:xfrm>
            <a:off x="1295402" y="2668316"/>
            <a:ext cx="9601196" cy="3230322"/>
          </a:xfrm>
        </p:spPr>
        <p:txBody>
          <a:bodyPr>
            <a:normAutofit fontScale="85000" lnSpcReduction="10000"/>
          </a:bodyPr>
          <a:lstStyle/>
          <a:p>
            <a:r>
              <a:rPr lang="en-US" dirty="0"/>
              <a:t>Provide assistance, advise, and bring a level of lived experience and/or expertise to the Department of Human Services</a:t>
            </a:r>
          </a:p>
          <a:p>
            <a:r>
              <a:rPr lang="en-US" dirty="0"/>
              <a:t>Review and discuss funding recommendations for Federal, State, and Local funding streams</a:t>
            </a:r>
          </a:p>
          <a:p>
            <a:r>
              <a:rPr lang="en-US" dirty="0"/>
              <a:t>Bring topics related to your area of concentration to the full advisory meeting for discussion</a:t>
            </a:r>
          </a:p>
          <a:p>
            <a:r>
              <a:rPr lang="en-US" dirty="0"/>
              <a:t>Provide letters of advocacy as needed</a:t>
            </a:r>
          </a:p>
          <a:p>
            <a:r>
              <a:rPr lang="en-US" dirty="0"/>
              <a:t>Assist in developing priorities which will be used in the funding review process</a:t>
            </a:r>
          </a:p>
          <a:p>
            <a:r>
              <a:rPr lang="en-US" dirty="0"/>
              <a:t>Collaborate across Advisory Board/Council/Committees to discuss cross-system challenges</a:t>
            </a:r>
          </a:p>
        </p:txBody>
      </p:sp>
    </p:spTree>
    <p:extLst>
      <p:ext uri="{BB962C8B-B14F-4D97-AF65-F5344CB8AC3E}">
        <p14:creationId xmlns:p14="http://schemas.microsoft.com/office/powerpoint/2010/main" val="34275461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6282</TotalTime>
  <Words>1403</Words>
  <Application>Microsoft Office PowerPoint</Application>
  <PresentationFormat>Widescreen</PresentationFormat>
  <Paragraphs>108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Garamond</vt:lpstr>
      <vt:lpstr>Organic</vt:lpstr>
      <vt:lpstr>2023 Orientation</vt:lpstr>
      <vt:lpstr>What is Morris County Department of Human Services? https://www.morriscountynj.gov/Departments/Human-Services </vt:lpstr>
      <vt:lpstr>Human Services Advisory Boards/Councils/Committees</vt:lpstr>
      <vt:lpstr>Human Services Advisory Boards/Councils/Committees (cont.)</vt:lpstr>
      <vt:lpstr>Human Services Advisory Boards/Councils/Committees(cont.)</vt:lpstr>
      <vt:lpstr>Changes for 2023</vt:lpstr>
      <vt:lpstr>Board of County Commissioners https://www.morriscountynj.gov/Departments/Board-of-County-Commissioners </vt:lpstr>
      <vt:lpstr>What Does it Mean to be Appointed an Advisory Board/Council Member/Committee Member?</vt:lpstr>
      <vt:lpstr>Role of an Advisory Board/ Council/Committee member (examples)</vt:lpstr>
      <vt:lpstr>I agree to participate in the following ways….</vt:lpstr>
      <vt:lpstr>Role of Human Services Staff as Related to the Advisory Boards/Council/Committees</vt:lpstr>
      <vt:lpstr>Places to Visit on the Website</vt:lpstr>
      <vt:lpstr>Mental Health Addictions Services Advisory Board (MHASAB) meetings</vt:lpstr>
      <vt:lpstr>Human Services Staff related to Human Services Advisory Council</vt:lpstr>
      <vt:lpstr>Committees under MHASAB</vt:lpstr>
      <vt:lpstr>Standing Subcommittees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Orientation</dc:title>
  <dc:creator>Archer, Amy</dc:creator>
  <cp:lastModifiedBy>Hess, Anna Marie</cp:lastModifiedBy>
  <cp:revision>50</cp:revision>
  <cp:lastPrinted>2023-03-09T14:29:06Z</cp:lastPrinted>
  <dcterms:created xsi:type="dcterms:W3CDTF">2022-02-06T17:58:34Z</dcterms:created>
  <dcterms:modified xsi:type="dcterms:W3CDTF">2023-03-09T14:29:44Z</dcterms:modified>
</cp:coreProperties>
</file>