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69" r:id="rId2"/>
    <p:sldId id="256" r:id="rId3"/>
    <p:sldId id="257" r:id="rId4"/>
    <p:sldId id="267" r:id="rId5"/>
    <p:sldId id="270" r:id="rId6"/>
    <p:sldId id="306" r:id="rId7"/>
    <p:sldId id="307" r:id="rId8"/>
    <p:sldId id="321" r:id="rId9"/>
    <p:sldId id="305" r:id="rId10"/>
    <p:sldId id="303" r:id="rId11"/>
    <p:sldId id="258" r:id="rId12"/>
    <p:sldId id="317" r:id="rId13"/>
    <p:sldId id="311" r:id="rId14"/>
    <p:sldId id="312" r:id="rId15"/>
    <p:sldId id="326" r:id="rId16"/>
    <p:sldId id="327" r:id="rId17"/>
    <p:sldId id="328" r:id="rId18"/>
    <p:sldId id="329" r:id="rId19"/>
    <p:sldId id="313" r:id="rId20"/>
    <p:sldId id="314" r:id="rId21"/>
    <p:sldId id="318" r:id="rId22"/>
    <p:sldId id="319" r:id="rId23"/>
    <p:sldId id="286" r:id="rId24"/>
    <p:sldId id="323" r:id="rId25"/>
    <p:sldId id="324" r:id="rId26"/>
    <p:sldId id="289" r:id="rId27"/>
    <p:sldId id="325" r:id="rId28"/>
    <p:sldId id="296" r:id="rId29"/>
    <p:sldId id="315" r:id="rId3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CCD5EA"/>
    <a:srgbClr val="E7EBF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90118" autoAdjust="0"/>
  </p:normalViewPr>
  <p:slideViewPr>
    <p:cSldViewPr>
      <p:cViewPr>
        <p:scale>
          <a:sx n="100" d="100"/>
          <a:sy n="100" d="100"/>
        </p:scale>
        <p:origin x="-1314" y="-1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w="9525">
            <a:noFill/>
            <a:miter lim="800000"/>
            <a:headEnd/>
            <a:tailEnd/>
          </a:ln>
        </p:spPr>
        <p:txBody>
          <a:bodyPr vert="horz" wrap="square" lIns="91427" tIns="45713" rIns="91427" bIns="45713" numCol="1" anchor="t" anchorCtr="0" compatLnSpc="1">
            <a:prstTxWarp prst="textNoShape">
              <a:avLst/>
            </a:prstTxWarp>
          </a:bodyPr>
          <a:lstStyle>
            <a:lvl1pPr defTabSz="912813">
              <a:defRPr sz="1200"/>
            </a:lvl1pPr>
          </a:lstStyle>
          <a:p>
            <a:pPr>
              <a:defRPr/>
            </a:pPr>
            <a:endParaRPr lang="en-US"/>
          </a:p>
        </p:txBody>
      </p:sp>
      <p:sp>
        <p:nvSpPr>
          <p:cNvPr id="3" name="Date Placeholder 2"/>
          <p:cNvSpPr>
            <a:spLocks noGrp="1"/>
          </p:cNvSpPr>
          <p:nvPr>
            <p:ph type="dt" sz="quarter" idx="1"/>
          </p:nvPr>
        </p:nvSpPr>
        <p:spPr bwMode="auto">
          <a:xfrm>
            <a:off x="3970338" y="0"/>
            <a:ext cx="3038475" cy="465138"/>
          </a:xfrm>
          <a:prstGeom prst="rect">
            <a:avLst/>
          </a:prstGeom>
          <a:noFill/>
          <a:ln w="9525">
            <a:noFill/>
            <a:miter lim="800000"/>
            <a:headEnd/>
            <a:tailEnd/>
          </a:ln>
        </p:spPr>
        <p:txBody>
          <a:bodyPr vert="horz" wrap="square" lIns="91427" tIns="45713" rIns="91427" bIns="45713" numCol="1" anchor="t" anchorCtr="0" compatLnSpc="1">
            <a:prstTxWarp prst="textNoShape">
              <a:avLst/>
            </a:prstTxWarp>
          </a:bodyPr>
          <a:lstStyle>
            <a:lvl1pPr algn="r" defTabSz="912813">
              <a:defRPr sz="1200"/>
            </a:lvl1pPr>
          </a:lstStyle>
          <a:p>
            <a:pPr>
              <a:defRPr/>
            </a:pPr>
            <a:r>
              <a:rPr lang="en-US"/>
              <a:t>11/28/2012</a:t>
            </a:r>
          </a:p>
        </p:txBody>
      </p:sp>
      <p:sp>
        <p:nvSpPr>
          <p:cNvPr id="4" name="Footer Placeholder 3"/>
          <p:cNvSpPr>
            <a:spLocks noGrp="1"/>
          </p:cNvSpPr>
          <p:nvPr>
            <p:ph type="ftr" sz="quarter" idx="2"/>
          </p:nvPr>
        </p:nvSpPr>
        <p:spPr bwMode="auto">
          <a:xfrm>
            <a:off x="0" y="8829675"/>
            <a:ext cx="3038475" cy="465138"/>
          </a:xfrm>
          <a:prstGeom prst="rect">
            <a:avLst/>
          </a:prstGeom>
          <a:noFill/>
          <a:ln w="9525">
            <a:noFill/>
            <a:miter lim="800000"/>
            <a:headEnd/>
            <a:tailEnd/>
          </a:ln>
        </p:spPr>
        <p:txBody>
          <a:bodyPr vert="horz" wrap="square" lIns="91427" tIns="45713" rIns="91427" bIns="45713" numCol="1" anchor="b" anchorCtr="0" compatLnSpc="1">
            <a:prstTxWarp prst="textNoShape">
              <a:avLst/>
            </a:prstTxWarp>
          </a:bodyPr>
          <a:lstStyle>
            <a:lvl1pPr defTabSz="912813">
              <a:defRPr sz="1200"/>
            </a:lvl1pPr>
          </a:lstStyle>
          <a:p>
            <a:pPr>
              <a:defRPr/>
            </a:pPr>
            <a:endParaRPr lang="en-US"/>
          </a:p>
        </p:txBody>
      </p:sp>
      <p:sp>
        <p:nvSpPr>
          <p:cNvPr id="5" name="Slide Number Placeholder 4"/>
          <p:cNvSpPr>
            <a:spLocks noGrp="1"/>
          </p:cNvSpPr>
          <p:nvPr>
            <p:ph type="sldNum" sz="quarter" idx="3"/>
          </p:nvPr>
        </p:nvSpPr>
        <p:spPr bwMode="auto">
          <a:xfrm>
            <a:off x="3970338" y="8829675"/>
            <a:ext cx="3038475" cy="465138"/>
          </a:xfrm>
          <a:prstGeom prst="rect">
            <a:avLst/>
          </a:prstGeom>
          <a:noFill/>
          <a:ln w="9525">
            <a:noFill/>
            <a:miter lim="800000"/>
            <a:headEnd/>
            <a:tailEnd/>
          </a:ln>
        </p:spPr>
        <p:txBody>
          <a:bodyPr vert="horz" wrap="square" lIns="91427" tIns="45713" rIns="91427" bIns="45713" numCol="1" anchor="b" anchorCtr="0" compatLnSpc="1">
            <a:prstTxWarp prst="textNoShape">
              <a:avLst/>
            </a:prstTxWarp>
          </a:bodyPr>
          <a:lstStyle>
            <a:lvl1pPr algn="r" defTabSz="912813">
              <a:defRPr sz="1200"/>
            </a:lvl1pPr>
          </a:lstStyle>
          <a:p>
            <a:pPr>
              <a:defRPr/>
            </a:pPr>
            <a:fld id="{9E21765D-F103-4E55-B61E-59EC1DB80082}" type="slidenum">
              <a:rPr lang="en-US"/>
              <a:pPr>
                <a:defRPr/>
              </a:pPr>
              <a:t>‹#›</a:t>
            </a:fld>
            <a:endParaRPr 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w="9525">
            <a:noFill/>
            <a:miter lim="800000"/>
            <a:headEnd/>
            <a:tailEnd/>
          </a:ln>
        </p:spPr>
        <p:txBody>
          <a:bodyPr vert="horz" wrap="square" lIns="91427" tIns="45713" rIns="91427" bIns="45713" numCol="1" anchor="t" anchorCtr="0" compatLnSpc="1">
            <a:prstTxWarp prst="textNoShape">
              <a:avLst/>
            </a:prstTxWarp>
          </a:bodyPr>
          <a:lstStyle>
            <a:lvl1pPr defTabSz="912813">
              <a:defRPr sz="1200"/>
            </a:lvl1pPr>
          </a:lstStyle>
          <a:p>
            <a:pPr>
              <a:defRPr/>
            </a:pPr>
            <a:endParaRPr lang="en-US"/>
          </a:p>
        </p:txBody>
      </p:sp>
      <p:sp>
        <p:nvSpPr>
          <p:cNvPr id="3" name="Date Placeholder 2"/>
          <p:cNvSpPr>
            <a:spLocks noGrp="1"/>
          </p:cNvSpPr>
          <p:nvPr>
            <p:ph type="dt" idx="1"/>
          </p:nvPr>
        </p:nvSpPr>
        <p:spPr bwMode="auto">
          <a:xfrm>
            <a:off x="3970338" y="0"/>
            <a:ext cx="3038475" cy="465138"/>
          </a:xfrm>
          <a:prstGeom prst="rect">
            <a:avLst/>
          </a:prstGeom>
          <a:noFill/>
          <a:ln w="9525">
            <a:noFill/>
            <a:miter lim="800000"/>
            <a:headEnd/>
            <a:tailEnd/>
          </a:ln>
        </p:spPr>
        <p:txBody>
          <a:bodyPr vert="horz" wrap="square" lIns="91427" tIns="45713" rIns="91427" bIns="45713" numCol="1" anchor="t" anchorCtr="0" compatLnSpc="1">
            <a:prstTxWarp prst="textNoShape">
              <a:avLst/>
            </a:prstTxWarp>
          </a:bodyPr>
          <a:lstStyle>
            <a:lvl1pPr algn="r" defTabSz="912813">
              <a:defRPr sz="1200"/>
            </a:lvl1pPr>
          </a:lstStyle>
          <a:p>
            <a:pPr>
              <a:defRPr/>
            </a:pPr>
            <a:r>
              <a:rPr lang="en-US"/>
              <a:t>11/28/2012</a:t>
            </a:r>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1427" tIns="45713" rIns="91427" bIns="457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829675"/>
            <a:ext cx="3038475" cy="465138"/>
          </a:xfrm>
          <a:prstGeom prst="rect">
            <a:avLst/>
          </a:prstGeom>
          <a:noFill/>
          <a:ln w="9525">
            <a:noFill/>
            <a:miter lim="800000"/>
            <a:headEnd/>
            <a:tailEnd/>
          </a:ln>
        </p:spPr>
        <p:txBody>
          <a:bodyPr vert="horz" wrap="square" lIns="91427" tIns="45713" rIns="91427" bIns="45713" numCol="1" anchor="b" anchorCtr="0" compatLnSpc="1">
            <a:prstTxWarp prst="textNoShape">
              <a:avLst/>
            </a:prstTxWarp>
          </a:bodyPr>
          <a:lstStyle>
            <a:lvl1pPr defTabSz="912813">
              <a:defRPr sz="1200"/>
            </a:lvl1pPr>
          </a:lstStyle>
          <a:p>
            <a:pPr>
              <a:defRPr/>
            </a:pPr>
            <a:endParaRPr lang="en-US"/>
          </a:p>
        </p:txBody>
      </p:sp>
      <p:sp>
        <p:nvSpPr>
          <p:cNvPr id="7" name="Slide Number Placeholder 6"/>
          <p:cNvSpPr>
            <a:spLocks noGrp="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1427" tIns="45713" rIns="91427" bIns="45713" numCol="1" anchor="b" anchorCtr="0" compatLnSpc="1">
            <a:prstTxWarp prst="textNoShape">
              <a:avLst/>
            </a:prstTxWarp>
          </a:bodyPr>
          <a:lstStyle>
            <a:lvl1pPr algn="r" defTabSz="912813">
              <a:defRPr sz="1200"/>
            </a:lvl1pPr>
          </a:lstStyle>
          <a:p>
            <a:pPr>
              <a:defRPr/>
            </a:pPr>
            <a:fld id="{6F6F5022-AE44-4E59-88D2-6ADDA0FB152C}" type="slidenum">
              <a:rPr lang="en-US"/>
              <a:pPr>
                <a:defRPr/>
              </a:pPr>
              <a:t>‹#›</a:t>
            </a:fld>
            <a:endParaRPr 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a:noFill/>
          <a:ln/>
        </p:spPr>
        <p:txBody>
          <a:bodyPr/>
          <a:lstStyle/>
          <a:p>
            <a:pPr eaLnBrk="1" hangingPunct="1">
              <a:spcBef>
                <a:spcPct val="0"/>
              </a:spcBef>
            </a:pPr>
            <a:endParaRPr lang="en-US" smtClean="0"/>
          </a:p>
        </p:txBody>
      </p:sp>
      <p:sp>
        <p:nvSpPr>
          <p:cNvPr id="16387" name="Slide Number Placeholder 3"/>
          <p:cNvSpPr>
            <a:spLocks noGrp="1"/>
          </p:cNvSpPr>
          <p:nvPr>
            <p:ph type="sldNum" sz="quarter" idx="5"/>
          </p:nvPr>
        </p:nvSpPr>
        <p:spPr>
          <a:noFill/>
        </p:spPr>
        <p:txBody>
          <a:bodyPr/>
          <a:lstStyle/>
          <a:p>
            <a:fld id="{AA616350-E6DC-4AE3-9C0E-DB91428A1538}" type="slidenum">
              <a:rPr lang="en-US" smtClean="0"/>
              <a:pPr/>
              <a:t>1</a:t>
            </a:fld>
            <a:endParaRPr lang="en-US" smtClean="0"/>
          </a:p>
        </p:txBody>
      </p:sp>
      <p:sp>
        <p:nvSpPr>
          <p:cNvPr id="16388" name="Date Placeholder 4"/>
          <p:cNvSpPr>
            <a:spLocks noGrp="1"/>
          </p:cNvSpPr>
          <p:nvPr>
            <p:ph type="dt" sz="quarter" idx="1"/>
          </p:nvPr>
        </p:nvSpPr>
        <p:spPr>
          <a:noFill/>
        </p:spPr>
        <p:txBody>
          <a:bodyPr/>
          <a:lstStyle/>
          <a:p>
            <a:r>
              <a:rPr lang="en-US" smtClean="0"/>
              <a:t>11/28/2012</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a:noFill/>
          <a:ln/>
        </p:spPr>
        <p:txBody>
          <a:bodyPr/>
          <a:lstStyle/>
          <a:p>
            <a:pPr eaLnBrk="1" hangingPunct="1">
              <a:spcBef>
                <a:spcPct val="0"/>
              </a:spcBef>
            </a:pPr>
            <a:endParaRPr lang="en-US" smtClean="0"/>
          </a:p>
        </p:txBody>
      </p:sp>
      <p:sp>
        <p:nvSpPr>
          <p:cNvPr id="26627" name="Date Placeholder 3"/>
          <p:cNvSpPr>
            <a:spLocks noGrp="1"/>
          </p:cNvSpPr>
          <p:nvPr>
            <p:ph type="dt" sz="quarter" idx="1"/>
          </p:nvPr>
        </p:nvSpPr>
        <p:spPr>
          <a:noFill/>
        </p:spPr>
        <p:txBody>
          <a:bodyPr/>
          <a:lstStyle/>
          <a:p>
            <a:r>
              <a:rPr lang="en-US" smtClean="0"/>
              <a:t>11/28/2012</a:t>
            </a:r>
          </a:p>
        </p:txBody>
      </p:sp>
      <p:sp>
        <p:nvSpPr>
          <p:cNvPr id="26628" name="Slide Number Placeholder 4"/>
          <p:cNvSpPr>
            <a:spLocks noGrp="1"/>
          </p:cNvSpPr>
          <p:nvPr>
            <p:ph type="sldNum" sz="quarter" idx="5"/>
          </p:nvPr>
        </p:nvSpPr>
        <p:spPr>
          <a:noFill/>
        </p:spPr>
        <p:txBody>
          <a:bodyPr/>
          <a:lstStyle/>
          <a:p>
            <a:fld id="{EF829C17-2034-4E0E-A3D4-7C851224E119}" type="slidenum">
              <a:rPr lang="en-US" smtClean="0"/>
              <a:pPr/>
              <a:t>10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a:noFill/>
          <a:ln/>
        </p:spPr>
        <p:txBody>
          <a:bodyPr/>
          <a:lstStyle/>
          <a:p>
            <a:pPr eaLnBrk="1" hangingPunct="1">
              <a:spcBef>
                <a:spcPct val="0"/>
              </a:spcBef>
            </a:pPr>
            <a:endParaRPr lang="en-US" smtClean="0"/>
          </a:p>
        </p:txBody>
      </p:sp>
      <p:sp>
        <p:nvSpPr>
          <p:cNvPr id="40963" name="Slide Number Placeholder 3"/>
          <p:cNvSpPr>
            <a:spLocks noGrp="1"/>
          </p:cNvSpPr>
          <p:nvPr>
            <p:ph type="sldNum" sz="quarter" idx="5"/>
          </p:nvPr>
        </p:nvSpPr>
        <p:spPr>
          <a:noFill/>
        </p:spPr>
        <p:txBody>
          <a:bodyPr/>
          <a:lstStyle/>
          <a:p>
            <a:fld id="{24F2B710-91E5-46D5-8373-22DD28C874FE}" type="slidenum">
              <a:rPr lang="en-US" smtClean="0"/>
              <a:pPr/>
              <a:t>23</a:t>
            </a:fld>
            <a:endParaRPr lang="en-US" smtClean="0"/>
          </a:p>
        </p:txBody>
      </p:sp>
      <p:sp>
        <p:nvSpPr>
          <p:cNvPr id="40964" name="Date Placeholder 4"/>
          <p:cNvSpPr>
            <a:spLocks noGrp="1"/>
          </p:cNvSpPr>
          <p:nvPr>
            <p:ph type="dt" sz="quarter" idx="1"/>
          </p:nvPr>
        </p:nvSpPr>
        <p:spPr>
          <a:noFill/>
        </p:spPr>
        <p:txBody>
          <a:bodyPr/>
          <a:lstStyle/>
          <a:p>
            <a:r>
              <a:rPr lang="en-US" smtClean="0"/>
              <a:t>11/28/2012</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a:noFill/>
          <a:ln/>
        </p:spPr>
        <p:txBody>
          <a:bodyPr/>
          <a:lstStyle/>
          <a:p>
            <a:pPr eaLnBrk="1" hangingPunct="1">
              <a:spcBef>
                <a:spcPct val="0"/>
              </a:spcBef>
            </a:pPr>
            <a:endParaRPr lang="en-US" smtClean="0"/>
          </a:p>
        </p:txBody>
      </p:sp>
      <p:sp>
        <p:nvSpPr>
          <p:cNvPr id="43011" name="Slide Number Placeholder 3"/>
          <p:cNvSpPr>
            <a:spLocks noGrp="1"/>
          </p:cNvSpPr>
          <p:nvPr>
            <p:ph type="sldNum" sz="quarter" idx="5"/>
          </p:nvPr>
        </p:nvSpPr>
        <p:spPr>
          <a:noFill/>
        </p:spPr>
        <p:txBody>
          <a:bodyPr/>
          <a:lstStyle/>
          <a:p>
            <a:fld id="{4DEBB8FC-9296-4D46-882B-BED368D41143}" type="slidenum">
              <a:rPr lang="en-US" smtClean="0"/>
              <a:pPr/>
              <a:t>24</a:t>
            </a:fld>
            <a:endParaRPr lang="en-US" smtClean="0"/>
          </a:p>
        </p:txBody>
      </p:sp>
      <p:sp>
        <p:nvSpPr>
          <p:cNvPr id="43012" name="Date Placeholder 4"/>
          <p:cNvSpPr>
            <a:spLocks noGrp="1"/>
          </p:cNvSpPr>
          <p:nvPr>
            <p:ph type="dt" sz="quarter" idx="1"/>
          </p:nvPr>
        </p:nvSpPr>
        <p:spPr>
          <a:noFill/>
        </p:spPr>
        <p:txBody>
          <a:bodyPr/>
          <a:lstStyle/>
          <a:p>
            <a:r>
              <a:rPr lang="en-US" smtClean="0"/>
              <a:t>11/28/2012</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a:noFill/>
          <a:ln/>
        </p:spPr>
        <p:txBody>
          <a:bodyPr/>
          <a:lstStyle/>
          <a:p>
            <a:pPr eaLnBrk="1" hangingPunct="1">
              <a:spcBef>
                <a:spcPct val="0"/>
              </a:spcBef>
            </a:pPr>
            <a:endParaRPr lang="en-US" smtClean="0"/>
          </a:p>
        </p:txBody>
      </p:sp>
      <p:sp>
        <p:nvSpPr>
          <p:cNvPr id="45059" name="Slide Number Placeholder 3"/>
          <p:cNvSpPr>
            <a:spLocks noGrp="1"/>
          </p:cNvSpPr>
          <p:nvPr>
            <p:ph type="sldNum" sz="quarter" idx="5"/>
          </p:nvPr>
        </p:nvSpPr>
        <p:spPr>
          <a:noFill/>
        </p:spPr>
        <p:txBody>
          <a:bodyPr/>
          <a:lstStyle/>
          <a:p>
            <a:fld id="{66350C52-5651-463F-9B40-5EB1FC875E45}" type="slidenum">
              <a:rPr lang="en-US" smtClean="0"/>
              <a:pPr/>
              <a:t>25</a:t>
            </a:fld>
            <a:endParaRPr lang="en-US" smtClean="0"/>
          </a:p>
        </p:txBody>
      </p:sp>
      <p:sp>
        <p:nvSpPr>
          <p:cNvPr id="45060" name="Date Placeholder 4"/>
          <p:cNvSpPr>
            <a:spLocks noGrp="1"/>
          </p:cNvSpPr>
          <p:nvPr>
            <p:ph type="dt" sz="quarter" idx="1"/>
          </p:nvPr>
        </p:nvSpPr>
        <p:spPr>
          <a:noFill/>
        </p:spPr>
        <p:txBody>
          <a:bodyPr/>
          <a:lstStyle/>
          <a:p>
            <a:r>
              <a:rPr lang="en-US" smtClean="0"/>
              <a:t>11/28/2012</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a:noFill/>
          <a:ln/>
        </p:spPr>
        <p:txBody>
          <a:bodyPr/>
          <a:lstStyle/>
          <a:p>
            <a:pPr eaLnBrk="1" hangingPunct="1">
              <a:spcBef>
                <a:spcPct val="0"/>
              </a:spcBef>
            </a:pPr>
            <a:endParaRPr lang="en-US" smtClean="0"/>
          </a:p>
        </p:txBody>
      </p:sp>
      <p:sp>
        <p:nvSpPr>
          <p:cNvPr id="47107" name="Slide Number Placeholder 3"/>
          <p:cNvSpPr>
            <a:spLocks noGrp="1"/>
          </p:cNvSpPr>
          <p:nvPr>
            <p:ph type="sldNum" sz="quarter" idx="5"/>
          </p:nvPr>
        </p:nvSpPr>
        <p:spPr>
          <a:noFill/>
        </p:spPr>
        <p:txBody>
          <a:bodyPr/>
          <a:lstStyle/>
          <a:p>
            <a:fld id="{DCBC51CD-146B-4771-BFD7-8DA9C4881A70}" type="slidenum">
              <a:rPr lang="en-US" smtClean="0"/>
              <a:pPr/>
              <a:t>26</a:t>
            </a:fld>
            <a:endParaRPr lang="en-US" smtClean="0"/>
          </a:p>
        </p:txBody>
      </p:sp>
      <p:sp>
        <p:nvSpPr>
          <p:cNvPr id="47108" name="Date Placeholder 4"/>
          <p:cNvSpPr>
            <a:spLocks noGrp="1"/>
          </p:cNvSpPr>
          <p:nvPr>
            <p:ph type="dt" sz="quarter" idx="1"/>
          </p:nvPr>
        </p:nvSpPr>
        <p:spPr>
          <a:noFill/>
        </p:spPr>
        <p:txBody>
          <a:bodyPr/>
          <a:lstStyle/>
          <a:p>
            <a:r>
              <a:rPr lang="en-US" smtClean="0"/>
              <a:t>11/28/2012</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a:noFill/>
          <a:ln/>
        </p:spPr>
        <p:txBody>
          <a:bodyPr/>
          <a:lstStyle/>
          <a:p>
            <a:pPr eaLnBrk="1" hangingPunct="1">
              <a:spcBef>
                <a:spcPct val="0"/>
              </a:spcBef>
            </a:pPr>
            <a:endParaRPr lang="en-US" smtClean="0"/>
          </a:p>
        </p:txBody>
      </p:sp>
      <p:sp>
        <p:nvSpPr>
          <p:cNvPr id="49155" name="Slide Number Placeholder 3"/>
          <p:cNvSpPr>
            <a:spLocks noGrp="1"/>
          </p:cNvSpPr>
          <p:nvPr>
            <p:ph type="sldNum" sz="quarter" idx="5"/>
          </p:nvPr>
        </p:nvSpPr>
        <p:spPr>
          <a:noFill/>
        </p:spPr>
        <p:txBody>
          <a:bodyPr/>
          <a:lstStyle/>
          <a:p>
            <a:fld id="{12FC42BF-2A95-4AFC-8634-81DFB6E7372A}" type="slidenum">
              <a:rPr lang="en-US" smtClean="0"/>
              <a:pPr/>
              <a:t>27</a:t>
            </a:fld>
            <a:endParaRPr lang="en-US" smtClean="0"/>
          </a:p>
        </p:txBody>
      </p:sp>
      <p:sp>
        <p:nvSpPr>
          <p:cNvPr id="49156" name="Date Placeholder 4"/>
          <p:cNvSpPr>
            <a:spLocks noGrp="1"/>
          </p:cNvSpPr>
          <p:nvPr>
            <p:ph type="dt" sz="quarter" idx="1"/>
          </p:nvPr>
        </p:nvSpPr>
        <p:spPr>
          <a:noFill/>
        </p:spPr>
        <p:txBody>
          <a:bodyPr/>
          <a:lstStyle/>
          <a:p>
            <a:r>
              <a:rPr lang="en-US" smtClean="0"/>
              <a:t>11/28/2012</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a:noFill/>
          <a:ln/>
        </p:spPr>
        <p:txBody>
          <a:bodyPr/>
          <a:lstStyle/>
          <a:p>
            <a:pPr eaLnBrk="1" hangingPunct="1">
              <a:spcBef>
                <a:spcPct val="0"/>
              </a:spcBef>
            </a:pPr>
            <a:endParaRPr lang="en-US" smtClean="0"/>
          </a:p>
        </p:txBody>
      </p:sp>
      <p:sp>
        <p:nvSpPr>
          <p:cNvPr id="51203" name="Slide Number Placeholder 3"/>
          <p:cNvSpPr>
            <a:spLocks noGrp="1"/>
          </p:cNvSpPr>
          <p:nvPr>
            <p:ph type="sldNum" sz="quarter" idx="5"/>
          </p:nvPr>
        </p:nvSpPr>
        <p:spPr>
          <a:noFill/>
        </p:spPr>
        <p:txBody>
          <a:bodyPr/>
          <a:lstStyle/>
          <a:p>
            <a:fld id="{E9FF5AE0-EE09-42FC-88B0-CB7754FF6FF0}" type="slidenum">
              <a:rPr lang="en-US" smtClean="0"/>
              <a:pPr/>
              <a:t>28</a:t>
            </a:fld>
            <a:endParaRPr lang="en-US" smtClean="0"/>
          </a:p>
        </p:txBody>
      </p:sp>
      <p:sp>
        <p:nvSpPr>
          <p:cNvPr id="51204" name="Date Placeholder 4"/>
          <p:cNvSpPr>
            <a:spLocks noGrp="1"/>
          </p:cNvSpPr>
          <p:nvPr>
            <p:ph type="dt" sz="quarter" idx="1"/>
          </p:nvPr>
        </p:nvSpPr>
        <p:spPr>
          <a:noFill/>
        </p:spPr>
        <p:txBody>
          <a:bodyPr/>
          <a:lstStyle/>
          <a:p>
            <a:r>
              <a:rPr lang="en-US" smtClean="0"/>
              <a:t>11/28/2012</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a:noFill/>
          <a:ln/>
        </p:spPr>
        <p:txBody>
          <a:bodyPr/>
          <a:lstStyle/>
          <a:p>
            <a:pPr eaLnBrk="1" hangingPunct="1">
              <a:spcBef>
                <a:spcPct val="0"/>
              </a:spcBef>
            </a:pPr>
            <a:endParaRPr lang="en-US" smtClean="0"/>
          </a:p>
        </p:txBody>
      </p:sp>
      <p:sp>
        <p:nvSpPr>
          <p:cNvPr id="53251" name="Slide Number Placeholder 3"/>
          <p:cNvSpPr>
            <a:spLocks noGrp="1"/>
          </p:cNvSpPr>
          <p:nvPr>
            <p:ph type="sldNum" sz="quarter" idx="5"/>
          </p:nvPr>
        </p:nvSpPr>
        <p:spPr>
          <a:noFill/>
        </p:spPr>
        <p:txBody>
          <a:bodyPr/>
          <a:lstStyle/>
          <a:p>
            <a:fld id="{F7FB85B2-CDB0-4331-9A08-6B4CFD33FE9B}" type="slidenum">
              <a:rPr lang="en-US" smtClean="0"/>
              <a:pPr/>
              <a:t>29</a:t>
            </a:fld>
            <a:endParaRPr lang="en-US" smtClean="0"/>
          </a:p>
        </p:txBody>
      </p:sp>
      <p:sp>
        <p:nvSpPr>
          <p:cNvPr id="53252" name="Date Placeholder 4"/>
          <p:cNvSpPr>
            <a:spLocks noGrp="1"/>
          </p:cNvSpPr>
          <p:nvPr>
            <p:ph type="dt" sz="quarter" idx="1"/>
          </p:nvPr>
        </p:nvSpPr>
        <p:spPr>
          <a:noFill/>
        </p:spPr>
        <p:txBody>
          <a:bodyPr/>
          <a:lstStyle/>
          <a:p>
            <a:r>
              <a:rPr lang="en-US" smtClean="0"/>
              <a:t>11/28/2012</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7F2A1681-A32E-49B4-A457-E1AFBD8B48CE}" type="datetimeFigureOut">
              <a:rPr lang="en-US"/>
              <a:pPr>
                <a:defRPr/>
              </a:pPr>
              <a:t>7/9/2013</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6A714C99-E7F9-4DA9-AB8E-65292B4B513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5595BCE-1174-4299-82EF-A7CE36E0FA95}" type="datetimeFigureOut">
              <a:rPr lang="en-US"/>
              <a:pPr>
                <a:defRPr/>
              </a:pPr>
              <a:t>7/9/2013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EA00ACD-56B1-47F1-AD8D-0F3685A3C5B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E31AE37-2878-4D4E-8CCC-00CBD86A3B08}" type="datetimeFigureOut">
              <a:rPr lang="en-US"/>
              <a:pPr>
                <a:defRPr/>
              </a:pPr>
              <a:t>7/9/2013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657C141-4BE7-4D17-AC56-03B147B14B7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8CC186C-A3C4-4C0A-8BC8-5EAB19E7D46F}" type="datetimeFigureOut">
              <a:rPr lang="en-US"/>
              <a:pPr>
                <a:defRPr/>
              </a:pPr>
              <a:t>7/9/2013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473A476-0E6F-4DEB-9FA6-2398A570DB8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52608EE-5424-494E-8AC4-E0E247B7CACE}" type="datetimeFigureOut">
              <a:rPr lang="en-US"/>
              <a:pPr>
                <a:defRPr/>
              </a:pPr>
              <a:t>7/9/2013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8D0665-D2B6-44F9-90B3-FB9D4CF44D9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BFECDF5D-C57C-46AC-8CD2-25C8B6FC8716}" type="datetimeFigureOut">
              <a:rPr lang="en-US"/>
              <a:pPr>
                <a:defRPr/>
              </a:pPr>
              <a:t>7/9/2013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D18E87A-3B4F-4E54-BE00-D2A478E0180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AEB7D8A2-9ACB-4DC9-869A-E49045DA2F51}" type="datetimeFigureOut">
              <a:rPr lang="en-US"/>
              <a:pPr>
                <a:defRPr/>
              </a:pPr>
              <a:t>7/9/2013</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163D0471-2A4E-46CA-A874-D70F1F62D43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BFCB428B-5021-4031-94E7-F10AAEF9995A}" type="datetimeFigureOut">
              <a:rPr lang="en-US"/>
              <a:pPr>
                <a:defRPr/>
              </a:pPr>
              <a:t>7/9/2013</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885F2E15-61AB-4855-A997-4D76DD63DB2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9BFD989-C97A-4DBC-B115-D6F609943F01}" type="datetimeFigureOut">
              <a:rPr lang="en-US"/>
              <a:pPr>
                <a:defRPr/>
              </a:pPr>
              <a:t>7/9/2013</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C589A220-D5CA-4CE9-AC46-6B786A936EA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6C03DDDE-546E-4E8D-8CB0-831A07BF89C6}" type="datetimeFigureOut">
              <a:rPr lang="en-US"/>
              <a:pPr>
                <a:defRPr/>
              </a:pPr>
              <a:t>7/9/2013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3DA9313-3352-45AC-9155-81E1F7A02A6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22D26442-C43D-40DE-BB5C-96035394E1A6}" type="datetimeFigureOut">
              <a:rPr lang="en-US"/>
              <a:pPr>
                <a:defRPr/>
              </a:pPr>
              <a:t>7/9/2013</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958D36F9-DFCF-4443-9B05-7CC21AFD7BE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1D28A7FE-DEBF-40B8-8B1C-1A9D2772978D}" type="datetimeFigureOut">
              <a:rPr lang="en-US"/>
              <a:pPr>
                <a:defRPr/>
              </a:pPr>
              <a:t>7/9/2013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BB8CF46C-D80A-41F7-88BE-3C2C0365DCD0}"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javascript:ClickThumbnail(6)"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wmf"/><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5.wmf"/><Relationship Id="rId5" Type="http://schemas.openxmlformats.org/officeDocument/2006/relationships/image" Target="../media/image9.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1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png"/><Relationship Id="rId7" Type="http://schemas.openxmlformats.org/officeDocument/2006/relationships/hyperlink" Target="http://www.google.com/url?sa=i&amp;rct=j&amp;q=bicycle+signage+in+NJ&amp;source=images&amp;cd=&amp;docid=0IYkvU97Kn6QPM&amp;tbnid=SqxmLzfI5gn8QM:&amp;ved=0CAUQjRw&amp;url=http://eastwindsor.patch.com/articles/east-windsor-receives-bikeway-grant-totaling-100k&amp;ei=on1LUe2HH9Kx0AHyuoGIBg&amp;psig=AFQjCNERpchi2zeDzBs6-I5aEMYT78CqYQ&amp;ust=1363988050371038" TargetMode="External"/><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5.wmf"/></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wmf"/><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wmf"/><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5.wmf"/><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5.wmf"/><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5.wmf"/><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image" Target="../media/image2.jpe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5.wmf"/><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5.wm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wm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wmf"/><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vhb\proj\Boston\25497.00 NJ 124 Corridor TAS\graphics\FIGURES\NJTPA Logos\Primary NJTPA Logo_full_name_print.jpg"/>
          <p:cNvPicPr>
            <a:picLocks noChangeAspect="1" noChangeArrowheads="1"/>
          </p:cNvPicPr>
          <p:nvPr/>
        </p:nvPicPr>
        <p:blipFill>
          <a:blip r:embed="rId3"/>
          <a:srcRect/>
          <a:stretch>
            <a:fillRect/>
          </a:stretch>
        </p:blipFill>
        <p:spPr bwMode="auto">
          <a:xfrm>
            <a:off x="7239000" y="5767388"/>
            <a:ext cx="1600200" cy="712787"/>
          </a:xfrm>
          <a:prstGeom prst="rect">
            <a:avLst/>
          </a:prstGeom>
          <a:noFill/>
          <a:ln w="9525">
            <a:noFill/>
            <a:miter lim="800000"/>
            <a:headEnd/>
            <a:tailEnd/>
          </a:ln>
        </p:spPr>
      </p:pic>
      <p:pic>
        <p:nvPicPr>
          <p:cNvPr id="15363" name="Picture 2" descr="Picture">
            <a:hlinkClick r:id="rId4"/>
          </p:cNvPr>
          <p:cNvPicPr>
            <a:picLocks noChangeAspect="1" noChangeArrowheads="1"/>
          </p:cNvPicPr>
          <p:nvPr/>
        </p:nvPicPr>
        <p:blipFill>
          <a:blip r:embed="rId5"/>
          <a:srcRect/>
          <a:stretch>
            <a:fillRect/>
          </a:stretch>
        </p:blipFill>
        <p:spPr bwMode="auto">
          <a:xfrm>
            <a:off x="228600" y="6019800"/>
            <a:ext cx="685800" cy="685800"/>
          </a:xfrm>
          <a:prstGeom prst="rect">
            <a:avLst/>
          </a:prstGeom>
          <a:noFill/>
          <a:ln w="9525">
            <a:noFill/>
            <a:miter lim="800000"/>
            <a:headEnd/>
            <a:tailEnd/>
          </a:ln>
        </p:spPr>
      </p:pic>
      <p:pic>
        <p:nvPicPr>
          <p:cNvPr id="15364" name="Picture 2" descr="\\vhb\proj\Boston\25497.00 NJ 124 Corridor TAS\tech\Task 3\Logos\MorrisCountyRte124_logos\MorrisCountyRte124_1000px.png"/>
          <p:cNvPicPr>
            <a:picLocks noChangeAspect="1" noChangeArrowheads="1"/>
          </p:cNvPicPr>
          <p:nvPr/>
        </p:nvPicPr>
        <p:blipFill>
          <a:blip r:embed="rId6"/>
          <a:srcRect/>
          <a:stretch>
            <a:fillRect/>
          </a:stretch>
        </p:blipFill>
        <p:spPr bwMode="auto">
          <a:xfrm>
            <a:off x="152400" y="2366963"/>
            <a:ext cx="8839200" cy="1290637"/>
          </a:xfrm>
          <a:prstGeom prst="rect">
            <a:avLst/>
          </a:prstGeom>
          <a:noFill/>
          <a:ln w="9525">
            <a:noFill/>
            <a:miter lim="800000"/>
            <a:headEnd/>
            <a:tailEnd/>
          </a:ln>
        </p:spPr>
      </p:pic>
      <p:pic>
        <p:nvPicPr>
          <p:cNvPr id="15367" name="Picture 7"/>
          <p:cNvPicPr>
            <a:picLocks noChangeAspect="1" noChangeArrowheads="1"/>
          </p:cNvPicPr>
          <p:nvPr/>
        </p:nvPicPr>
        <p:blipFill>
          <a:blip r:embed="rId7"/>
          <a:srcRect/>
          <a:stretch>
            <a:fillRect/>
          </a:stretch>
        </p:blipFill>
        <p:spPr bwMode="auto">
          <a:xfrm>
            <a:off x="6223000" y="5410200"/>
            <a:ext cx="939800" cy="1284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5904" y="762000"/>
            <a:ext cx="8305800" cy="685800"/>
          </a:xfrm>
        </p:spPr>
        <p:txBody>
          <a:bodyPr/>
          <a:lstStyle/>
          <a:p>
            <a:pPr>
              <a:defRPr/>
            </a:pPr>
            <a:r>
              <a:rPr lang="en-US" sz="3600" b="1" dirty="0" smtClean="0"/>
              <a:t>Parking Deficit Projections</a:t>
            </a:r>
            <a:endParaRPr lang="en-US" sz="3600" b="1" dirty="0"/>
          </a:p>
        </p:txBody>
      </p:sp>
      <p:pic>
        <p:nvPicPr>
          <p:cNvPr id="25602" name="Picture 2" descr="\\vhb\proj\Boston\25497.00 NJ 124 Corridor TAS\graphics\FIGURES\NJTPA Logos\Primary NJTPA Logo_full_name_print.jpg"/>
          <p:cNvPicPr>
            <a:picLocks noChangeAspect="1" noChangeArrowheads="1"/>
          </p:cNvPicPr>
          <p:nvPr/>
        </p:nvPicPr>
        <p:blipFill>
          <a:blip r:embed="rId3"/>
          <a:srcRect/>
          <a:stretch>
            <a:fillRect/>
          </a:stretch>
        </p:blipFill>
        <p:spPr bwMode="auto">
          <a:xfrm>
            <a:off x="7943850" y="6172200"/>
            <a:ext cx="1033463" cy="460375"/>
          </a:xfrm>
          <a:prstGeom prst="rect">
            <a:avLst/>
          </a:prstGeom>
          <a:noFill/>
          <a:ln w="9525">
            <a:noFill/>
            <a:miter lim="800000"/>
            <a:headEnd/>
            <a:tailEnd/>
          </a:ln>
        </p:spPr>
      </p:pic>
      <p:sp>
        <p:nvSpPr>
          <p:cNvPr id="25604" name="Rectangle 12"/>
          <p:cNvSpPr>
            <a:spLocks noChangeArrowheads="1"/>
          </p:cNvSpPr>
          <p:nvPr/>
        </p:nvSpPr>
        <p:spPr bwMode="auto">
          <a:xfrm>
            <a:off x="1200150" y="3028950"/>
            <a:ext cx="184150" cy="647700"/>
          </a:xfrm>
          <a:prstGeom prst="rect">
            <a:avLst/>
          </a:prstGeom>
          <a:noFill/>
          <a:ln w="9525">
            <a:noFill/>
            <a:miter lim="800000"/>
            <a:headEnd/>
            <a:tailEnd/>
          </a:ln>
        </p:spPr>
        <p:txBody>
          <a:bodyPr wrap="none" anchor="ctr">
            <a:spAutoFit/>
          </a:bodyPr>
          <a:lstStyle/>
          <a:p>
            <a:pPr eaLnBrk="0" hangingPunct="0"/>
            <a:r>
              <a:rPr lang="en-US"/>
              <a:t/>
            </a:r>
            <a:br>
              <a:rPr lang="en-US"/>
            </a:br>
            <a:endParaRPr lang="en-US"/>
          </a:p>
        </p:txBody>
      </p:sp>
      <p:sp>
        <p:nvSpPr>
          <p:cNvPr id="25605" name="TextBox 1"/>
          <p:cNvSpPr txBox="1">
            <a:spLocks noChangeArrowheads="1"/>
          </p:cNvSpPr>
          <p:nvPr/>
        </p:nvSpPr>
        <p:spPr bwMode="auto">
          <a:xfrm>
            <a:off x="506413" y="1524000"/>
            <a:ext cx="7926387" cy="4079875"/>
          </a:xfrm>
          <a:prstGeom prst="rect">
            <a:avLst/>
          </a:prstGeom>
          <a:noFill/>
          <a:ln w="9525">
            <a:noFill/>
            <a:miter lim="800000"/>
            <a:headEnd/>
            <a:tailEnd/>
          </a:ln>
        </p:spPr>
        <p:txBody>
          <a:bodyPr>
            <a:spAutoFit/>
          </a:bodyPr>
          <a:lstStyle/>
          <a:p>
            <a:r>
              <a:rPr lang="en-US" sz="2800" b="1">
                <a:latin typeface="Calibri" pitchFamily="34" charset="0"/>
              </a:rPr>
              <a:t>Range of deficit for 2020 parking planning</a:t>
            </a:r>
            <a:r>
              <a:rPr lang="en-US" sz="2800">
                <a:latin typeface="Calibri" pitchFamily="34" charset="0"/>
              </a:rPr>
              <a:t>: </a:t>
            </a:r>
          </a:p>
          <a:p>
            <a:r>
              <a:rPr lang="en-US"/>
              <a:t> </a:t>
            </a:r>
          </a:p>
          <a:p>
            <a:pPr>
              <a:buFont typeface="Arial" charset="0"/>
              <a:buChar char="•"/>
            </a:pPr>
            <a:r>
              <a:rPr lang="en-US" sz="2400" b="1">
                <a:latin typeface="Calibri" pitchFamily="34" charset="0"/>
              </a:rPr>
              <a:t>121</a:t>
            </a:r>
            <a:r>
              <a:rPr lang="en-US" sz="2400">
                <a:latin typeface="Calibri" pitchFamily="34" charset="0"/>
              </a:rPr>
              <a:t> spaces is </a:t>
            </a:r>
            <a:r>
              <a:rPr lang="en-US" sz="2400" b="1">
                <a:latin typeface="Calibri" pitchFamily="34" charset="0"/>
              </a:rPr>
              <a:t>existing</a:t>
            </a:r>
            <a:r>
              <a:rPr lang="en-US" sz="2400">
                <a:latin typeface="Calibri" pitchFamily="34" charset="0"/>
              </a:rPr>
              <a:t> deficit which should be met now</a:t>
            </a:r>
          </a:p>
          <a:p>
            <a:pPr>
              <a:buFont typeface="Arial" charset="0"/>
              <a:buChar char="•"/>
            </a:pPr>
            <a:endParaRPr lang="en-US" sz="2400">
              <a:latin typeface="Calibri" pitchFamily="34" charset="0"/>
            </a:endParaRPr>
          </a:p>
          <a:p>
            <a:pPr>
              <a:buFont typeface="Arial" charset="0"/>
              <a:buChar char="•"/>
            </a:pPr>
            <a:r>
              <a:rPr lang="en-US" sz="2400" b="1">
                <a:latin typeface="Calibri" pitchFamily="34" charset="0"/>
              </a:rPr>
              <a:t>250 </a:t>
            </a:r>
            <a:r>
              <a:rPr lang="en-US" sz="2400">
                <a:latin typeface="Calibri" pitchFamily="34" charset="0"/>
              </a:rPr>
              <a:t>spaces is the </a:t>
            </a:r>
            <a:r>
              <a:rPr lang="en-US" sz="2400" b="1">
                <a:latin typeface="Calibri" pitchFamily="34" charset="0"/>
              </a:rPr>
              <a:t>low end </a:t>
            </a:r>
            <a:r>
              <a:rPr lang="en-US" sz="2400">
                <a:latin typeface="Calibri" pitchFamily="34" charset="0"/>
              </a:rPr>
              <a:t>of the </a:t>
            </a:r>
            <a:r>
              <a:rPr lang="en-US" sz="2400" i="1">
                <a:latin typeface="Calibri" pitchFamily="34" charset="0"/>
              </a:rPr>
              <a:t>forecasted</a:t>
            </a:r>
            <a:r>
              <a:rPr lang="en-US" sz="2400">
                <a:latin typeface="Calibri" pitchFamily="34" charset="0"/>
              </a:rPr>
              <a:t> parking planning range for 2020 (</a:t>
            </a:r>
            <a:r>
              <a:rPr lang="en-US" sz="2400" u="sng">
                <a:latin typeface="Calibri" pitchFamily="34" charset="0"/>
              </a:rPr>
              <a:t>assumes existing deficit is already met </a:t>
            </a:r>
            <a:r>
              <a:rPr lang="en-US" sz="2400">
                <a:latin typeface="Calibri" pitchFamily="34" charset="0"/>
              </a:rPr>
              <a:t>and unofficial parking continues)</a:t>
            </a:r>
          </a:p>
          <a:p>
            <a:pPr>
              <a:buFont typeface="Arial" charset="0"/>
              <a:buChar char="•"/>
            </a:pPr>
            <a:endParaRPr lang="en-US" sz="2400">
              <a:latin typeface="Calibri" pitchFamily="34" charset="0"/>
            </a:endParaRPr>
          </a:p>
          <a:p>
            <a:pPr>
              <a:buFont typeface="Arial" charset="0"/>
              <a:buChar char="•"/>
            </a:pPr>
            <a:r>
              <a:rPr lang="en-US" sz="2400" b="1">
                <a:latin typeface="Calibri" pitchFamily="34" charset="0"/>
              </a:rPr>
              <a:t>500</a:t>
            </a:r>
            <a:r>
              <a:rPr lang="en-US" sz="2400">
                <a:latin typeface="Calibri" pitchFamily="34" charset="0"/>
              </a:rPr>
              <a:t> is the </a:t>
            </a:r>
            <a:r>
              <a:rPr lang="en-US" sz="2400" b="1">
                <a:latin typeface="Calibri" pitchFamily="34" charset="0"/>
              </a:rPr>
              <a:t>high end </a:t>
            </a:r>
            <a:r>
              <a:rPr lang="en-US" sz="2400">
                <a:latin typeface="Calibri" pitchFamily="34" charset="0"/>
              </a:rPr>
              <a:t>of the </a:t>
            </a:r>
            <a:r>
              <a:rPr lang="en-US" sz="2400" i="1">
                <a:latin typeface="Calibri" pitchFamily="34" charset="0"/>
              </a:rPr>
              <a:t>forecasted</a:t>
            </a:r>
            <a:r>
              <a:rPr lang="en-US" sz="2400">
                <a:latin typeface="Calibri" pitchFamily="34" charset="0"/>
              </a:rPr>
              <a:t> parking planning range for 2020 (assumes existing deficit is </a:t>
            </a:r>
            <a:r>
              <a:rPr lang="en-US" sz="2400" u="sng">
                <a:latin typeface="Calibri" pitchFamily="34" charset="0"/>
              </a:rPr>
              <a:t>not met </a:t>
            </a:r>
            <a:r>
              <a:rPr lang="en-US" sz="2400">
                <a:latin typeface="Calibri" pitchFamily="34" charset="0"/>
              </a:rPr>
              <a:t>and private parking is no longer available)</a:t>
            </a:r>
            <a:endParaRPr lang="en-US"/>
          </a:p>
        </p:txBody>
      </p:sp>
      <p:pic>
        <p:nvPicPr>
          <p:cNvPr id="25606" name="Picture 2" descr="\\vhb\proj\Boston\25497.00 NJ 124 Corridor TAS\tech\Task 3\Logos\MorrisCountyRte124_logos\MorrisCountyRte124_1000px.png"/>
          <p:cNvPicPr>
            <a:picLocks noChangeAspect="1" noChangeArrowheads="1"/>
          </p:cNvPicPr>
          <p:nvPr/>
        </p:nvPicPr>
        <p:blipFill>
          <a:blip r:embed="rId4"/>
          <a:srcRect/>
          <a:stretch>
            <a:fillRect/>
          </a:stretch>
        </p:blipFill>
        <p:spPr bwMode="auto">
          <a:xfrm>
            <a:off x="304800" y="0"/>
            <a:ext cx="3733800" cy="544513"/>
          </a:xfrm>
          <a:prstGeom prst="rect">
            <a:avLst/>
          </a:prstGeom>
          <a:noFill/>
          <a:ln w="9525">
            <a:noFill/>
            <a:miter lim="800000"/>
            <a:headEnd/>
            <a:tailEnd/>
          </a:ln>
        </p:spPr>
      </p:pic>
      <p:pic>
        <p:nvPicPr>
          <p:cNvPr id="25608" name="Picture 8"/>
          <p:cNvPicPr>
            <a:picLocks noChangeAspect="1" noChangeArrowheads="1"/>
          </p:cNvPicPr>
          <p:nvPr/>
        </p:nvPicPr>
        <p:blipFill>
          <a:blip r:embed="rId5"/>
          <a:srcRect/>
          <a:stretch>
            <a:fillRect/>
          </a:stretch>
        </p:blipFill>
        <p:spPr bwMode="auto">
          <a:xfrm>
            <a:off x="7367588" y="5943600"/>
            <a:ext cx="557212"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972312"/>
          </a:xfrm>
        </p:spPr>
        <p:txBody>
          <a:bodyPr/>
          <a:lstStyle/>
          <a:p>
            <a:pPr eaLnBrk="1" fontAlgn="auto" hangingPunct="1">
              <a:spcAft>
                <a:spcPts val="0"/>
              </a:spcAft>
              <a:defRPr/>
            </a:pPr>
            <a:r>
              <a:rPr lang="en-US" sz="3200" b="1" dirty="0" smtClean="0"/>
              <a:t>Parking Recommendations</a:t>
            </a:r>
            <a:endParaRPr lang="en-US" sz="3200" dirty="0">
              <a:solidFill>
                <a:srgbClr val="0070C0"/>
              </a:solidFill>
            </a:endParaRPr>
          </a:p>
        </p:txBody>
      </p:sp>
      <p:sp>
        <p:nvSpPr>
          <p:cNvPr id="3" name="Rectangle 2"/>
          <p:cNvSpPr/>
          <p:nvPr/>
        </p:nvSpPr>
        <p:spPr>
          <a:xfrm>
            <a:off x="381000" y="1595438"/>
            <a:ext cx="8610600" cy="830262"/>
          </a:xfrm>
          <a:prstGeom prst="rect">
            <a:avLst/>
          </a:prstGeom>
        </p:spPr>
        <p:txBody>
          <a:bodyPr>
            <a:spAutoFit/>
          </a:bodyPr>
          <a:lstStyle/>
          <a:p>
            <a:pPr fontAlgn="auto">
              <a:spcBef>
                <a:spcPts val="0"/>
              </a:spcBef>
              <a:spcAft>
                <a:spcPts val="0"/>
              </a:spcAft>
              <a:buFont typeface="Arial" pitchFamily="34" charset="0"/>
              <a:buChar char="•"/>
              <a:defRPr/>
            </a:pPr>
            <a:endParaRPr lang="en-US" sz="2400" dirty="0">
              <a:latin typeface="+mj-lt"/>
              <a:cs typeface="+mn-cs"/>
            </a:endParaRPr>
          </a:p>
          <a:p>
            <a:pPr fontAlgn="auto">
              <a:spcBef>
                <a:spcPts val="0"/>
              </a:spcBef>
              <a:spcAft>
                <a:spcPts val="0"/>
              </a:spcAft>
              <a:defRPr/>
            </a:pPr>
            <a:endParaRPr lang="en-US" sz="2400" dirty="0">
              <a:latin typeface="+mj-lt"/>
              <a:cs typeface="+mn-cs"/>
            </a:endParaRPr>
          </a:p>
        </p:txBody>
      </p:sp>
      <p:pic>
        <p:nvPicPr>
          <p:cNvPr id="27652" name="Picture 2" descr="\\vhb\proj\Boston\25497.00 NJ 124 Corridor TAS\graphics\FIGURES\NJTPA Logos\Primary NJTPA Logo_full_name_print.jpg"/>
          <p:cNvPicPr>
            <a:picLocks noChangeAspect="1" noChangeArrowheads="1"/>
          </p:cNvPicPr>
          <p:nvPr/>
        </p:nvPicPr>
        <p:blipFill>
          <a:blip r:embed="rId2"/>
          <a:srcRect/>
          <a:stretch>
            <a:fillRect/>
          </a:stretch>
        </p:blipFill>
        <p:spPr bwMode="auto">
          <a:xfrm>
            <a:off x="7772400" y="6096000"/>
            <a:ext cx="1204913" cy="536575"/>
          </a:xfrm>
          <a:prstGeom prst="rect">
            <a:avLst/>
          </a:prstGeom>
          <a:noFill/>
          <a:ln w="9525">
            <a:noFill/>
            <a:miter lim="800000"/>
            <a:headEnd/>
            <a:tailEnd/>
          </a:ln>
        </p:spPr>
      </p:pic>
      <p:pic>
        <p:nvPicPr>
          <p:cNvPr id="27653" name="Picture 2" descr="\\vhb\proj\Boston\25497.00 NJ 124 Corridor TAS\tech\Task 3\Logos\MorrisCountyRte124_logos\MorrisCountyRte124_1000px.png"/>
          <p:cNvPicPr>
            <a:picLocks noChangeAspect="1" noChangeArrowheads="1"/>
          </p:cNvPicPr>
          <p:nvPr/>
        </p:nvPicPr>
        <p:blipFill>
          <a:blip r:embed="rId3"/>
          <a:srcRect/>
          <a:stretch>
            <a:fillRect/>
          </a:stretch>
        </p:blipFill>
        <p:spPr bwMode="auto">
          <a:xfrm>
            <a:off x="304800" y="0"/>
            <a:ext cx="3733800" cy="544513"/>
          </a:xfrm>
          <a:prstGeom prst="rect">
            <a:avLst/>
          </a:prstGeom>
          <a:noFill/>
          <a:ln w="9525">
            <a:noFill/>
            <a:miter lim="800000"/>
            <a:headEnd/>
            <a:tailEnd/>
          </a:ln>
        </p:spPr>
      </p:pic>
      <p:sp>
        <p:nvSpPr>
          <p:cNvPr id="27654" name="Rectangle 8"/>
          <p:cNvSpPr>
            <a:spLocks noChangeArrowheads="1"/>
          </p:cNvSpPr>
          <p:nvPr/>
        </p:nvSpPr>
        <p:spPr bwMode="auto">
          <a:xfrm>
            <a:off x="533400" y="1371600"/>
            <a:ext cx="8382000" cy="5175250"/>
          </a:xfrm>
          <a:prstGeom prst="rect">
            <a:avLst/>
          </a:prstGeom>
          <a:noFill/>
          <a:ln w="9525">
            <a:noFill/>
            <a:miter lim="800000"/>
            <a:headEnd/>
            <a:tailEnd/>
          </a:ln>
        </p:spPr>
        <p:txBody>
          <a:bodyPr>
            <a:spAutoFit/>
          </a:bodyPr>
          <a:lstStyle/>
          <a:p>
            <a:pPr marL="342900" indent="-342900">
              <a:buFont typeface="Arial" charset="0"/>
              <a:buChar char="•"/>
            </a:pPr>
            <a:r>
              <a:rPr lang="en-US" sz="2400">
                <a:latin typeface="Calibri" pitchFamily="34" charset="0"/>
              </a:rPr>
              <a:t>Study, design, fund and construct </a:t>
            </a:r>
            <a:r>
              <a:rPr lang="en-US" sz="2400" b="1">
                <a:solidFill>
                  <a:schemeClr val="accent1"/>
                </a:solidFill>
                <a:latin typeface="Calibri" pitchFamily="34" charset="0"/>
              </a:rPr>
              <a:t>parking structures </a:t>
            </a:r>
            <a:r>
              <a:rPr lang="en-US" sz="2400">
                <a:latin typeface="Calibri" pitchFamily="34" charset="0"/>
              </a:rPr>
              <a:t>at one or all three stations at existing lots </a:t>
            </a:r>
          </a:p>
          <a:p>
            <a:pPr marL="800100" lvl="1" indent="-342900">
              <a:buFont typeface="Wingdings" pitchFamily="2" charset="2"/>
              <a:buChar char="§"/>
            </a:pPr>
            <a:r>
              <a:rPr lang="en-US" sz="2000">
                <a:latin typeface="Calibri" pitchFamily="34" charset="0"/>
              </a:rPr>
              <a:t>Construct additional parking structure in Madison across from existing lot if parking is only added in Madison</a:t>
            </a:r>
          </a:p>
          <a:p>
            <a:pPr marL="800100" lvl="1" indent="-342900">
              <a:buFont typeface="Wingdings" pitchFamily="2" charset="2"/>
              <a:buChar char="§"/>
            </a:pPr>
            <a:r>
              <a:rPr lang="en-US" sz="2000">
                <a:latin typeface="Calibri" pitchFamily="34" charset="0"/>
              </a:rPr>
              <a:t>Construct additional adjacent at-grade parking lot in Chatham if parking is only added in Chatham</a:t>
            </a:r>
          </a:p>
          <a:p>
            <a:pPr marL="800100" lvl="1" indent="-342900"/>
            <a:endParaRPr lang="en-US" sz="1400">
              <a:latin typeface="Calibri" pitchFamily="34" charset="0"/>
            </a:endParaRPr>
          </a:p>
          <a:p>
            <a:pPr marL="342900" indent="-342900">
              <a:buFont typeface="Arial" charset="0"/>
              <a:buChar char="•"/>
            </a:pPr>
            <a:r>
              <a:rPr lang="en-US" sz="2400">
                <a:latin typeface="Calibri" pitchFamily="34" charset="0"/>
              </a:rPr>
              <a:t>Add </a:t>
            </a:r>
            <a:r>
              <a:rPr lang="en-US" sz="2400" b="1">
                <a:solidFill>
                  <a:schemeClr val="accent1"/>
                </a:solidFill>
                <a:latin typeface="Calibri" pitchFamily="34" charset="0"/>
              </a:rPr>
              <a:t>pay stations</a:t>
            </a:r>
            <a:r>
              <a:rPr lang="en-US" sz="2400" b="1">
                <a:solidFill>
                  <a:schemeClr val="tx2"/>
                </a:solidFill>
                <a:latin typeface="Calibri" pitchFamily="34" charset="0"/>
              </a:rPr>
              <a:t> </a:t>
            </a:r>
            <a:r>
              <a:rPr lang="en-US" sz="2400">
                <a:latin typeface="Calibri" pitchFamily="34" charset="0"/>
              </a:rPr>
              <a:t>in Madison and Chatham</a:t>
            </a:r>
          </a:p>
          <a:p>
            <a:pPr marL="800100" lvl="1" indent="-342900">
              <a:buFont typeface="Wingdings" pitchFamily="2" charset="2"/>
              <a:buChar char="§"/>
            </a:pPr>
            <a:r>
              <a:rPr lang="en-US" sz="2400">
                <a:latin typeface="Calibri" pitchFamily="34" charset="0"/>
              </a:rPr>
              <a:t>Emphasize and advertise </a:t>
            </a:r>
            <a:r>
              <a:rPr lang="en-US" sz="2400" b="1">
                <a:solidFill>
                  <a:schemeClr val="accent1"/>
                </a:solidFill>
                <a:latin typeface="Calibri" pitchFamily="34" charset="0"/>
              </a:rPr>
              <a:t>satellite lots</a:t>
            </a:r>
          </a:p>
          <a:p>
            <a:pPr marL="342900" indent="-342900">
              <a:buFont typeface="Arial" charset="0"/>
              <a:buChar char="•"/>
            </a:pPr>
            <a:r>
              <a:rPr lang="en-US" sz="2400">
                <a:latin typeface="Calibri" pitchFamily="34" charset="0"/>
              </a:rPr>
              <a:t>Simplify </a:t>
            </a:r>
            <a:r>
              <a:rPr lang="en-US" sz="2400" b="1">
                <a:solidFill>
                  <a:schemeClr val="accent1"/>
                </a:solidFill>
                <a:latin typeface="Calibri" pitchFamily="34" charset="0"/>
              </a:rPr>
              <a:t>parking regulations</a:t>
            </a:r>
            <a:r>
              <a:rPr lang="en-US" sz="2400">
                <a:latin typeface="Calibri" pitchFamily="34" charset="0"/>
              </a:rPr>
              <a:t> at Convent Station</a:t>
            </a:r>
          </a:p>
          <a:p>
            <a:pPr marL="342900" indent="-342900">
              <a:buFont typeface="Arial" charset="0"/>
              <a:buChar char="•"/>
            </a:pPr>
            <a:r>
              <a:rPr lang="en-US" sz="2400">
                <a:latin typeface="Calibri" pitchFamily="34" charset="0"/>
              </a:rPr>
              <a:t>Implement </a:t>
            </a:r>
            <a:r>
              <a:rPr lang="en-US" sz="2400" b="1">
                <a:solidFill>
                  <a:schemeClr val="accent1"/>
                </a:solidFill>
                <a:latin typeface="Calibri" pitchFamily="34" charset="0"/>
              </a:rPr>
              <a:t>preferred parking strategies </a:t>
            </a:r>
            <a:r>
              <a:rPr lang="en-US" sz="2400">
                <a:latin typeface="Calibri" pitchFamily="34" charset="0"/>
              </a:rPr>
              <a:t>for registered carpoolers and bicyclists</a:t>
            </a:r>
          </a:p>
          <a:p>
            <a:pPr marL="342900" indent="-342900">
              <a:buFont typeface="Arial" charset="0"/>
              <a:buChar char="•"/>
            </a:pPr>
            <a:r>
              <a:rPr lang="en-US" sz="2400">
                <a:latin typeface="Calibri" pitchFamily="34" charset="0"/>
              </a:rPr>
              <a:t>Simplify and increase Internet access to </a:t>
            </a:r>
            <a:r>
              <a:rPr lang="en-US" sz="2400" b="1">
                <a:solidFill>
                  <a:schemeClr val="accent1"/>
                </a:solidFill>
                <a:latin typeface="Calibri" pitchFamily="34" charset="0"/>
              </a:rPr>
              <a:t>parking information </a:t>
            </a:r>
          </a:p>
          <a:p>
            <a:pPr marL="342900" indent="-342900">
              <a:buFont typeface="Arial" charset="0"/>
              <a:buChar char="•"/>
            </a:pPr>
            <a:r>
              <a:rPr lang="en-US" sz="2400">
                <a:latin typeface="Calibri" pitchFamily="34" charset="0"/>
              </a:rPr>
              <a:t>Add </a:t>
            </a:r>
            <a:r>
              <a:rPr lang="en-US" sz="2400" b="1">
                <a:solidFill>
                  <a:schemeClr val="accent1"/>
                </a:solidFill>
                <a:latin typeface="Calibri" pitchFamily="34" charset="0"/>
              </a:rPr>
              <a:t>designated kiss and ride </a:t>
            </a:r>
            <a:r>
              <a:rPr lang="en-US" sz="2400">
                <a:latin typeface="Calibri" pitchFamily="34" charset="0"/>
              </a:rPr>
              <a:t>at Madison Station</a:t>
            </a:r>
          </a:p>
          <a:p>
            <a:pPr marL="342900" indent="-342900">
              <a:buFont typeface="Arial" charset="0"/>
              <a:buChar char="•"/>
            </a:pPr>
            <a:r>
              <a:rPr lang="en-US" sz="2400">
                <a:latin typeface="Calibri" pitchFamily="34" charset="0"/>
              </a:rPr>
              <a:t>Create and display </a:t>
            </a:r>
            <a:r>
              <a:rPr lang="en-US" sz="2400" b="1">
                <a:solidFill>
                  <a:schemeClr val="accent1"/>
                </a:solidFill>
                <a:latin typeface="Calibri" pitchFamily="34" charset="0"/>
              </a:rPr>
              <a:t>parking maps</a:t>
            </a:r>
            <a:r>
              <a:rPr lang="en-US" sz="2400" b="1">
                <a:solidFill>
                  <a:schemeClr val="tx2"/>
                </a:solidFill>
                <a:latin typeface="Calibri" pitchFamily="34" charset="0"/>
              </a:rPr>
              <a:t> </a:t>
            </a:r>
            <a:r>
              <a:rPr lang="en-US" sz="2400">
                <a:latin typeface="Calibri" pitchFamily="34" charset="0"/>
              </a:rPr>
              <a:t>at all stations</a:t>
            </a:r>
            <a:endParaRPr lang="en-US"/>
          </a:p>
        </p:txBody>
      </p:sp>
      <p:pic>
        <p:nvPicPr>
          <p:cNvPr id="27656" name="Picture 8"/>
          <p:cNvPicPr>
            <a:picLocks noChangeAspect="1" noChangeArrowheads="1"/>
          </p:cNvPicPr>
          <p:nvPr/>
        </p:nvPicPr>
        <p:blipFill>
          <a:blip r:embed="rId4"/>
          <a:srcRect/>
          <a:stretch>
            <a:fillRect/>
          </a:stretch>
        </p:blipFill>
        <p:spPr bwMode="auto">
          <a:xfrm>
            <a:off x="7162800" y="5867400"/>
            <a:ext cx="557213"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616" y="671400"/>
            <a:ext cx="8305800" cy="597866"/>
          </a:xfrm>
        </p:spPr>
        <p:txBody>
          <a:bodyPr/>
          <a:lstStyle/>
          <a:p>
            <a:pPr eaLnBrk="1" fontAlgn="auto" hangingPunct="1">
              <a:spcAft>
                <a:spcPts val="0"/>
              </a:spcAft>
              <a:defRPr/>
            </a:pPr>
            <a:r>
              <a:rPr lang="en-US" sz="3200" b="1" dirty="0" smtClean="0"/>
              <a:t>Parking Recommendations</a:t>
            </a:r>
            <a:endParaRPr lang="en-US" sz="3200" dirty="0">
              <a:solidFill>
                <a:srgbClr val="0070C0"/>
              </a:solidFill>
            </a:endParaRPr>
          </a:p>
        </p:txBody>
      </p:sp>
      <p:sp>
        <p:nvSpPr>
          <p:cNvPr id="3" name="Rectangle 2"/>
          <p:cNvSpPr/>
          <p:nvPr/>
        </p:nvSpPr>
        <p:spPr>
          <a:xfrm>
            <a:off x="381000" y="1595438"/>
            <a:ext cx="8610600" cy="830262"/>
          </a:xfrm>
          <a:prstGeom prst="rect">
            <a:avLst/>
          </a:prstGeom>
        </p:spPr>
        <p:txBody>
          <a:bodyPr>
            <a:spAutoFit/>
          </a:bodyPr>
          <a:lstStyle/>
          <a:p>
            <a:pPr fontAlgn="auto">
              <a:spcBef>
                <a:spcPts val="0"/>
              </a:spcBef>
              <a:spcAft>
                <a:spcPts val="0"/>
              </a:spcAft>
              <a:buFont typeface="Arial" pitchFamily="34" charset="0"/>
              <a:buChar char="•"/>
              <a:defRPr/>
            </a:pPr>
            <a:endParaRPr lang="en-US" sz="2400" dirty="0">
              <a:latin typeface="+mj-lt"/>
              <a:cs typeface="+mn-cs"/>
            </a:endParaRPr>
          </a:p>
          <a:p>
            <a:pPr fontAlgn="auto">
              <a:spcBef>
                <a:spcPts val="0"/>
              </a:spcBef>
              <a:spcAft>
                <a:spcPts val="0"/>
              </a:spcAft>
              <a:defRPr/>
            </a:pPr>
            <a:endParaRPr lang="en-US" sz="2400" dirty="0">
              <a:latin typeface="+mj-lt"/>
              <a:cs typeface="+mn-cs"/>
            </a:endParaRPr>
          </a:p>
        </p:txBody>
      </p:sp>
      <p:pic>
        <p:nvPicPr>
          <p:cNvPr id="28676" name="Picture 2" descr="\\vhb\proj\Boston\25497.00 NJ 124 Corridor TAS\graphics\FIGURES\NJTPA Logos\Primary NJTPA Logo_full_name_print.jpg"/>
          <p:cNvPicPr>
            <a:picLocks noChangeAspect="1" noChangeArrowheads="1"/>
          </p:cNvPicPr>
          <p:nvPr/>
        </p:nvPicPr>
        <p:blipFill>
          <a:blip r:embed="rId2"/>
          <a:srcRect/>
          <a:stretch>
            <a:fillRect/>
          </a:stretch>
        </p:blipFill>
        <p:spPr bwMode="auto">
          <a:xfrm>
            <a:off x="7772400" y="6096000"/>
            <a:ext cx="1204913" cy="536575"/>
          </a:xfrm>
          <a:prstGeom prst="rect">
            <a:avLst/>
          </a:prstGeom>
          <a:noFill/>
          <a:ln w="9525">
            <a:noFill/>
            <a:miter lim="800000"/>
            <a:headEnd/>
            <a:tailEnd/>
          </a:ln>
        </p:spPr>
      </p:pic>
      <p:pic>
        <p:nvPicPr>
          <p:cNvPr id="28677" name="Picture 2" descr="\\vhb\proj\Boston\25497.00 NJ 124 Corridor TAS\tech\Task 3\Logos\MorrisCountyRte124_logos\MorrisCountyRte124_1000px.png"/>
          <p:cNvPicPr>
            <a:picLocks noChangeAspect="1" noChangeArrowheads="1"/>
          </p:cNvPicPr>
          <p:nvPr/>
        </p:nvPicPr>
        <p:blipFill>
          <a:blip r:embed="rId3"/>
          <a:srcRect/>
          <a:stretch>
            <a:fillRect/>
          </a:stretch>
        </p:blipFill>
        <p:spPr bwMode="auto">
          <a:xfrm>
            <a:off x="304800" y="0"/>
            <a:ext cx="3733800" cy="544513"/>
          </a:xfrm>
          <a:prstGeom prst="rect">
            <a:avLst/>
          </a:prstGeom>
          <a:noFill/>
          <a:ln w="9525">
            <a:noFill/>
            <a:miter lim="800000"/>
            <a:headEnd/>
            <a:tailEnd/>
          </a:ln>
        </p:spPr>
      </p:pic>
      <p:sp>
        <p:nvSpPr>
          <p:cNvPr id="9" name="Rectangle 8"/>
          <p:cNvSpPr/>
          <p:nvPr/>
        </p:nvSpPr>
        <p:spPr>
          <a:xfrm>
            <a:off x="533400" y="1371600"/>
            <a:ext cx="8382000" cy="1477963"/>
          </a:xfrm>
          <a:prstGeom prst="rect">
            <a:avLst/>
          </a:prstGeom>
        </p:spPr>
        <p:txBody>
          <a:bodyPr>
            <a:spAutoFit/>
          </a:bodyPr>
          <a:lstStyle/>
          <a:p>
            <a:pPr fontAlgn="auto">
              <a:spcBef>
                <a:spcPts val="0"/>
              </a:spcBef>
              <a:spcAft>
                <a:spcPts val="0"/>
              </a:spcAft>
              <a:defRPr/>
            </a:pPr>
            <a:endParaRPr lang="en-US" sz="2400" b="1" dirty="0">
              <a:solidFill>
                <a:schemeClr val="accent1"/>
              </a:solidFill>
              <a:latin typeface="+mj-lt"/>
            </a:endParaRPr>
          </a:p>
          <a:p>
            <a:pPr fontAlgn="auto">
              <a:spcBef>
                <a:spcPts val="0"/>
              </a:spcBef>
              <a:spcAft>
                <a:spcPts val="0"/>
              </a:spcAft>
              <a:buFont typeface="Arial" pitchFamily="34" charset="0"/>
              <a:buChar char="•"/>
              <a:defRPr/>
            </a:pPr>
            <a:endParaRPr lang="en-US" sz="2000" dirty="0">
              <a:latin typeface="+mj-lt"/>
            </a:endParaRPr>
          </a:p>
          <a:p>
            <a:pPr fontAlgn="auto">
              <a:spcBef>
                <a:spcPts val="0"/>
              </a:spcBef>
              <a:spcAft>
                <a:spcPts val="1200"/>
              </a:spcAft>
              <a:defRPr/>
            </a:pPr>
            <a:endParaRPr lang="en-US" dirty="0"/>
          </a:p>
          <a:p>
            <a:pPr fontAlgn="auto">
              <a:spcBef>
                <a:spcPts val="0"/>
              </a:spcBef>
              <a:spcAft>
                <a:spcPts val="1200"/>
              </a:spcAft>
              <a:buFont typeface="Arial" pitchFamily="34" charset="0"/>
              <a:buChar char="•"/>
              <a:defRPr/>
            </a:pPr>
            <a:endParaRPr lang="en-US" dirty="0"/>
          </a:p>
        </p:txBody>
      </p:sp>
      <p:pic>
        <p:nvPicPr>
          <p:cNvPr id="28679" name="Picture 4"/>
          <p:cNvPicPr>
            <a:picLocks noChangeAspect="1" noChangeArrowheads="1"/>
          </p:cNvPicPr>
          <p:nvPr/>
        </p:nvPicPr>
        <p:blipFill>
          <a:blip r:embed="rId4"/>
          <a:srcRect/>
          <a:stretch>
            <a:fillRect/>
          </a:stretch>
        </p:blipFill>
        <p:spPr bwMode="auto">
          <a:xfrm>
            <a:off x="1981200" y="3808413"/>
            <a:ext cx="5072063" cy="2420937"/>
          </a:xfrm>
          <a:prstGeom prst="rect">
            <a:avLst/>
          </a:prstGeom>
          <a:noFill/>
          <a:ln w="9525">
            <a:solidFill>
              <a:schemeClr val="tx1"/>
            </a:solidFill>
            <a:miter lim="800000"/>
            <a:headEnd/>
            <a:tailEnd/>
          </a:ln>
        </p:spPr>
      </p:pic>
      <p:sp>
        <p:nvSpPr>
          <p:cNvPr id="4" name="TextBox 3"/>
          <p:cNvSpPr txBox="1"/>
          <p:nvPr/>
        </p:nvSpPr>
        <p:spPr>
          <a:xfrm>
            <a:off x="381000" y="4000500"/>
            <a:ext cx="1524000" cy="1200150"/>
          </a:xfrm>
          <a:prstGeom prst="rect">
            <a:avLst/>
          </a:prstGeom>
          <a:noFill/>
        </p:spPr>
        <p:txBody>
          <a:bodyPr>
            <a:spAutoFit/>
          </a:bodyPr>
          <a:lstStyle/>
          <a:p>
            <a:pPr>
              <a:defRPr/>
            </a:pPr>
            <a:r>
              <a:rPr lang="en-US" dirty="0">
                <a:latin typeface="+mj-lt"/>
              </a:rPr>
              <a:t>Add parking, improve mapping, add </a:t>
            </a:r>
          </a:p>
          <a:p>
            <a:pPr>
              <a:defRPr/>
            </a:pPr>
            <a:r>
              <a:rPr lang="en-US" dirty="0">
                <a:latin typeface="+mj-lt"/>
              </a:rPr>
              <a:t>Kiss &amp; Ride</a:t>
            </a:r>
          </a:p>
        </p:txBody>
      </p:sp>
      <p:pic>
        <p:nvPicPr>
          <p:cNvPr id="28681" name="Picture 2" descr="http://blog.nj.com/ledgerupdates_impact/2009/09/large_highlands-at-morristown-station-nj-transit.jpg"/>
          <p:cNvPicPr>
            <a:picLocks noChangeAspect="1" noChangeArrowheads="1"/>
          </p:cNvPicPr>
          <p:nvPr/>
        </p:nvPicPr>
        <p:blipFill>
          <a:blip r:embed="rId5"/>
          <a:srcRect/>
          <a:stretch>
            <a:fillRect/>
          </a:stretch>
        </p:blipFill>
        <p:spPr bwMode="auto">
          <a:xfrm>
            <a:off x="685800" y="1336675"/>
            <a:ext cx="4314825" cy="2343150"/>
          </a:xfrm>
          <a:prstGeom prst="rect">
            <a:avLst/>
          </a:prstGeom>
          <a:noFill/>
          <a:ln w="9525">
            <a:solidFill>
              <a:schemeClr val="tx1"/>
            </a:solidFill>
            <a:miter lim="800000"/>
            <a:headEnd/>
            <a:tailEnd/>
          </a:ln>
        </p:spPr>
      </p:pic>
      <p:pic>
        <p:nvPicPr>
          <p:cNvPr id="28683" name="Picture 11"/>
          <p:cNvPicPr>
            <a:picLocks noChangeAspect="1" noChangeArrowheads="1"/>
          </p:cNvPicPr>
          <p:nvPr/>
        </p:nvPicPr>
        <p:blipFill>
          <a:blip r:embed="rId6"/>
          <a:srcRect/>
          <a:stretch>
            <a:fillRect/>
          </a:stretch>
        </p:blipFill>
        <p:spPr bwMode="auto">
          <a:xfrm>
            <a:off x="7162800" y="5867400"/>
            <a:ext cx="557213"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528638" y="762000"/>
            <a:ext cx="8458200" cy="685800"/>
          </a:xfrm>
        </p:spPr>
        <p:txBody>
          <a:bodyPr/>
          <a:lstStyle/>
          <a:p>
            <a:r>
              <a:rPr lang="en-US" sz="3400" b="1" smtClean="0"/>
              <a:t>Summary of Needs: Roadway Access/Mobility</a:t>
            </a:r>
          </a:p>
        </p:txBody>
      </p:sp>
      <p:sp>
        <p:nvSpPr>
          <p:cNvPr id="29698" name="Content Placeholder 2"/>
          <p:cNvSpPr>
            <a:spLocks noGrp="1"/>
          </p:cNvSpPr>
          <p:nvPr>
            <p:ph idx="1"/>
          </p:nvPr>
        </p:nvSpPr>
        <p:spPr>
          <a:xfrm>
            <a:off x="457200" y="1600200"/>
            <a:ext cx="8520113" cy="4389438"/>
          </a:xfrm>
        </p:spPr>
        <p:txBody>
          <a:bodyPr/>
          <a:lstStyle/>
          <a:p>
            <a:pPr>
              <a:buClrTx/>
              <a:buSzPct val="100000"/>
              <a:buFont typeface="Arial" charset="0"/>
              <a:buChar char="•"/>
            </a:pPr>
            <a:r>
              <a:rPr lang="en-US" smtClean="0">
                <a:latin typeface="Calibri" pitchFamily="34" charset="0"/>
              </a:rPr>
              <a:t>Intersection operation and capacity impedes mobility</a:t>
            </a:r>
          </a:p>
          <a:p>
            <a:pPr lvl="1">
              <a:buClrTx/>
              <a:buFont typeface="Wingdings" pitchFamily="2" charset="2"/>
              <a:buChar char="§"/>
            </a:pPr>
            <a:r>
              <a:rPr lang="en-US" smtClean="0">
                <a:latin typeface="Calibri" pitchFamily="34" charset="0"/>
              </a:rPr>
              <a:t>Signal timing</a:t>
            </a:r>
          </a:p>
          <a:p>
            <a:pPr lvl="1">
              <a:buClrTx/>
              <a:buFont typeface="Wingdings" pitchFamily="2" charset="2"/>
              <a:buChar char="§"/>
            </a:pPr>
            <a:r>
              <a:rPr lang="en-US" smtClean="0">
                <a:latin typeface="Calibri" pitchFamily="34" charset="0"/>
              </a:rPr>
              <a:t>Lane designation</a:t>
            </a:r>
          </a:p>
          <a:p>
            <a:pPr lvl="1">
              <a:buClrTx/>
              <a:buFont typeface="Wingdings" pitchFamily="2" charset="2"/>
              <a:buChar char="§"/>
            </a:pPr>
            <a:r>
              <a:rPr lang="en-US" smtClean="0">
                <a:latin typeface="Calibri" pitchFamily="34" charset="0"/>
              </a:rPr>
              <a:t>Pedestrian interaction</a:t>
            </a:r>
          </a:p>
          <a:p>
            <a:pPr lvl="1">
              <a:buClrTx/>
              <a:buFont typeface="Wingdings" pitchFamily="2" charset="2"/>
              <a:buChar char="§"/>
            </a:pPr>
            <a:r>
              <a:rPr lang="en-US" smtClean="0">
                <a:latin typeface="Calibri" pitchFamily="34" charset="0"/>
              </a:rPr>
              <a:t>Signage</a:t>
            </a:r>
          </a:p>
          <a:p>
            <a:pPr lvl="1">
              <a:buClrTx/>
              <a:buFont typeface="Wingdings" pitchFamily="2" charset="2"/>
              <a:buChar char="§"/>
            </a:pPr>
            <a:r>
              <a:rPr lang="en-US" smtClean="0">
                <a:latin typeface="Calibri" pitchFamily="34" charset="0"/>
              </a:rPr>
              <a:t>Intersection control devices</a:t>
            </a:r>
          </a:p>
          <a:p>
            <a:pPr>
              <a:buClrTx/>
              <a:buSzPct val="100000"/>
              <a:buFont typeface="Arial" charset="0"/>
              <a:buChar char="•"/>
            </a:pPr>
            <a:r>
              <a:rPr lang="en-US" smtClean="0">
                <a:latin typeface="Calibri" pitchFamily="34" charset="0"/>
              </a:rPr>
              <a:t>Mobility issues related to offsetting street intersections, and delays due to vehicles maneuvering to park in on-street spaces cannot be mitigated without significant impact</a:t>
            </a:r>
          </a:p>
        </p:txBody>
      </p:sp>
      <p:pic>
        <p:nvPicPr>
          <p:cNvPr id="29700" name="Picture 2" descr="\\vhb\proj\Boston\25497.00 NJ 124 Corridor TAS\graphics\FIGURES\NJTPA Logos\Primary NJTPA Logo_full_name_print.jpg"/>
          <p:cNvPicPr>
            <a:picLocks noChangeAspect="1" noChangeArrowheads="1"/>
          </p:cNvPicPr>
          <p:nvPr/>
        </p:nvPicPr>
        <p:blipFill>
          <a:blip r:embed="rId2"/>
          <a:srcRect/>
          <a:stretch>
            <a:fillRect/>
          </a:stretch>
        </p:blipFill>
        <p:spPr bwMode="auto">
          <a:xfrm>
            <a:off x="7943850" y="6172200"/>
            <a:ext cx="1033463" cy="460375"/>
          </a:xfrm>
          <a:prstGeom prst="rect">
            <a:avLst/>
          </a:prstGeom>
          <a:noFill/>
          <a:ln w="9525">
            <a:noFill/>
            <a:miter lim="800000"/>
            <a:headEnd/>
            <a:tailEnd/>
          </a:ln>
        </p:spPr>
      </p:pic>
      <p:pic>
        <p:nvPicPr>
          <p:cNvPr id="29701" name="Picture 2" descr="\\vhb\proj\Boston\25497.00 NJ 124 Corridor TAS\tech\Task 3\Logos\MorrisCountyRte124_logos\MorrisCountyRte124_1000px.png"/>
          <p:cNvPicPr>
            <a:picLocks noChangeAspect="1" noChangeArrowheads="1"/>
          </p:cNvPicPr>
          <p:nvPr/>
        </p:nvPicPr>
        <p:blipFill>
          <a:blip r:embed="rId3"/>
          <a:srcRect/>
          <a:stretch>
            <a:fillRect/>
          </a:stretch>
        </p:blipFill>
        <p:spPr bwMode="auto">
          <a:xfrm>
            <a:off x="304800" y="0"/>
            <a:ext cx="3733800" cy="544513"/>
          </a:xfrm>
          <a:prstGeom prst="rect">
            <a:avLst/>
          </a:prstGeom>
          <a:noFill/>
          <a:ln w="9525">
            <a:noFill/>
            <a:miter lim="800000"/>
            <a:headEnd/>
            <a:tailEnd/>
          </a:ln>
        </p:spPr>
      </p:pic>
      <p:pic>
        <p:nvPicPr>
          <p:cNvPr id="29703" name="Picture 7"/>
          <p:cNvPicPr>
            <a:picLocks noChangeAspect="1" noChangeArrowheads="1"/>
          </p:cNvPicPr>
          <p:nvPr/>
        </p:nvPicPr>
        <p:blipFill>
          <a:blip r:embed="rId4"/>
          <a:srcRect/>
          <a:stretch>
            <a:fillRect/>
          </a:stretch>
        </p:blipFill>
        <p:spPr bwMode="auto">
          <a:xfrm>
            <a:off x="7367588" y="5943600"/>
            <a:ext cx="557212" cy="762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63804"/>
            <a:ext cx="8305800" cy="533400"/>
          </a:xfrm>
        </p:spPr>
        <p:txBody>
          <a:bodyPr/>
          <a:lstStyle/>
          <a:p>
            <a:pPr eaLnBrk="1" fontAlgn="auto" hangingPunct="1">
              <a:spcAft>
                <a:spcPts val="0"/>
              </a:spcAft>
              <a:defRPr/>
            </a:pPr>
            <a:r>
              <a:rPr lang="en-US" sz="3200" b="1" dirty="0" smtClean="0"/>
              <a:t>Roadway Access/Mobility Recommendations</a:t>
            </a:r>
            <a:endParaRPr lang="en-US" sz="3200" dirty="0">
              <a:solidFill>
                <a:srgbClr val="0070C0"/>
              </a:solidFill>
            </a:endParaRPr>
          </a:p>
        </p:txBody>
      </p:sp>
      <p:sp>
        <p:nvSpPr>
          <p:cNvPr id="3" name="Rectangle 2"/>
          <p:cNvSpPr/>
          <p:nvPr/>
        </p:nvSpPr>
        <p:spPr>
          <a:xfrm>
            <a:off x="381000" y="1595438"/>
            <a:ext cx="8610600" cy="830262"/>
          </a:xfrm>
          <a:prstGeom prst="rect">
            <a:avLst/>
          </a:prstGeom>
        </p:spPr>
        <p:txBody>
          <a:bodyPr>
            <a:spAutoFit/>
          </a:bodyPr>
          <a:lstStyle/>
          <a:p>
            <a:pPr fontAlgn="auto">
              <a:spcBef>
                <a:spcPts val="0"/>
              </a:spcBef>
              <a:spcAft>
                <a:spcPts val="0"/>
              </a:spcAft>
              <a:buFont typeface="Arial" pitchFamily="34" charset="0"/>
              <a:buChar char="•"/>
              <a:defRPr/>
            </a:pPr>
            <a:endParaRPr lang="en-US" sz="2400" dirty="0">
              <a:latin typeface="+mj-lt"/>
              <a:cs typeface="+mn-cs"/>
            </a:endParaRPr>
          </a:p>
          <a:p>
            <a:pPr fontAlgn="auto">
              <a:spcBef>
                <a:spcPts val="0"/>
              </a:spcBef>
              <a:spcAft>
                <a:spcPts val="0"/>
              </a:spcAft>
              <a:defRPr/>
            </a:pPr>
            <a:endParaRPr lang="en-US" sz="2400" dirty="0">
              <a:latin typeface="+mj-lt"/>
              <a:cs typeface="+mn-cs"/>
            </a:endParaRPr>
          </a:p>
        </p:txBody>
      </p:sp>
      <p:pic>
        <p:nvPicPr>
          <p:cNvPr id="30724" name="Picture 2" descr="\\vhb\proj\Boston\25497.00 NJ 124 Corridor TAS\graphics\FIGURES\NJTPA Logos\Primary NJTPA Logo_full_name_print.jpg"/>
          <p:cNvPicPr>
            <a:picLocks noChangeAspect="1" noChangeArrowheads="1"/>
          </p:cNvPicPr>
          <p:nvPr/>
        </p:nvPicPr>
        <p:blipFill>
          <a:blip r:embed="rId2"/>
          <a:srcRect/>
          <a:stretch>
            <a:fillRect/>
          </a:stretch>
        </p:blipFill>
        <p:spPr bwMode="auto">
          <a:xfrm>
            <a:off x="7772400" y="6096000"/>
            <a:ext cx="1204913" cy="536575"/>
          </a:xfrm>
          <a:prstGeom prst="rect">
            <a:avLst/>
          </a:prstGeom>
          <a:noFill/>
          <a:ln w="9525">
            <a:noFill/>
            <a:miter lim="800000"/>
            <a:headEnd/>
            <a:tailEnd/>
          </a:ln>
        </p:spPr>
      </p:pic>
      <p:pic>
        <p:nvPicPr>
          <p:cNvPr id="30725" name="Picture 2" descr="\\vhb\proj\Boston\25497.00 NJ 124 Corridor TAS\tech\Task 3\Logos\MorrisCountyRte124_logos\MorrisCountyRte124_1000px.png"/>
          <p:cNvPicPr>
            <a:picLocks noChangeAspect="1" noChangeArrowheads="1"/>
          </p:cNvPicPr>
          <p:nvPr/>
        </p:nvPicPr>
        <p:blipFill>
          <a:blip r:embed="rId3"/>
          <a:srcRect/>
          <a:stretch>
            <a:fillRect/>
          </a:stretch>
        </p:blipFill>
        <p:spPr bwMode="auto">
          <a:xfrm>
            <a:off x="304800" y="0"/>
            <a:ext cx="3733800" cy="544513"/>
          </a:xfrm>
          <a:prstGeom prst="rect">
            <a:avLst/>
          </a:prstGeom>
          <a:noFill/>
          <a:ln w="9525">
            <a:noFill/>
            <a:miter lim="800000"/>
            <a:headEnd/>
            <a:tailEnd/>
          </a:ln>
        </p:spPr>
      </p:pic>
      <p:sp>
        <p:nvSpPr>
          <p:cNvPr id="9" name="Rectangle 8"/>
          <p:cNvSpPr/>
          <p:nvPr/>
        </p:nvSpPr>
        <p:spPr>
          <a:xfrm>
            <a:off x="609600" y="1219200"/>
            <a:ext cx="8367713" cy="5478463"/>
          </a:xfrm>
          <a:prstGeom prst="rect">
            <a:avLst/>
          </a:prstGeom>
        </p:spPr>
        <p:txBody>
          <a:bodyPr>
            <a:spAutoFit/>
          </a:bodyPr>
          <a:lstStyle/>
          <a:p>
            <a:pPr marL="342900" indent="-342900" fontAlgn="auto">
              <a:spcBef>
                <a:spcPts val="0"/>
              </a:spcBef>
              <a:spcAft>
                <a:spcPts val="0"/>
              </a:spcAft>
              <a:buClr>
                <a:srgbClr val="002060"/>
              </a:buClr>
              <a:buFont typeface="Arial" pitchFamily="34" charset="0"/>
              <a:buChar char="•"/>
              <a:defRPr/>
            </a:pPr>
            <a:r>
              <a:rPr lang="en-US" sz="2400" b="1" dirty="0">
                <a:solidFill>
                  <a:schemeClr val="accent1"/>
                </a:solidFill>
                <a:latin typeface="+mj-lt"/>
              </a:rPr>
              <a:t>Re-time signals </a:t>
            </a:r>
            <a:r>
              <a:rPr lang="en-US" sz="2400" dirty="0">
                <a:latin typeface="+mj-lt"/>
              </a:rPr>
              <a:t>and implement </a:t>
            </a:r>
            <a:r>
              <a:rPr lang="en-US" sz="2400" b="1" dirty="0">
                <a:solidFill>
                  <a:schemeClr val="accent1"/>
                </a:solidFill>
                <a:latin typeface="+mj-lt"/>
              </a:rPr>
              <a:t>signal coordination</a:t>
            </a:r>
          </a:p>
          <a:p>
            <a:pPr marL="171450" indent="-171450" fontAlgn="auto">
              <a:spcBef>
                <a:spcPts val="0"/>
              </a:spcBef>
              <a:spcAft>
                <a:spcPts val="0"/>
              </a:spcAft>
              <a:buClr>
                <a:srgbClr val="002060"/>
              </a:buClr>
              <a:buFont typeface="Arial" pitchFamily="34" charset="0"/>
              <a:buChar char="•"/>
              <a:defRPr/>
            </a:pPr>
            <a:endParaRPr lang="en-US" sz="1200" b="1" dirty="0">
              <a:latin typeface="+mj-lt"/>
            </a:endParaRPr>
          </a:p>
          <a:p>
            <a:pPr marL="342900" indent="-342900" fontAlgn="auto">
              <a:spcBef>
                <a:spcPts val="0"/>
              </a:spcBef>
              <a:spcAft>
                <a:spcPts val="0"/>
              </a:spcAft>
              <a:buClr>
                <a:srgbClr val="002060"/>
              </a:buClr>
              <a:buFont typeface="Arial" pitchFamily="34" charset="0"/>
              <a:buChar char="•"/>
              <a:defRPr/>
            </a:pPr>
            <a:r>
              <a:rPr lang="en-US" sz="2400" b="1" dirty="0">
                <a:solidFill>
                  <a:schemeClr val="accent1"/>
                </a:solidFill>
                <a:latin typeface="+mj-lt"/>
              </a:rPr>
              <a:t>Actuate</a:t>
            </a:r>
            <a:r>
              <a:rPr lang="en-US" sz="2400" dirty="0">
                <a:latin typeface="+mj-lt"/>
              </a:rPr>
              <a:t> some </a:t>
            </a:r>
            <a:r>
              <a:rPr lang="en-US" sz="2400" b="1" dirty="0">
                <a:solidFill>
                  <a:schemeClr val="accent1"/>
                </a:solidFill>
                <a:latin typeface="+mj-lt"/>
              </a:rPr>
              <a:t>turning movements </a:t>
            </a:r>
            <a:r>
              <a:rPr lang="en-US" sz="2400" dirty="0">
                <a:latin typeface="+mj-lt"/>
              </a:rPr>
              <a:t>at intersections</a:t>
            </a:r>
          </a:p>
          <a:p>
            <a:pPr marL="171450" indent="-171450" fontAlgn="auto">
              <a:spcBef>
                <a:spcPts val="0"/>
              </a:spcBef>
              <a:spcAft>
                <a:spcPts val="0"/>
              </a:spcAft>
              <a:buFont typeface="Arial" pitchFamily="34" charset="0"/>
              <a:buChar char="•"/>
              <a:defRPr/>
            </a:pPr>
            <a:endParaRPr lang="en-US" sz="1200" dirty="0">
              <a:latin typeface="+mj-lt"/>
            </a:endParaRPr>
          </a:p>
          <a:p>
            <a:pPr marL="342900" indent="-342900" fontAlgn="auto">
              <a:spcBef>
                <a:spcPts val="0"/>
              </a:spcBef>
              <a:spcAft>
                <a:spcPts val="0"/>
              </a:spcAft>
              <a:buClr>
                <a:schemeClr val="tx1"/>
              </a:buClr>
              <a:buFont typeface="Arial" pitchFamily="34" charset="0"/>
              <a:buChar char="•"/>
              <a:defRPr/>
            </a:pPr>
            <a:r>
              <a:rPr lang="en-US" sz="2400" b="1" dirty="0">
                <a:solidFill>
                  <a:schemeClr val="accent1"/>
                </a:solidFill>
                <a:latin typeface="+mj-lt"/>
              </a:rPr>
              <a:t>Re-stripe</a:t>
            </a:r>
            <a:r>
              <a:rPr lang="en-US" sz="2400" dirty="0">
                <a:latin typeface="+mj-lt"/>
              </a:rPr>
              <a:t> key intersections to </a:t>
            </a:r>
            <a:r>
              <a:rPr lang="en-US" sz="2400" b="1" dirty="0">
                <a:solidFill>
                  <a:schemeClr val="accent1"/>
                </a:solidFill>
                <a:latin typeface="+mj-lt"/>
              </a:rPr>
              <a:t>add turn lanes</a:t>
            </a:r>
          </a:p>
          <a:p>
            <a:pPr marL="171450" indent="-171450" fontAlgn="auto">
              <a:spcBef>
                <a:spcPts val="0"/>
              </a:spcBef>
              <a:spcAft>
                <a:spcPts val="0"/>
              </a:spcAft>
              <a:buFont typeface="Arial" pitchFamily="34" charset="0"/>
              <a:buChar char="•"/>
              <a:defRPr/>
            </a:pPr>
            <a:endParaRPr lang="en-US" sz="1200" b="1" dirty="0">
              <a:solidFill>
                <a:schemeClr val="accent1"/>
              </a:solidFill>
              <a:latin typeface="+mj-lt"/>
            </a:endParaRPr>
          </a:p>
          <a:p>
            <a:pPr marL="342900" indent="-342900" fontAlgn="auto">
              <a:spcBef>
                <a:spcPts val="0"/>
              </a:spcBef>
              <a:spcAft>
                <a:spcPts val="0"/>
              </a:spcAft>
              <a:buFont typeface="Arial" pitchFamily="34" charset="0"/>
              <a:buChar char="•"/>
              <a:defRPr/>
            </a:pPr>
            <a:r>
              <a:rPr lang="en-US" sz="2400" dirty="0">
                <a:latin typeface="+mj-lt"/>
              </a:rPr>
              <a:t>Consider </a:t>
            </a:r>
            <a:r>
              <a:rPr lang="en-US" sz="2400" b="1" dirty="0">
                <a:solidFill>
                  <a:schemeClr val="accent1"/>
                </a:solidFill>
                <a:latin typeface="+mj-lt"/>
              </a:rPr>
              <a:t>stop sign control </a:t>
            </a:r>
            <a:r>
              <a:rPr lang="en-US" sz="2400" dirty="0">
                <a:latin typeface="+mj-lt"/>
              </a:rPr>
              <a:t>at key uncontrolled intersections</a:t>
            </a:r>
          </a:p>
          <a:p>
            <a:pPr marL="171450" indent="-171450" fontAlgn="auto">
              <a:spcBef>
                <a:spcPts val="0"/>
              </a:spcBef>
              <a:spcAft>
                <a:spcPts val="0"/>
              </a:spcAft>
              <a:buFont typeface="Arial" pitchFamily="34" charset="0"/>
              <a:buChar char="•"/>
              <a:defRPr/>
            </a:pPr>
            <a:endParaRPr lang="en-US" sz="1200" dirty="0">
              <a:latin typeface="+mj-lt"/>
            </a:endParaRPr>
          </a:p>
          <a:p>
            <a:pPr marL="342900" indent="-342900" fontAlgn="auto">
              <a:spcBef>
                <a:spcPts val="0"/>
              </a:spcBef>
              <a:spcAft>
                <a:spcPts val="0"/>
              </a:spcAft>
              <a:buFont typeface="Arial" pitchFamily="34" charset="0"/>
              <a:buChar char="•"/>
              <a:defRPr/>
            </a:pPr>
            <a:r>
              <a:rPr lang="en-US" sz="2400" dirty="0">
                <a:latin typeface="+mj-lt"/>
              </a:rPr>
              <a:t>Improve </a:t>
            </a:r>
            <a:r>
              <a:rPr lang="en-US" sz="2400" b="1" dirty="0">
                <a:solidFill>
                  <a:schemeClr val="accent1"/>
                </a:solidFill>
                <a:latin typeface="+mj-lt"/>
              </a:rPr>
              <a:t>bicycle/pedestrian/auto interface </a:t>
            </a:r>
            <a:r>
              <a:rPr lang="en-US" sz="2400" dirty="0">
                <a:latin typeface="+mj-lt"/>
              </a:rPr>
              <a:t>at intersections with striping, signage and signalization</a:t>
            </a:r>
          </a:p>
          <a:p>
            <a:pPr marL="171450" indent="-171450" fontAlgn="auto">
              <a:spcBef>
                <a:spcPts val="0"/>
              </a:spcBef>
              <a:spcAft>
                <a:spcPts val="0"/>
              </a:spcAft>
              <a:buFont typeface="Arial" pitchFamily="34" charset="0"/>
              <a:buChar char="•"/>
              <a:defRPr/>
            </a:pPr>
            <a:endParaRPr lang="en-US" sz="1200" dirty="0">
              <a:latin typeface="+mj-lt"/>
            </a:endParaRPr>
          </a:p>
          <a:p>
            <a:pPr marL="342900" indent="-342900" fontAlgn="auto">
              <a:spcBef>
                <a:spcPts val="0"/>
              </a:spcBef>
              <a:spcAft>
                <a:spcPts val="0"/>
              </a:spcAft>
              <a:buFont typeface="Arial" pitchFamily="34" charset="0"/>
              <a:buChar char="•"/>
              <a:defRPr/>
            </a:pPr>
            <a:r>
              <a:rPr lang="en-US" sz="2400" dirty="0">
                <a:latin typeface="+mj-lt"/>
              </a:rPr>
              <a:t>Assess methods to </a:t>
            </a:r>
            <a:r>
              <a:rPr lang="en-US" sz="2400" b="1" dirty="0">
                <a:solidFill>
                  <a:schemeClr val="accent1"/>
                </a:solidFill>
                <a:latin typeface="+mj-lt"/>
              </a:rPr>
              <a:t>improve sight distance </a:t>
            </a:r>
            <a:r>
              <a:rPr lang="en-US" sz="2400" dirty="0">
                <a:latin typeface="+mj-lt"/>
              </a:rPr>
              <a:t>at roadway crossings with rail trestle</a:t>
            </a:r>
          </a:p>
          <a:p>
            <a:pPr marL="171450" indent="-171450" fontAlgn="auto">
              <a:spcBef>
                <a:spcPts val="0"/>
              </a:spcBef>
              <a:spcAft>
                <a:spcPts val="0"/>
              </a:spcAft>
              <a:buFont typeface="Arial" pitchFamily="34" charset="0"/>
              <a:buChar char="•"/>
              <a:defRPr/>
            </a:pPr>
            <a:endParaRPr lang="en-US" sz="1200" dirty="0">
              <a:latin typeface="+mj-lt"/>
            </a:endParaRPr>
          </a:p>
          <a:p>
            <a:pPr marL="342900" indent="-342900" fontAlgn="auto">
              <a:spcBef>
                <a:spcPts val="0"/>
              </a:spcBef>
              <a:spcAft>
                <a:spcPts val="0"/>
              </a:spcAft>
              <a:buFont typeface="Arial" pitchFamily="34" charset="0"/>
              <a:buChar char="•"/>
              <a:defRPr/>
            </a:pPr>
            <a:r>
              <a:rPr lang="en-US" sz="2400" dirty="0">
                <a:latin typeface="+mj-lt"/>
              </a:rPr>
              <a:t>Conduct </a:t>
            </a:r>
            <a:r>
              <a:rPr lang="en-US" sz="2400" b="1" dirty="0">
                <a:solidFill>
                  <a:schemeClr val="accent1"/>
                </a:solidFill>
                <a:latin typeface="+mj-lt"/>
              </a:rPr>
              <a:t>warrant studies </a:t>
            </a:r>
            <a:r>
              <a:rPr lang="en-US" sz="2400" dirty="0">
                <a:latin typeface="+mj-lt"/>
              </a:rPr>
              <a:t>at key </a:t>
            </a:r>
            <a:r>
              <a:rPr lang="en-US" sz="2400" dirty="0" err="1">
                <a:latin typeface="+mj-lt"/>
              </a:rPr>
              <a:t>unsignalized</a:t>
            </a:r>
            <a:r>
              <a:rPr lang="en-US" sz="2400" dirty="0">
                <a:latin typeface="+mj-lt"/>
              </a:rPr>
              <a:t> intersections; add signals if warranted</a:t>
            </a:r>
          </a:p>
          <a:p>
            <a:pPr fontAlgn="auto">
              <a:spcBef>
                <a:spcPts val="0"/>
              </a:spcBef>
              <a:spcAft>
                <a:spcPts val="0"/>
              </a:spcAft>
              <a:defRPr/>
            </a:pPr>
            <a:endParaRPr lang="en-US" sz="1400" dirty="0">
              <a:latin typeface="+mj-lt"/>
            </a:endParaRPr>
          </a:p>
          <a:p>
            <a:pPr marL="342900" indent="-342900" fontAlgn="auto">
              <a:spcBef>
                <a:spcPts val="0"/>
              </a:spcBef>
              <a:spcAft>
                <a:spcPts val="0"/>
              </a:spcAft>
              <a:buFont typeface="Arial" pitchFamily="34" charset="0"/>
              <a:buChar char="•"/>
              <a:defRPr/>
            </a:pPr>
            <a:r>
              <a:rPr lang="en-US" sz="2400" dirty="0">
                <a:latin typeface="+mj-lt"/>
              </a:rPr>
              <a:t>Update </a:t>
            </a:r>
            <a:r>
              <a:rPr lang="en-US" sz="2400" b="1" dirty="0">
                <a:solidFill>
                  <a:schemeClr val="accent1"/>
                </a:solidFill>
                <a:latin typeface="+mj-lt"/>
              </a:rPr>
              <a:t>signage and striping</a:t>
            </a:r>
            <a:endParaRPr lang="en-US" dirty="0"/>
          </a:p>
        </p:txBody>
      </p:sp>
      <p:pic>
        <p:nvPicPr>
          <p:cNvPr id="30728" name="Picture 8"/>
          <p:cNvPicPr>
            <a:picLocks noChangeAspect="1" noChangeArrowheads="1"/>
          </p:cNvPicPr>
          <p:nvPr/>
        </p:nvPicPr>
        <p:blipFill>
          <a:blip r:embed="rId4"/>
          <a:srcRect/>
          <a:stretch>
            <a:fillRect/>
          </a:stretch>
        </p:blipFill>
        <p:spPr bwMode="auto">
          <a:xfrm>
            <a:off x="7138988" y="5867400"/>
            <a:ext cx="557212"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152400" y="914400"/>
            <a:ext cx="8915400" cy="533400"/>
          </a:xfrm>
        </p:spPr>
        <p:txBody>
          <a:bodyPr/>
          <a:lstStyle/>
          <a:p>
            <a:r>
              <a:rPr lang="en-US" sz="3400" b="1" smtClean="0"/>
              <a:t>Summary of Needs: Bicycle and Pedestrian Access</a:t>
            </a:r>
          </a:p>
        </p:txBody>
      </p:sp>
      <p:sp>
        <p:nvSpPr>
          <p:cNvPr id="31746" name="Content Placeholder 2"/>
          <p:cNvSpPr>
            <a:spLocks noGrp="1"/>
          </p:cNvSpPr>
          <p:nvPr>
            <p:ph idx="1"/>
          </p:nvPr>
        </p:nvSpPr>
        <p:spPr>
          <a:xfrm>
            <a:off x="304800" y="1600200"/>
            <a:ext cx="8672513" cy="4572000"/>
          </a:xfrm>
        </p:spPr>
        <p:txBody>
          <a:bodyPr/>
          <a:lstStyle/>
          <a:p>
            <a:pPr>
              <a:buClrTx/>
              <a:buSzPct val="100000"/>
              <a:buFont typeface="Arial" charset="0"/>
              <a:buChar char="•"/>
            </a:pPr>
            <a:r>
              <a:rPr lang="en-US" smtClean="0">
                <a:latin typeface="Calibri" pitchFamily="34" charset="0"/>
              </a:rPr>
              <a:t>Gaps exist in the bicycle and pedestrian networks</a:t>
            </a:r>
            <a:endParaRPr lang="en-US" i="1" smtClean="0">
              <a:latin typeface="Calibri" pitchFamily="34" charset="0"/>
            </a:endParaRPr>
          </a:p>
          <a:p>
            <a:pPr>
              <a:buClrTx/>
              <a:buSzPct val="100000"/>
              <a:buFont typeface="Arial" charset="0"/>
              <a:buChar char="•"/>
            </a:pPr>
            <a:r>
              <a:rPr lang="en-US" smtClean="0">
                <a:latin typeface="Calibri" pitchFamily="34" charset="0"/>
              </a:rPr>
              <a:t>Some signage and markings are deficient or missing</a:t>
            </a:r>
          </a:p>
          <a:p>
            <a:pPr>
              <a:buClrTx/>
              <a:buSzPct val="100000"/>
              <a:buFont typeface="Arial" charset="0"/>
              <a:buChar char="•"/>
            </a:pPr>
            <a:r>
              <a:rPr lang="en-US" smtClean="0">
                <a:latin typeface="Calibri" pitchFamily="34" charset="0"/>
              </a:rPr>
              <a:t>Inadequate year round and seasonal maintenance</a:t>
            </a:r>
          </a:p>
          <a:p>
            <a:pPr>
              <a:buClrTx/>
              <a:buSzPct val="100000"/>
              <a:buFont typeface="Arial" charset="0"/>
              <a:buChar char="•"/>
            </a:pPr>
            <a:r>
              <a:rPr lang="en-US" smtClean="0">
                <a:latin typeface="Calibri" pitchFamily="34" charset="0"/>
              </a:rPr>
              <a:t>Insufficient lighting in some locations</a:t>
            </a:r>
          </a:p>
          <a:p>
            <a:pPr>
              <a:buClrTx/>
              <a:buSzPct val="100000"/>
              <a:buFont typeface="Arial" charset="0"/>
              <a:buChar char="•"/>
            </a:pPr>
            <a:r>
              <a:rPr lang="en-US" smtClean="0">
                <a:latin typeface="Calibri" pitchFamily="34" charset="0"/>
              </a:rPr>
              <a:t>Existing/future demand for bicycle lockers exceeds capacity </a:t>
            </a:r>
          </a:p>
          <a:p>
            <a:pPr>
              <a:buClrTx/>
              <a:buSzPct val="100000"/>
              <a:buFont typeface="Arial" charset="0"/>
              <a:buChar char="•"/>
            </a:pPr>
            <a:r>
              <a:rPr lang="en-US" smtClean="0">
                <a:latin typeface="Calibri" pitchFamily="34" charset="0"/>
              </a:rPr>
              <a:t>Chatham Borough does not have a Bicycle Master Plan</a:t>
            </a:r>
          </a:p>
          <a:p>
            <a:pPr>
              <a:buClrTx/>
              <a:buSzPct val="100000"/>
              <a:buFont typeface="Arial" charset="0"/>
              <a:buChar char="•"/>
            </a:pPr>
            <a:r>
              <a:rPr lang="en-US" smtClean="0">
                <a:latin typeface="Calibri" pitchFamily="34" charset="0"/>
              </a:rPr>
              <a:t>Lack of bicycle/pedestrian access information at stations</a:t>
            </a:r>
          </a:p>
          <a:p>
            <a:pPr>
              <a:buClrTx/>
              <a:buSzPct val="100000"/>
              <a:buFont typeface="Arial" charset="0"/>
              <a:buChar char="•"/>
            </a:pPr>
            <a:r>
              <a:rPr lang="en-US" smtClean="0">
                <a:latin typeface="Calibri" pitchFamily="34" charset="0"/>
              </a:rPr>
              <a:t>Mid-block crossings occur without crosswalks and safety devices</a:t>
            </a:r>
          </a:p>
        </p:txBody>
      </p:sp>
      <p:pic>
        <p:nvPicPr>
          <p:cNvPr id="31748" name="Picture 2" descr="\\vhb\proj\Boston\25497.00 NJ 124 Corridor TAS\graphics\FIGURES\NJTPA Logos\Primary NJTPA Logo_full_name_print.jpg"/>
          <p:cNvPicPr>
            <a:picLocks noChangeAspect="1" noChangeArrowheads="1"/>
          </p:cNvPicPr>
          <p:nvPr/>
        </p:nvPicPr>
        <p:blipFill>
          <a:blip r:embed="rId2"/>
          <a:srcRect/>
          <a:stretch>
            <a:fillRect/>
          </a:stretch>
        </p:blipFill>
        <p:spPr bwMode="auto">
          <a:xfrm>
            <a:off x="7943850" y="6172200"/>
            <a:ext cx="1033463" cy="460375"/>
          </a:xfrm>
          <a:prstGeom prst="rect">
            <a:avLst/>
          </a:prstGeom>
          <a:noFill/>
          <a:ln w="9525">
            <a:noFill/>
            <a:miter lim="800000"/>
            <a:headEnd/>
            <a:tailEnd/>
          </a:ln>
        </p:spPr>
      </p:pic>
      <p:pic>
        <p:nvPicPr>
          <p:cNvPr id="31749" name="Picture 2" descr="\\vhb\proj\Boston\25497.00 NJ 124 Corridor TAS\tech\Task 3\Logos\MorrisCountyRte124_logos\MorrisCountyRte124_1000px.png"/>
          <p:cNvPicPr>
            <a:picLocks noChangeAspect="1" noChangeArrowheads="1"/>
          </p:cNvPicPr>
          <p:nvPr/>
        </p:nvPicPr>
        <p:blipFill>
          <a:blip r:embed="rId3"/>
          <a:srcRect/>
          <a:stretch>
            <a:fillRect/>
          </a:stretch>
        </p:blipFill>
        <p:spPr bwMode="auto">
          <a:xfrm>
            <a:off x="304800" y="0"/>
            <a:ext cx="3733800" cy="544513"/>
          </a:xfrm>
          <a:prstGeom prst="rect">
            <a:avLst/>
          </a:prstGeom>
          <a:noFill/>
          <a:ln w="9525">
            <a:noFill/>
            <a:miter lim="800000"/>
            <a:headEnd/>
            <a:tailEnd/>
          </a:ln>
        </p:spPr>
      </p:pic>
      <p:pic>
        <p:nvPicPr>
          <p:cNvPr id="31751" name="Picture 7"/>
          <p:cNvPicPr>
            <a:picLocks noChangeAspect="1" noChangeArrowheads="1"/>
          </p:cNvPicPr>
          <p:nvPr/>
        </p:nvPicPr>
        <p:blipFill>
          <a:blip r:embed="rId4"/>
          <a:srcRect/>
          <a:stretch>
            <a:fillRect/>
          </a:stretch>
        </p:blipFill>
        <p:spPr bwMode="auto">
          <a:xfrm>
            <a:off x="7291388" y="5943600"/>
            <a:ext cx="557212" cy="762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663" y="762000"/>
            <a:ext cx="8305800" cy="533400"/>
          </a:xfrm>
        </p:spPr>
        <p:txBody>
          <a:bodyPr/>
          <a:lstStyle/>
          <a:p>
            <a:pPr eaLnBrk="1" fontAlgn="auto" hangingPunct="1">
              <a:spcAft>
                <a:spcPts val="0"/>
              </a:spcAft>
              <a:defRPr/>
            </a:pPr>
            <a:r>
              <a:rPr lang="en-US" sz="3200" b="1" dirty="0" smtClean="0"/>
              <a:t>Bicycle and Pedestrian Recommendations</a:t>
            </a:r>
            <a:endParaRPr lang="en-US" sz="3200" dirty="0">
              <a:solidFill>
                <a:srgbClr val="0070C0"/>
              </a:solidFill>
            </a:endParaRPr>
          </a:p>
        </p:txBody>
      </p:sp>
      <p:sp>
        <p:nvSpPr>
          <p:cNvPr id="3" name="Rectangle 2"/>
          <p:cNvSpPr/>
          <p:nvPr/>
        </p:nvSpPr>
        <p:spPr>
          <a:xfrm>
            <a:off x="381000" y="1595438"/>
            <a:ext cx="8610600" cy="830262"/>
          </a:xfrm>
          <a:prstGeom prst="rect">
            <a:avLst/>
          </a:prstGeom>
        </p:spPr>
        <p:txBody>
          <a:bodyPr>
            <a:spAutoFit/>
          </a:bodyPr>
          <a:lstStyle/>
          <a:p>
            <a:pPr fontAlgn="auto">
              <a:spcBef>
                <a:spcPts val="0"/>
              </a:spcBef>
              <a:spcAft>
                <a:spcPts val="0"/>
              </a:spcAft>
              <a:buFont typeface="Arial" pitchFamily="34" charset="0"/>
              <a:buChar char="•"/>
              <a:defRPr/>
            </a:pPr>
            <a:endParaRPr lang="en-US" sz="2400" dirty="0">
              <a:latin typeface="+mj-lt"/>
              <a:cs typeface="+mn-cs"/>
            </a:endParaRPr>
          </a:p>
          <a:p>
            <a:pPr fontAlgn="auto">
              <a:spcBef>
                <a:spcPts val="0"/>
              </a:spcBef>
              <a:spcAft>
                <a:spcPts val="0"/>
              </a:spcAft>
              <a:defRPr/>
            </a:pPr>
            <a:endParaRPr lang="en-US" sz="2400" dirty="0">
              <a:latin typeface="+mj-lt"/>
              <a:cs typeface="+mn-cs"/>
            </a:endParaRPr>
          </a:p>
        </p:txBody>
      </p:sp>
      <p:pic>
        <p:nvPicPr>
          <p:cNvPr id="32772" name="Picture 2" descr="\\vhb\proj\Boston\25497.00 NJ 124 Corridor TAS\graphics\FIGURES\NJTPA Logos\Primary NJTPA Logo_full_name_print.jpg"/>
          <p:cNvPicPr>
            <a:picLocks noChangeAspect="1" noChangeArrowheads="1"/>
          </p:cNvPicPr>
          <p:nvPr/>
        </p:nvPicPr>
        <p:blipFill>
          <a:blip r:embed="rId2"/>
          <a:srcRect/>
          <a:stretch>
            <a:fillRect/>
          </a:stretch>
        </p:blipFill>
        <p:spPr bwMode="auto">
          <a:xfrm>
            <a:off x="7772400" y="6096000"/>
            <a:ext cx="1204913" cy="536575"/>
          </a:xfrm>
          <a:prstGeom prst="rect">
            <a:avLst/>
          </a:prstGeom>
          <a:noFill/>
          <a:ln w="9525">
            <a:noFill/>
            <a:miter lim="800000"/>
            <a:headEnd/>
            <a:tailEnd/>
          </a:ln>
        </p:spPr>
      </p:pic>
      <p:pic>
        <p:nvPicPr>
          <p:cNvPr id="32773" name="Picture 2" descr="\\vhb\proj\Boston\25497.00 NJ 124 Corridor TAS\tech\Task 3\Logos\MorrisCountyRte124_logos\MorrisCountyRte124_1000px.png"/>
          <p:cNvPicPr>
            <a:picLocks noChangeAspect="1" noChangeArrowheads="1"/>
          </p:cNvPicPr>
          <p:nvPr/>
        </p:nvPicPr>
        <p:blipFill>
          <a:blip r:embed="rId3"/>
          <a:srcRect/>
          <a:stretch>
            <a:fillRect/>
          </a:stretch>
        </p:blipFill>
        <p:spPr bwMode="auto">
          <a:xfrm>
            <a:off x="304800" y="0"/>
            <a:ext cx="3733800" cy="544513"/>
          </a:xfrm>
          <a:prstGeom prst="rect">
            <a:avLst/>
          </a:prstGeom>
          <a:noFill/>
          <a:ln w="9525">
            <a:noFill/>
            <a:miter lim="800000"/>
            <a:headEnd/>
            <a:tailEnd/>
          </a:ln>
        </p:spPr>
      </p:pic>
      <p:sp>
        <p:nvSpPr>
          <p:cNvPr id="32774" name="Rectangle 8"/>
          <p:cNvSpPr>
            <a:spLocks noChangeArrowheads="1"/>
          </p:cNvSpPr>
          <p:nvPr/>
        </p:nvSpPr>
        <p:spPr bwMode="auto">
          <a:xfrm>
            <a:off x="495300" y="1295400"/>
            <a:ext cx="8382000" cy="4654550"/>
          </a:xfrm>
          <a:prstGeom prst="rect">
            <a:avLst/>
          </a:prstGeom>
          <a:noFill/>
          <a:ln w="9525">
            <a:noFill/>
            <a:miter lim="800000"/>
            <a:headEnd/>
            <a:tailEnd/>
          </a:ln>
        </p:spPr>
        <p:txBody>
          <a:bodyPr>
            <a:spAutoFit/>
          </a:bodyPr>
          <a:lstStyle/>
          <a:p>
            <a:r>
              <a:rPr lang="en-US" sz="2400" u="sng">
                <a:latin typeface="Calibri" pitchFamily="34" charset="0"/>
              </a:rPr>
              <a:t>Infrastructure</a:t>
            </a:r>
          </a:p>
          <a:p>
            <a:pPr>
              <a:buClr>
                <a:schemeClr val="tx1"/>
              </a:buClr>
              <a:buFont typeface="Arial" charset="0"/>
              <a:buChar char="•"/>
            </a:pPr>
            <a:r>
              <a:rPr lang="en-US" sz="2400">
                <a:latin typeface="Calibri" pitchFamily="34" charset="0"/>
              </a:rPr>
              <a:t>Improve/add </a:t>
            </a:r>
            <a:r>
              <a:rPr lang="en-US" sz="2400" b="1">
                <a:solidFill>
                  <a:schemeClr val="accent1"/>
                </a:solidFill>
                <a:latin typeface="Calibri" pitchFamily="34" charset="0"/>
              </a:rPr>
              <a:t>signage and lane markings</a:t>
            </a:r>
          </a:p>
          <a:p>
            <a:pPr>
              <a:buClr>
                <a:schemeClr val="accent1"/>
              </a:buClr>
              <a:buFont typeface="Arial" charset="0"/>
              <a:buChar char="•"/>
            </a:pPr>
            <a:endParaRPr lang="en-US" sz="1400" b="1">
              <a:solidFill>
                <a:schemeClr val="accent1"/>
              </a:solidFill>
              <a:latin typeface="Calibri" pitchFamily="34" charset="0"/>
            </a:endParaRPr>
          </a:p>
          <a:p>
            <a:pPr>
              <a:buClr>
                <a:schemeClr val="tx1"/>
              </a:buClr>
              <a:buFont typeface="Arial" charset="0"/>
              <a:buChar char="•"/>
            </a:pPr>
            <a:r>
              <a:rPr lang="en-US" sz="2400">
                <a:latin typeface="Calibri" pitchFamily="34" charset="0"/>
              </a:rPr>
              <a:t>Install </a:t>
            </a:r>
            <a:r>
              <a:rPr lang="en-US" sz="2400" b="1">
                <a:solidFill>
                  <a:schemeClr val="accent1"/>
                </a:solidFill>
                <a:latin typeface="Calibri" pitchFamily="34" charset="0"/>
              </a:rPr>
              <a:t>lighting fixtures</a:t>
            </a:r>
          </a:p>
          <a:p>
            <a:pPr>
              <a:buClr>
                <a:schemeClr val="accent1"/>
              </a:buClr>
              <a:buFont typeface="Arial" charset="0"/>
              <a:buChar char="•"/>
            </a:pPr>
            <a:endParaRPr lang="en-US" sz="1400" b="1">
              <a:solidFill>
                <a:schemeClr val="accent1"/>
              </a:solidFill>
              <a:latin typeface="Calibri" pitchFamily="34" charset="0"/>
            </a:endParaRPr>
          </a:p>
          <a:p>
            <a:pPr>
              <a:buClr>
                <a:schemeClr val="tx1"/>
              </a:buClr>
              <a:buFont typeface="Arial" charset="0"/>
              <a:buChar char="•"/>
            </a:pPr>
            <a:r>
              <a:rPr lang="en-US" sz="2400">
                <a:latin typeface="Calibri" pitchFamily="34" charset="0"/>
              </a:rPr>
              <a:t>Install </a:t>
            </a:r>
            <a:r>
              <a:rPr lang="en-US" sz="2400" b="1">
                <a:solidFill>
                  <a:schemeClr val="accent1"/>
                </a:solidFill>
                <a:latin typeface="Calibri" pitchFamily="34" charset="0"/>
              </a:rPr>
              <a:t>pedestrian ramps and signals</a:t>
            </a:r>
            <a:r>
              <a:rPr lang="en-US" sz="2400">
                <a:latin typeface="Calibri" pitchFamily="34" charset="0"/>
              </a:rPr>
              <a:t> at intersections</a:t>
            </a:r>
          </a:p>
          <a:p>
            <a:pPr>
              <a:buClr>
                <a:schemeClr val="accent1"/>
              </a:buClr>
              <a:buFont typeface="Arial" charset="0"/>
              <a:buChar char="•"/>
            </a:pPr>
            <a:endParaRPr lang="en-US" sz="1400">
              <a:latin typeface="Calibri" pitchFamily="34" charset="0"/>
            </a:endParaRPr>
          </a:p>
          <a:p>
            <a:pPr>
              <a:buClr>
                <a:schemeClr val="tx1"/>
              </a:buClr>
              <a:buFont typeface="Arial" charset="0"/>
              <a:buChar char="•"/>
            </a:pPr>
            <a:r>
              <a:rPr lang="en-US" sz="2400">
                <a:latin typeface="Calibri" pitchFamily="34" charset="0"/>
              </a:rPr>
              <a:t>Add </a:t>
            </a:r>
            <a:r>
              <a:rPr lang="en-US" sz="2400" b="1">
                <a:solidFill>
                  <a:schemeClr val="accent1"/>
                </a:solidFill>
                <a:latin typeface="Calibri" pitchFamily="34" charset="0"/>
              </a:rPr>
              <a:t>mid-block crosswalks</a:t>
            </a:r>
            <a:r>
              <a:rPr lang="en-US" sz="2400">
                <a:latin typeface="Calibri" pitchFamily="34" charset="0"/>
              </a:rPr>
              <a:t> and </a:t>
            </a:r>
            <a:r>
              <a:rPr lang="en-US" sz="2400" b="1">
                <a:solidFill>
                  <a:schemeClr val="accent1"/>
                </a:solidFill>
                <a:latin typeface="Calibri" pitchFamily="34" charset="0"/>
              </a:rPr>
              <a:t>new</a:t>
            </a:r>
            <a:r>
              <a:rPr lang="en-US" sz="2400">
                <a:latin typeface="Calibri" pitchFamily="34" charset="0"/>
              </a:rPr>
              <a:t> intersection crosswalks with safety equipment/signage</a:t>
            </a:r>
          </a:p>
          <a:p>
            <a:pPr>
              <a:buClr>
                <a:schemeClr val="accent1"/>
              </a:buClr>
              <a:buFont typeface="Arial" charset="0"/>
              <a:buChar char="•"/>
            </a:pPr>
            <a:endParaRPr lang="en-US" sz="1400">
              <a:latin typeface="Calibri" pitchFamily="34" charset="0"/>
            </a:endParaRPr>
          </a:p>
          <a:p>
            <a:pPr>
              <a:buClr>
                <a:schemeClr val="tx1"/>
              </a:buClr>
              <a:buFont typeface="Arial" charset="0"/>
              <a:buChar char="•"/>
            </a:pPr>
            <a:r>
              <a:rPr lang="en-US" sz="2400" b="1">
                <a:solidFill>
                  <a:schemeClr val="accent1"/>
                </a:solidFill>
                <a:latin typeface="Calibri" pitchFamily="34" charset="0"/>
              </a:rPr>
              <a:t>Expand/connect pedestrian </a:t>
            </a:r>
            <a:r>
              <a:rPr lang="en-US" sz="2400">
                <a:latin typeface="Calibri" pitchFamily="34" charset="0"/>
              </a:rPr>
              <a:t>network with new sidewalks</a:t>
            </a:r>
            <a:endParaRPr lang="en-US" sz="1400">
              <a:latin typeface="Calibri" pitchFamily="34" charset="0"/>
            </a:endParaRPr>
          </a:p>
          <a:p>
            <a:pPr>
              <a:buClr>
                <a:schemeClr val="accent1"/>
              </a:buClr>
            </a:pPr>
            <a:r>
              <a:rPr lang="en-US" sz="1400">
                <a:latin typeface="Calibri" pitchFamily="34" charset="0"/>
              </a:rPr>
              <a:t> </a:t>
            </a:r>
          </a:p>
          <a:p>
            <a:pPr>
              <a:buClr>
                <a:schemeClr val="tx1"/>
              </a:buClr>
              <a:buFont typeface="Arial" charset="0"/>
              <a:buChar char="•"/>
            </a:pPr>
            <a:r>
              <a:rPr lang="en-US" sz="2400">
                <a:latin typeface="Calibri" pitchFamily="34" charset="0"/>
              </a:rPr>
              <a:t>Consider </a:t>
            </a:r>
            <a:r>
              <a:rPr lang="en-US" sz="2400" b="1">
                <a:solidFill>
                  <a:schemeClr val="accent1"/>
                </a:solidFill>
                <a:latin typeface="Calibri" pitchFamily="34" charset="0"/>
              </a:rPr>
              <a:t>expansion of Traction Line Trail </a:t>
            </a:r>
            <a:r>
              <a:rPr lang="en-US" sz="2400">
                <a:latin typeface="Calibri" pitchFamily="34" charset="0"/>
              </a:rPr>
              <a:t>to Madison</a:t>
            </a:r>
          </a:p>
          <a:p>
            <a:pPr>
              <a:buClr>
                <a:schemeClr val="accent1"/>
              </a:buClr>
              <a:buFont typeface="Arial" charset="0"/>
              <a:buChar char="•"/>
            </a:pPr>
            <a:endParaRPr lang="en-US" sz="1400">
              <a:latin typeface="Calibri" pitchFamily="34" charset="0"/>
            </a:endParaRPr>
          </a:p>
          <a:p>
            <a:pPr>
              <a:buClr>
                <a:schemeClr val="tx1"/>
              </a:buClr>
              <a:buFont typeface="Arial" charset="0"/>
              <a:buChar char="•"/>
            </a:pPr>
            <a:r>
              <a:rPr lang="en-US" sz="2400">
                <a:latin typeface="Calibri" pitchFamily="34" charset="0"/>
              </a:rPr>
              <a:t>Add </a:t>
            </a:r>
            <a:r>
              <a:rPr lang="en-US" sz="2400" b="1">
                <a:solidFill>
                  <a:schemeClr val="accent1"/>
                </a:solidFill>
                <a:latin typeface="Calibri" pitchFamily="34" charset="0"/>
              </a:rPr>
              <a:t>bicycle wheel channels </a:t>
            </a:r>
            <a:r>
              <a:rPr lang="en-US" sz="2400">
                <a:latin typeface="Calibri" pitchFamily="34" charset="0"/>
              </a:rPr>
              <a:t>at stairways</a:t>
            </a:r>
            <a:endParaRPr lang="en-US"/>
          </a:p>
        </p:txBody>
      </p:sp>
      <p:pic>
        <p:nvPicPr>
          <p:cNvPr id="32776" name="Picture 8"/>
          <p:cNvPicPr>
            <a:picLocks noChangeAspect="1" noChangeArrowheads="1"/>
          </p:cNvPicPr>
          <p:nvPr/>
        </p:nvPicPr>
        <p:blipFill>
          <a:blip r:embed="rId4"/>
          <a:srcRect/>
          <a:stretch>
            <a:fillRect/>
          </a:stretch>
        </p:blipFill>
        <p:spPr bwMode="auto">
          <a:xfrm>
            <a:off x="7162800" y="5867400"/>
            <a:ext cx="557213"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685800"/>
            <a:ext cx="8305800" cy="609600"/>
          </a:xfrm>
        </p:spPr>
        <p:txBody>
          <a:bodyPr/>
          <a:lstStyle/>
          <a:p>
            <a:pPr eaLnBrk="1" fontAlgn="auto" hangingPunct="1">
              <a:spcAft>
                <a:spcPts val="0"/>
              </a:spcAft>
              <a:defRPr/>
            </a:pPr>
            <a:r>
              <a:rPr lang="en-US" sz="3200" b="1" dirty="0" smtClean="0"/>
              <a:t>Bicycle and Pedestrian Recommendations, Cont.</a:t>
            </a:r>
            <a:endParaRPr lang="en-US" sz="3200" dirty="0">
              <a:solidFill>
                <a:srgbClr val="0070C0"/>
              </a:solidFill>
            </a:endParaRPr>
          </a:p>
        </p:txBody>
      </p:sp>
      <p:sp>
        <p:nvSpPr>
          <p:cNvPr id="3" name="Rectangle 2"/>
          <p:cNvSpPr/>
          <p:nvPr/>
        </p:nvSpPr>
        <p:spPr>
          <a:xfrm>
            <a:off x="381000" y="1595438"/>
            <a:ext cx="8610600" cy="830262"/>
          </a:xfrm>
          <a:prstGeom prst="rect">
            <a:avLst/>
          </a:prstGeom>
        </p:spPr>
        <p:txBody>
          <a:bodyPr>
            <a:spAutoFit/>
          </a:bodyPr>
          <a:lstStyle/>
          <a:p>
            <a:pPr fontAlgn="auto">
              <a:spcBef>
                <a:spcPts val="0"/>
              </a:spcBef>
              <a:spcAft>
                <a:spcPts val="0"/>
              </a:spcAft>
              <a:buFont typeface="Arial" pitchFamily="34" charset="0"/>
              <a:buChar char="•"/>
              <a:defRPr/>
            </a:pPr>
            <a:endParaRPr lang="en-US" sz="2400" dirty="0">
              <a:latin typeface="+mj-lt"/>
              <a:cs typeface="+mn-cs"/>
            </a:endParaRPr>
          </a:p>
          <a:p>
            <a:pPr fontAlgn="auto">
              <a:spcBef>
                <a:spcPts val="0"/>
              </a:spcBef>
              <a:spcAft>
                <a:spcPts val="0"/>
              </a:spcAft>
              <a:defRPr/>
            </a:pPr>
            <a:endParaRPr lang="en-US" sz="2400" dirty="0">
              <a:latin typeface="+mj-lt"/>
              <a:cs typeface="+mn-cs"/>
            </a:endParaRPr>
          </a:p>
        </p:txBody>
      </p:sp>
      <p:pic>
        <p:nvPicPr>
          <p:cNvPr id="33796" name="Picture 2" descr="\\vhb\proj\Boston\25497.00 NJ 124 Corridor TAS\graphics\FIGURES\NJTPA Logos\Primary NJTPA Logo_full_name_print.jpg"/>
          <p:cNvPicPr>
            <a:picLocks noChangeAspect="1" noChangeArrowheads="1"/>
          </p:cNvPicPr>
          <p:nvPr/>
        </p:nvPicPr>
        <p:blipFill>
          <a:blip r:embed="rId2"/>
          <a:srcRect/>
          <a:stretch>
            <a:fillRect/>
          </a:stretch>
        </p:blipFill>
        <p:spPr bwMode="auto">
          <a:xfrm>
            <a:off x="7772400" y="6096000"/>
            <a:ext cx="1204913" cy="536575"/>
          </a:xfrm>
          <a:prstGeom prst="rect">
            <a:avLst/>
          </a:prstGeom>
          <a:noFill/>
          <a:ln w="9525">
            <a:noFill/>
            <a:miter lim="800000"/>
            <a:headEnd/>
            <a:tailEnd/>
          </a:ln>
        </p:spPr>
      </p:pic>
      <p:pic>
        <p:nvPicPr>
          <p:cNvPr id="33797" name="Picture 2" descr="\\vhb\proj\Boston\25497.00 NJ 124 Corridor TAS\tech\Task 3\Logos\MorrisCountyRte124_logos\MorrisCountyRte124_1000px.png"/>
          <p:cNvPicPr>
            <a:picLocks noChangeAspect="1" noChangeArrowheads="1"/>
          </p:cNvPicPr>
          <p:nvPr/>
        </p:nvPicPr>
        <p:blipFill>
          <a:blip r:embed="rId3"/>
          <a:srcRect/>
          <a:stretch>
            <a:fillRect/>
          </a:stretch>
        </p:blipFill>
        <p:spPr bwMode="auto">
          <a:xfrm>
            <a:off x="304800" y="0"/>
            <a:ext cx="3733800" cy="544513"/>
          </a:xfrm>
          <a:prstGeom prst="rect">
            <a:avLst/>
          </a:prstGeom>
          <a:noFill/>
          <a:ln w="9525">
            <a:noFill/>
            <a:miter lim="800000"/>
            <a:headEnd/>
            <a:tailEnd/>
          </a:ln>
        </p:spPr>
      </p:pic>
      <p:sp>
        <p:nvSpPr>
          <p:cNvPr id="33798" name="Rectangle 8"/>
          <p:cNvSpPr>
            <a:spLocks noChangeArrowheads="1"/>
          </p:cNvSpPr>
          <p:nvPr/>
        </p:nvSpPr>
        <p:spPr bwMode="auto">
          <a:xfrm>
            <a:off x="304800" y="1295400"/>
            <a:ext cx="8839200" cy="4654550"/>
          </a:xfrm>
          <a:prstGeom prst="rect">
            <a:avLst/>
          </a:prstGeom>
          <a:noFill/>
          <a:ln w="9525">
            <a:noFill/>
            <a:miter lim="800000"/>
            <a:headEnd/>
            <a:tailEnd/>
          </a:ln>
        </p:spPr>
        <p:txBody>
          <a:bodyPr>
            <a:spAutoFit/>
          </a:bodyPr>
          <a:lstStyle/>
          <a:p>
            <a:r>
              <a:rPr lang="en-US" sz="2400" u="sng">
                <a:latin typeface="Calibri" pitchFamily="34" charset="0"/>
              </a:rPr>
              <a:t>Network Management</a:t>
            </a:r>
          </a:p>
          <a:p>
            <a:pPr>
              <a:buClr>
                <a:schemeClr val="tx1"/>
              </a:buClr>
              <a:buFont typeface="Arial" charset="0"/>
              <a:buChar char="•"/>
            </a:pPr>
            <a:r>
              <a:rPr lang="en-US" sz="2400" b="1">
                <a:solidFill>
                  <a:schemeClr val="accent1"/>
                </a:solidFill>
                <a:latin typeface="Calibri" pitchFamily="34" charset="0"/>
              </a:rPr>
              <a:t>Designate bicycle routes</a:t>
            </a:r>
            <a:r>
              <a:rPr lang="en-US" sz="2400">
                <a:latin typeface="Calibri" pitchFamily="34" charset="0"/>
              </a:rPr>
              <a:t> in Chatham/develop Bicycle Master Plan</a:t>
            </a:r>
          </a:p>
          <a:p>
            <a:pPr>
              <a:buClr>
                <a:schemeClr val="accent1"/>
              </a:buClr>
              <a:buFont typeface="Arial" charset="0"/>
              <a:buChar char="•"/>
            </a:pPr>
            <a:endParaRPr lang="en-US" sz="1400">
              <a:latin typeface="Calibri" pitchFamily="34" charset="0"/>
            </a:endParaRPr>
          </a:p>
          <a:p>
            <a:pPr>
              <a:buClr>
                <a:schemeClr val="tx1"/>
              </a:buClr>
              <a:buFont typeface="Arial" charset="0"/>
              <a:buChar char="•"/>
            </a:pPr>
            <a:r>
              <a:rPr lang="en-US" sz="2400">
                <a:latin typeface="Calibri" pitchFamily="34" charset="0"/>
              </a:rPr>
              <a:t>Implement </a:t>
            </a:r>
            <a:r>
              <a:rPr lang="en-US" sz="2400" b="1">
                <a:solidFill>
                  <a:schemeClr val="accent1"/>
                </a:solidFill>
                <a:latin typeface="Calibri" pitchFamily="34" charset="0"/>
              </a:rPr>
              <a:t>Morris County Bicycle Map; </a:t>
            </a:r>
            <a:r>
              <a:rPr lang="en-US" sz="2400">
                <a:latin typeface="Calibri" pitchFamily="34" charset="0"/>
              </a:rPr>
              <a:t>connect routes across municipalities</a:t>
            </a:r>
          </a:p>
          <a:p>
            <a:pPr>
              <a:buClr>
                <a:schemeClr val="accent1"/>
              </a:buClr>
              <a:buFont typeface="Arial" charset="0"/>
              <a:buChar char="•"/>
            </a:pPr>
            <a:endParaRPr lang="en-US" sz="1400">
              <a:latin typeface="Calibri" pitchFamily="34" charset="0"/>
            </a:endParaRPr>
          </a:p>
          <a:p>
            <a:pPr>
              <a:buClr>
                <a:schemeClr val="tx1"/>
              </a:buClr>
              <a:buFont typeface="Arial" charset="0"/>
              <a:buChar char="•"/>
            </a:pPr>
            <a:r>
              <a:rPr lang="en-US" sz="2400">
                <a:latin typeface="Calibri" pitchFamily="34" charset="0"/>
              </a:rPr>
              <a:t>Monitor usage and </a:t>
            </a:r>
            <a:r>
              <a:rPr lang="en-US" sz="2400" b="1">
                <a:solidFill>
                  <a:schemeClr val="accent1"/>
                </a:solidFill>
                <a:latin typeface="Calibri" pitchFamily="34" charset="0"/>
              </a:rPr>
              <a:t>add bicycle lockers and racks </a:t>
            </a:r>
            <a:r>
              <a:rPr lang="en-US" sz="2400">
                <a:latin typeface="Calibri" pitchFamily="34" charset="0"/>
              </a:rPr>
              <a:t>when needed</a:t>
            </a:r>
          </a:p>
          <a:p>
            <a:pPr>
              <a:buClr>
                <a:schemeClr val="accent1"/>
              </a:buClr>
              <a:buFont typeface="Arial" charset="0"/>
              <a:buChar char="•"/>
            </a:pPr>
            <a:endParaRPr lang="en-US" sz="1400">
              <a:latin typeface="Calibri" pitchFamily="34" charset="0"/>
            </a:endParaRPr>
          </a:p>
          <a:p>
            <a:pPr>
              <a:buClr>
                <a:schemeClr val="tx1"/>
              </a:buClr>
              <a:buFont typeface="Arial" charset="0"/>
              <a:buChar char="•"/>
            </a:pPr>
            <a:r>
              <a:rPr lang="en-US" sz="2400">
                <a:latin typeface="Calibri" pitchFamily="34" charset="0"/>
              </a:rPr>
              <a:t>Improve </a:t>
            </a:r>
            <a:r>
              <a:rPr lang="en-US" sz="2400" b="1">
                <a:solidFill>
                  <a:schemeClr val="accent1"/>
                </a:solidFill>
                <a:latin typeface="Calibri" pitchFamily="34" charset="0"/>
              </a:rPr>
              <a:t>maintenance </a:t>
            </a:r>
            <a:r>
              <a:rPr lang="en-US" sz="2400">
                <a:latin typeface="Calibri" pitchFamily="34" charset="0"/>
              </a:rPr>
              <a:t>of bicycle and pedestrian infrastructure</a:t>
            </a:r>
          </a:p>
          <a:p>
            <a:pPr>
              <a:buClr>
                <a:schemeClr val="accent1"/>
              </a:buClr>
              <a:buFont typeface="Arial" charset="0"/>
              <a:buChar char="•"/>
            </a:pPr>
            <a:endParaRPr lang="en-US" sz="1400">
              <a:latin typeface="Calibri" pitchFamily="34" charset="0"/>
            </a:endParaRPr>
          </a:p>
          <a:p>
            <a:pPr>
              <a:buClr>
                <a:schemeClr val="tx1"/>
              </a:buClr>
              <a:buFont typeface="Arial" charset="0"/>
              <a:buChar char="•"/>
            </a:pPr>
            <a:r>
              <a:rPr lang="en-US" sz="2400">
                <a:latin typeface="Calibri" pitchFamily="34" charset="0"/>
              </a:rPr>
              <a:t>Develop/post </a:t>
            </a:r>
            <a:r>
              <a:rPr lang="en-US" sz="2400" b="1">
                <a:solidFill>
                  <a:schemeClr val="accent1"/>
                </a:solidFill>
                <a:latin typeface="Calibri" pitchFamily="34" charset="0"/>
              </a:rPr>
              <a:t>bicycle &amp; pedestrian access information</a:t>
            </a:r>
            <a:r>
              <a:rPr lang="en-US" sz="2400">
                <a:latin typeface="Calibri" pitchFamily="34" charset="0"/>
              </a:rPr>
              <a:t> at stations</a:t>
            </a:r>
          </a:p>
          <a:p>
            <a:pPr>
              <a:buClr>
                <a:schemeClr val="accent1"/>
              </a:buClr>
              <a:buFont typeface="Arial" charset="0"/>
              <a:buChar char="•"/>
            </a:pPr>
            <a:endParaRPr lang="en-US" sz="1400">
              <a:latin typeface="Calibri" pitchFamily="34" charset="0"/>
            </a:endParaRPr>
          </a:p>
          <a:p>
            <a:pPr>
              <a:buClr>
                <a:schemeClr val="tx1"/>
              </a:buClr>
              <a:buFont typeface="Arial" charset="0"/>
              <a:buChar char="•"/>
            </a:pPr>
            <a:r>
              <a:rPr lang="en-US" sz="2400">
                <a:latin typeface="Calibri" pitchFamily="34" charset="0"/>
              </a:rPr>
              <a:t>Consider implementation of </a:t>
            </a:r>
            <a:r>
              <a:rPr lang="en-US" sz="2400" b="1">
                <a:solidFill>
                  <a:schemeClr val="accent1"/>
                </a:solidFill>
                <a:latin typeface="Calibri" pitchFamily="34" charset="0"/>
              </a:rPr>
              <a:t>bicycle repair/rental shops </a:t>
            </a:r>
            <a:r>
              <a:rPr lang="en-US" sz="2400">
                <a:latin typeface="Calibri" pitchFamily="34" charset="0"/>
              </a:rPr>
              <a:t>at stations</a:t>
            </a:r>
          </a:p>
          <a:p>
            <a:pPr>
              <a:buClr>
                <a:schemeClr val="accent1"/>
              </a:buClr>
              <a:buFont typeface="Arial" charset="0"/>
              <a:buChar char="•"/>
            </a:pPr>
            <a:endParaRPr lang="en-US" sz="1400">
              <a:latin typeface="Calibri" pitchFamily="34" charset="0"/>
            </a:endParaRPr>
          </a:p>
          <a:p>
            <a:pPr>
              <a:buClr>
                <a:schemeClr val="tx1"/>
              </a:buClr>
              <a:buFont typeface="Arial" charset="0"/>
              <a:buChar char="•"/>
            </a:pPr>
            <a:r>
              <a:rPr lang="en-US" sz="2400">
                <a:latin typeface="Calibri" pitchFamily="34" charset="0"/>
              </a:rPr>
              <a:t>Offer </a:t>
            </a:r>
            <a:r>
              <a:rPr lang="en-US" sz="2400" b="1">
                <a:solidFill>
                  <a:schemeClr val="accent1"/>
                </a:solidFill>
                <a:latin typeface="Calibri" pitchFamily="34" charset="0"/>
              </a:rPr>
              <a:t>preferred auto parking</a:t>
            </a:r>
            <a:r>
              <a:rPr lang="en-US" sz="2400">
                <a:latin typeface="Calibri" pitchFamily="34" charset="0"/>
              </a:rPr>
              <a:t> to bike locker patrons</a:t>
            </a:r>
            <a:endParaRPr lang="en-US"/>
          </a:p>
        </p:txBody>
      </p:sp>
      <p:pic>
        <p:nvPicPr>
          <p:cNvPr id="33800" name="Picture 8"/>
          <p:cNvPicPr>
            <a:picLocks noChangeAspect="1" noChangeArrowheads="1"/>
          </p:cNvPicPr>
          <p:nvPr/>
        </p:nvPicPr>
        <p:blipFill>
          <a:blip r:embed="rId4"/>
          <a:srcRect/>
          <a:stretch>
            <a:fillRect/>
          </a:stretch>
        </p:blipFill>
        <p:spPr bwMode="auto">
          <a:xfrm>
            <a:off x="7162800" y="5867400"/>
            <a:ext cx="557213"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05800" cy="609600"/>
          </a:xfrm>
        </p:spPr>
        <p:txBody>
          <a:bodyPr/>
          <a:lstStyle/>
          <a:p>
            <a:pPr eaLnBrk="1" fontAlgn="auto" hangingPunct="1">
              <a:spcAft>
                <a:spcPts val="0"/>
              </a:spcAft>
              <a:defRPr/>
            </a:pPr>
            <a:r>
              <a:rPr lang="en-US" sz="3200" b="1" dirty="0" smtClean="0"/>
              <a:t>Bicycle and Pedestrian Recommendations, Cont.</a:t>
            </a:r>
            <a:endParaRPr lang="en-US" sz="3200" dirty="0">
              <a:solidFill>
                <a:srgbClr val="0070C0"/>
              </a:solidFill>
            </a:endParaRPr>
          </a:p>
        </p:txBody>
      </p:sp>
      <p:sp>
        <p:nvSpPr>
          <p:cNvPr id="3" name="Rectangle 2"/>
          <p:cNvSpPr/>
          <p:nvPr/>
        </p:nvSpPr>
        <p:spPr>
          <a:xfrm>
            <a:off x="381000" y="1595438"/>
            <a:ext cx="8610600" cy="830262"/>
          </a:xfrm>
          <a:prstGeom prst="rect">
            <a:avLst/>
          </a:prstGeom>
        </p:spPr>
        <p:txBody>
          <a:bodyPr>
            <a:spAutoFit/>
          </a:bodyPr>
          <a:lstStyle/>
          <a:p>
            <a:pPr fontAlgn="auto">
              <a:spcBef>
                <a:spcPts val="0"/>
              </a:spcBef>
              <a:spcAft>
                <a:spcPts val="0"/>
              </a:spcAft>
              <a:buFont typeface="Arial" pitchFamily="34" charset="0"/>
              <a:buChar char="•"/>
              <a:defRPr/>
            </a:pPr>
            <a:endParaRPr lang="en-US" sz="2400" dirty="0">
              <a:latin typeface="+mj-lt"/>
              <a:cs typeface="+mn-cs"/>
            </a:endParaRPr>
          </a:p>
          <a:p>
            <a:pPr fontAlgn="auto">
              <a:spcBef>
                <a:spcPts val="0"/>
              </a:spcBef>
              <a:spcAft>
                <a:spcPts val="0"/>
              </a:spcAft>
              <a:defRPr/>
            </a:pPr>
            <a:endParaRPr lang="en-US" sz="2400" dirty="0">
              <a:latin typeface="+mj-lt"/>
              <a:cs typeface="+mn-cs"/>
            </a:endParaRPr>
          </a:p>
        </p:txBody>
      </p:sp>
      <p:pic>
        <p:nvPicPr>
          <p:cNvPr id="34820" name="Picture 2" descr="\\vhb\proj\Boston\25497.00 NJ 124 Corridor TAS\graphics\FIGURES\NJTPA Logos\Primary NJTPA Logo_full_name_print.jpg"/>
          <p:cNvPicPr>
            <a:picLocks noChangeAspect="1" noChangeArrowheads="1"/>
          </p:cNvPicPr>
          <p:nvPr/>
        </p:nvPicPr>
        <p:blipFill>
          <a:blip r:embed="rId2"/>
          <a:srcRect/>
          <a:stretch>
            <a:fillRect/>
          </a:stretch>
        </p:blipFill>
        <p:spPr bwMode="auto">
          <a:xfrm>
            <a:off x="7772400" y="6096000"/>
            <a:ext cx="1204913" cy="536575"/>
          </a:xfrm>
          <a:prstGeom prst="rect">
            <a:avLst/>
          </a:prstGeom>
          <a:noFill/>
          <a:ln w="9525">
            <a:noFill/>
            <a:miter lim="800000"/>
            <a:headEnd/>
            <a:tailEnd/>
          </a:ln>
        </p:spPr>
      </p:pic>
      <p:pic>
        <p:nvPicPr>
          <p:cNvPr id="34821" name="Picture 2" descr="\\vhb\proj\Boston\25497.00 NJ 124 Corridor TAS\tech\Task 3\Logos\MorrisCountyRte124_logos\MorrisCountyRte124_1000px.png"/>
          <p:cNvPicPr>
            <a:picLocks noChangeAspect="1" noChangeArrowheads="1"/>
          </p:cNvPicPr>
          <p:nvPr/>
        </p:nvPicPr>
        <p:blipFill>
          <a:blip r:embed="rId3"/>
          <a:srcRect/>
          <a:stretch>
            <a:fillRect/>
          </a:stretch>
        </p:blipFill>
        <p:spPr bwMode="auto">
          <a:xfrm>
            <a:off x="304800" y="0"/>
            <a:ext cx="3733800" cy="544513"/>
          </a:xfrm>
          <a:prstGeom prst="rect">
            <a:avLst/>
          </a:prstGeom>
          <a:noFill/>
          <a:ln w="9525">
            <a:noFill/>
            <a:miter lim="800000"/>
            <a:headEnd/>
            <a:tailEnd/>
          </a:ln>
        </p:spPr>
      </p:pic>
      <p:sp>
        <p:nvSpPr>
          <p:cNvPr id="9" name="Rectangle 8"/>
          <p:cNvSpPr/>
          <p:nvPr/>
        </p:nvSpPr>
        <p:spPr>
          <a:xfrm>
            <a:off x="304800" y="1447800"/>
            <a:ext cx="8572500" cy="1169988"/>
          </a:xfrm>
          <a:prstGeom prst="rect">
            <a:avLst/>
          </a:prstGeom>
        </p:spPr>
        <p:txBody>
          <a:bodyPr>
            <a:spAutoFit/>
          </a:bodyPr>
          <a:lstStyle/>
          <a:p>
            <a:pPr fontAlgn="auto">
              <a:spcBef>
                <a:spcPts val="0"/>
              </a:spcBef>
              <a:spcAft>
                <a:spcPts val="0"/>
              </a:spcAft>
              <a:defRPr/>
            </a:pPr>
            <a:endParaRPr lang="en-US" sz="2400" dirty="0">
              <a:latin typeface="+mj-lt"/>
            </a:endParaRPr>
          </a:p>
          <a:p>
            <a:pPr fontAlgn="auto">
              <a:spcBef>
                <a:spcPts val="0"/>
              </a:spcBef>
              <a:spcAft>
                <a:spcPts val="1200"/>
              </a:spcAft>
              <a:defRPr/>
            </a:pPr>
            <a:endParaRPr lang="en-US" dirty="0"/>
          </a:p>
          <a:p>
            <a:pPr fontAlgn="auto">
              <a:spcBef>
                <a:spcPts val="0"/>
              </a:spcBef>
              <a:spcAft>
                <a:spcPts val="1200"/>
              </a:spcAft>
              <a:buFont typeface="Arial" pitchFamily="34" charset="0"/>
              <a:buChar char="•"/>
              <a:defRPr/>
            </a:pPr>
            <a:endParaRPr lang="en-US" dirty="0"/>
          </a:p>
        </p:txBody>
      </p:sp>
      <p:pic>
        <p:nvPicPr>
          <p:cNvPr id="34823" name="Picture 9"/>
          <p:cNvPicPr>
            <a:picLocks noChangeAspect="1" noChangeArrowheads="1"/>
          </p:cNvPicPr>
          <p:nvPr/>
        </p:nvPicPr>
        <p:blipFill>
          <a:blip r:embed="rId4"/>
          <a:srcRect/>
          <a:stretch>
            <a:fillRect/>
          </a:stretch>
        </p:blipFill>
        <p:spPr bwMode="auto">
          <a:xfrm>
            <a:off x="306388" y="1279525"/>
            <a:ext cx="2436812" cy="3902075"/>
          </a:xfrm>
          <a:prstGeom prst="rect">
            <a:avLst/>
          </a:prstGeom>
          <a:noFill/>
          <a:ln w="9525">
            <a:solidFill>
              <a:schemeClr val="tx1"/>
            </a:solidFill>
            <a:miter lim="800000"/>
            <a:headEnd/>
            <a:tailEnd/>
          </a:ln>
        </p:spPr>
      </p:pic>
      <p:pic>
        <p:nvPicPr>
          <p:cNvPr id="34824" name="Picture 10"/>
          <p:cNvPicPr>
            <a:picLocks noChangeAspect="1" noChangeArrowheads="1"/>
          </p:cNvPicPr>
          <p:nvPr/>
        </p:nvPicPr>
        <p:blipFill>
          <a:blip r:embed="rId5"/>
          <a:srcRect/>
          <a:stretch>
            <a:fillRect/>
          </a:stretch>
        </p:blipFill>
        <p:spPr bwMode="auto">
          <a:xfrm>
            <a:off x="3200400" y="1279525"/>
            <a:ext cx="2362200" cy="3902075"/>
          </a:xfrm>
          <a:prstGeom prst="rect">
            <a:avLst/>
          </a:prstGeom>
          <a:noFill/>
          <a:ln w="9525">
            <a:solidFill>
              <a:schemeClr val="tx1"/>
            </a:solidFill>
            <a:miter lim="800000"/>
            <a:headEnd/>
            <a:tailEnd/>
          </a:ln>
        </p:spPr>
      </p:pic>
      <p:pic>
        <p:nvPicPr>
          <p:cNvPr id="34825" name="Picture 12"/>
          <p:cNvPicPr>
            <a:picLocks noChangeAspect="1" noChangeArrowheads="1"/>
          </p:cNvPicPr>
          <p:nvPr/>
        </p:nvPicPr>
        <p:blipFill>
          <a:blip r:embed="rId6"/>
          <a:srcRect/>
          <a:stretch>
            <a:fillRect/>
          </a:stretch>
        </p:blipFill>
        <p:spPr bwMode="auto">
          <a:xfrm>
            <a:off x="5794375" y="3657600"/>
            <a:ext cx="2908300" cy="2124075"/>
          </a:xfrm>
          <a:prstGeom prst="rect">
            <a:avLst/>
          </a:prstGeom>
          <a:noFill/>
          <a:ln w="9525">
            <a:solidFill>
              <a:schemeClr val="tx1"/>
            </a:solidFill>
            <a:miter lim="800000"/>
            <a:headEnd/>
            <a:tailEnd/>
          </a:ln>
        </p:spPr>
      </p:pic>
      <p:sp>
        <p:nvSpPr>
          <p:cNvPr id="4" name="TextBox 3"/>
          <p:cNvSpPr txBox="1"/>
          <p:nvPr/>
        </p:nvSpPr>
        <p:spPr>
          <a:xfrm>
            <a:off x="304800" y="5405438"/>
            <a:ext cx="5257800" cy="646112"/>
          </a:xfrm>
          <a:prstGeom prst="rect">
            <a:avLst/>
          </a:prstGeom>
          <a:noFill/>
        </p:spPr>
        <p:txBody>
          <a:bodyPr>
            <a:spAutoFit/>
          </a:bodyPr>
          <a:lstStyle/>
          <a:p>
            <a:pPr algn="ctr">
              <a:defRPr/>
            </a:pPr>
            <a:r>
              <a:rPr lang="en-US" dirty="0">
                <a:latin typeface="+mj-lt"/>
              </a:rPr>
              <a:t>Mid-block crosswalks, bicycle wheel channels, </a:t>
            </a:r>
            <a:r>
              <a:rPr lang="en-US" dirty="0" err="1">
                <a:latin typeface="+mj-lt"/>
              </a:rPr>
              <a:t>wayfinding</a:t>
            </a:r>
            <a:r>
              <a:rPr lang="en-US" dirty="0">
                <a:latin typeface="+mj-lt"/>
              </a:rPr>
              <a:t> and safety signage</a:t>
            </a:r>
          </a:p>
        </p:txBody>
      </p:sp>
      <p:pic>
        <p:nvPicPr>
          <p:cNvPr id="34827" name="Picture 2" descr="http://o1.aolcdn.com/dims-shared/dims3/PATCH/resize/273x203/http:/hss-prod.hss.aol.com/hss/storage/patch/ee9aa5c1bda25f3cf546ab7f35a8f767">
            <a:hlinkClick r:id="rId7"/>
          </p:cNvPr>
          <p:cNvPicPr>
            <a:picLocks noChangeAspect="1" noChangeArrowheads="1"/>
          </p:cNvPicPr>
          <p:nvPr/>
        </p:nvPicPr>
        <p:blipFill>
          <a:blip r:embed="rId8"/>
          <a:srcRect/>
          <a:stretch>
            <a:fillRect/>
          </a:stretch>
        </p:blipFill>
        <p:spPr bwMode="auto">
          <a:xfrm>
            <a:off x="6196013" y="1447800"/>
            <a:ext cx="1933575" cy="1933575"/>
          </a:xfrm>
          <a:prstGeom prst="rect">
            <a:avLst/>
          </a:prstGeom>
          <a:noFill/>
          <a:ln w="9525">
            <a:solidFill>
              <a:schemeClr val="tx1"/>
            </a:solidFill>
            <a:miter lim="800000"/>
            <a:headEnd/>
            <a:tailEnd/>
          </a:ln>
        </p:spPr>
      </p:pic>
      <p:pic>
        <p:nvPicPr>
          <p:cNvPr id="34829" name="Picture 13"/>
          <p:cNvPicPr>
            <a:picLocks noChangeAspect="1" noChangeArrowheads="1"/>
          </p:cNvPicPr>
          <p:nvPr/>
        </p:nvPicPr>
        <p:blipFill>
          <a:blip r:embed="rId9"/>
          <a:srcRect/>
          <a:stretch>
            <a:fillRect/>
          </a:stretch>
        </p:blipFill>
        <p:spPr bwMode="auto">
          <a:xfrm>
            <a:off x="7162800" y="5867400"/>
            <a:ext cx="557213"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519113" y="533400"/>
            <a:ext cx="8458200" cy="762000"/>
          </a:xfrm>
        </p:spPr>
        <p:txBody>
          <a:bodyPr/>
          <a:lstStyle/>
          <a:p>
            <a:r>
              <a:rPr lang="en-US" sz="3400" b="1" smtClean="0"/>
              <a:t>Summary of Needs: Transit Access</a:t>
            </a:r>
          </a:p>
        </p:txBody>
      </p:sp>
      <p:sp>
        <p:nvSpPr>
          <p:cNvPr id="35842" name="Content Placeholder 2"/>
          <p:cNvSpPr>
            <a:spLocks noGrp="1"/>
          </p:cNvSpPr>
          <p:nvPr>
            <p:ph idx="1"/>
          </p:nvPr>
        </p:nvSpPr>
        <p:spPr>
          <a:xfrm>
            <a:off x="457200" y="1231900"/>
            <a:ext cx="8520113" cy="5183188"/>
          </a:xfrm>
        </p:spPr>
        <p:txBody>
          <a:bodyPr/>
          <a:lstStyle/>
          <a:p>
            <a:pPr>
              <a:buClrTx/>
              <a:buSzPct val="100000"/>
              <a:buFont typeface="Arial" charset="0"/>
              <a:buChar char="•"/>
            </a:pPr>
            <a:r>
              <a:rPr lang="en-US" smtClean="0">
                <a:latin typeface="Calibri" pitchFamily="34" charset="0"/>
              </a:rPr>
              <a:t>Existing feeder bus to EB rail service (AM) is very limited</a:t>
            </a:r>
          </a:p>
          <a:p>
            <a:pPr>
              <a:buClrTx/>
              <a:buSzPct val="100000"/>
              <a:buFont typeface="Arial" charset="0"/>
              <a:buChar char="•"/>
            </a:pPr>
            <a:r>
              <a:rPr lang="en-US" smtClean="0">
                <a:latin typeface="Calibri" pitchFamily="34" charset="0"/>
              </a:rPr>
              <a:t>Majority of study area has no transit access option</a:t>
            </a:r>
          </a:p>
          <a:p>
            <a:pPr>
              <a:buClrTx/>
              <a:buSzPct val="100000"/>
              <a:buFont typeface="Arial" charset="0"/>
              <a:buChar char="•"/>
            </a:pPr>
            <a:r>
              <a:rPr lang="en-US" smtClean="0">
                <a:latin typeface="Calibri" pitchFamily="34" charset="0"/>
              </a:rPr>
              <a:t>Fare zone structure encourages preference for Chatham Station</a:t>
            </a:r>
          </a:p>
          <a:p>
            <a:pPr>
              <a:buClrTx/>
              <a:buSzPct val="100000"/>
              <a:buFont typeface="Arial" charset="0"/>
              <a:buChar char="•"/>
            </a:pPr>
            <a:r>
              <a:rPr lang="en-US" smtClean="0">
                <a:latin typeface="Calibri" pitchFamily="34" charset="0"/>
              </a:rPr>
              <a:t>Limited station building hours and platform infrastructure discourages transit use and handicapped access</a:t>
            </a:r>
          </a:p>
          <a:p>
            <a:pPr>
              <a:buClrTx/>
              <a:buSzPct val="100000"/>
              <a:buFont typeface="Arial" charset="0"/>
              <a:buChar char="•"/>
            </a:pPr>
            <a:r>
              <a:rPr lang="en-US" smtClean="0">
                <a:latin typeface="Calibri" pitchFamily="34" charset="0"/>
              </a:rPr>
              <a:t>Risky pedestrian activity at Convent Station grade crossing</a:t>
            </a:r>
          </a:p>
          <a:p>
            <a:pPr>
              <a:buClrTx/>
              <a:buSzPct val="100000"/>
              <a:buFont typeface="Arial" charset="0"/>
              <a:buChar char="•"/>
            </a:pPr>
            <a:r>
              <a:rPr lang="en-US" smtClean="0">
                <a:latin typeface="Calibri" pitchFamily="34" charset="0"/>
              </a:rPr>
              <a:t>Transit information sharing/incentives need improvement</a:t>
            </a:r>
          </a:p>
          <a:p>
            <a:pPr lvl="1">
              <a:buClr>
                <a:schemeClr val="tx1"/>
              </a:buClr>
              <a:buFont typeface="Wingdings" pitchFamily="2" charset="2"/>
              <a:buChar char="§"/>
            </a:pPr>
            <a:r>
              <a:rPr lang="en-US" sz="2000" smtClean="0">
                <a:latin typeface="Calibri" pitchFamily="34" charset="0"/>
              </a:rPr>
              <a:t>On municipal/county websites</a:t>
            </a:r>
          </a:p>
          <a:p>
            <a:pPr lvl="1">
              <a:buClr>
                <a:schemeClr val="tx1"/>
              </a:buClr>
              <a:buFont typeface="Wingdings" pitchFamily="2" charset="2"/>
              <a:buChar char="§"/>
            </a:pPr>
            <a:r>
              <a:rPr lang="en-US" sz="2000" smtClean="0">
                <a:latin typeface="Calibri" pitchFamily="34" charset="0"/>
              </a:rPr>
              <a:t>At area institutions and businesses</a:t>
            </a:r>
          </a:p>
          <a:p>
            <a:pPr lvl="1">
              <a:buClr>
                <a:schemeClr val="tx1"/>
              </a:buClr>
              <a:buFont typeface="Wingdings" pitchFamily="2" charset="2"/>
              <a:buChar char="§"/>
            </a:pPr>
            <a:r>
              <a:rPr lang="en-US" sz="2000" smtClean="0">
                <a:latin typeface="Calibri" pitchFamily="34" charset="0"/>
              </a:rPr>
              <a:t>On platform and platform access points</a:t>
            </a:r>
            <a:endParaRPr lang="en-US" smtClean="0">
              <a:latin typeface="Calibri" pitchFamily="34" charset="0"/>
            </a:endParaRPr>
          </a:p>
        </p:txBody>
      </p:sp>
      <p:pic>
        <p:nvPicPr>
          <p:cNvPr id="35844" name="Picture 2" descr="\\vhb\proj\Boston\25497.00 NJ 124 Corridor TAS\graphics\FIGURES\NJTPA Logos\Primary NJTPA Logo_full_name_print.jpg"/>
          <p:cNvPicPr>
            <a:picLocks noChangeAspect="1" noChangeArrowheads="1"/>
          </p:cNvPicPr>
          <p:nvPr/>
        </p:nvPicPr>
        <p:blipFill>
          <a:blip r:embed="rId2"/>
          <a:srcRect/>
          <a:stretch>
            <a:fillRect/>
          </a:stretch>
        </p:blipFill>
        <p:spPr bwMode="auto">
          <a:xfrm>
            <a:off x="7943850" y="6172200"/>
            <a:ext cx="1033463" cy="460375"/>
          </a:xfrm>
          <a:prstGeom prst="rect">
            <a:avLst/>
          </a:prstGeom>
          <a:noFill/>
          <a:ln w="9525">
            <a:noFill/>
            <a:miter lim="800000"/>
            <a:headEnd/>
            <a:tailEnd/>
          </a:ln>
        </p:spPr>
      </p:pic>
      <p:pic>
        <p:nvPicPr>
          <p:cNvPr id="35845" name="Picture 2" descr="\\vhb\proj\Boston\25497.00 NJ 124 Corridor TAS\tech\Task 3\Logos\MorrisCountyRte124_logos\MorrisCountyRte124_1000px.png"/>
          <p:cNvPicPr>
            <a:picLocks noChangeAspect="1" noChangeArrowheads="1"/>
          </p:cNvPicPr>
          <p:nvPr/>
        </p:nvPicPr>
        <p:blipFill>
          <a:blip r:embed="rId3"/>
          <a:srcRect/>
          <a:stretch>
            <a:fillRect/>
          </a:stretch>
        </p:blipFill>
        <p:spPr bwMode="auto">
          <a:xfrm>
            <a:off x="304800" y="0"/>
            <a:ext cx="3733800" cy="544513"/>
          </a:xfrm>
          <a:prstGeom prst="rect">
            <a:avLst/>
          </a:prstGeom>
          <a:noFill/>
          <a:ln w="9525">
            <a:noFill/>
            <a:miter lim="800000"/>
            <a:headEnd/>
            <a:tailEnd/>
          </a:ln>
        </p:spPr>
      </p:pic>
      <p:pic>
        <p:nvPicPr>
          <p:cNvPr id="35847" name="Picture 7"/>
          <p:cNvPicPr>
            <a:picLocks noChangeAspect="1" noChangeArrowheads="1"/>
          </p:cNvPicPr>
          <p:nvPr/>
        </p:nvPicPr>
        <p:blipFill>
          <a:blip r:embed="rId4"/>
          <a:srcRect/>
          <a:stretch>
            <a:fillRect/>
          </a:stretch>
        </p:blipFill>
        <p:spPr bwMode="auto">
          <a:xfrm>
            <a:off x="7367588" y="5943600"/>
            <a:ext cx="557212" cy="762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sz="4000" b="1" dirty="0" smtClean="0"/>
              <a:t>Project Overview and Purpose</a:t>
            </a:r>
            <a:endParaRPr lang="en-US" sz="4000" dirty="0"/>
          </a:p>
        </p:txBody>
      </p:sp>
      <p:sp>
        <p:nvSpPr>
          <p:cNvPr id="5" name="Rectangle 4"/>
          <p:cNvSpPr/>
          <p:nvPr/>
        </p:nvSpPr>
        <p:spPr>
          <a:xfrm>
            <a:off x="533400" y="2362200"/>
            <a:ext cx="8077200" cy="1816100"/>
          </a:xfrm>
          <a:prstGeom prst="rect">
            <a:avLst/>
          </a:prstGeom>
        </p:spPr>
        <p:txBody>
          <a:bodyPr>
            <a:spAutoFit/>
          </a:bodyPr>
          <a:lstStyle/>
          <a:p>
            <a:pPr fontAlgn="auto">
              <a:spcBef>
                <a:spcPts val="0"/>
              </a:spcBef>
              <a:spcAft>
                <a:spcPts val="0"/>
              </a:spcAft>
              <a:defRPr/>
            </a:pPr>
            <a:r>
              <a:rPr lang="en-US" sz="2800" dirty="0">
                <a:latin typeface="+mj-lt"/>
                <a:cs typeface="+mn-cs"/>
              </a:rPr>
              <a:t>Determine the most effective and acceptable course of action to improve access to train stations in southeast Morris County for all users of all ages and abilities, including transit dependent populations.</a:t>
            </a:r>
          </a:p>
        </p:txBody>
      </p:sp>
      <p:pic>
        <p:nvPicPr>
          <p:cNvPr id="17412" name="Picture 2" descr="\\vhb\proj\Boston\25497.00 NJ 124 Corridor TAS\graphics\FIGURES\NJTPA Logos\Primary NJTPA Logo_full_name_print.jpg"/>
          <p:cNvPicPr>
            <a:picLocks noChangeAspect="1" noChangeArrowheads="1"/>
          </p:cNvPicPr>
          <p:nvPr/>
        </p:nvPicPr>
        <p:blipFill>
          <a:blip r:embed="rId2"/>
          <a:srcRect/>
          <a:stretch>
            <a:fillRect/>
          </a:stretch>
        </p:blipFill>
        <p:spPr bwMode="auto">
          <a:xfrm>
            <a:off x="7543800" y="5943600"/>
            <a:ext cx="1204913" cy="536575"/>
          </a:xfrm>
          <a:prstGeom prst="rect">
            <a:avLst/>
          </a:prstGeom>
          <a:noFill/>
          <a:ln w="9525">
            <a:noFill/>
            <a:miter lim="800000"/>
            <a:headEnd/>
            <a:tailEnd/>
          </a:ln>
        </p:spPr>
      </p:pic>
      <p:pic>
        <p:nvPicPr>
          <p:cNvPr id="17413" name="Picture 2" descr="\\vhb\proj\Boston\25497.00 NJ 124 Corridor TAS\tech\Task 3\Logos\MorrisCountyRte124_logos\MorrisCountyRte124_1000px.png"/>
          <p:cNvPicPr>
            <a:picLocks noChangeAspect="1" noChangeArrowheads="1"/>
          </p:cNvPicPr>
          <p:nvPr/>
        </p:nvPicPr>
        <p:blipFill>
          <a:blip r:embed="rId3"/>
          <a:srcRect/>
          <a:stretch>
            <a:fillRect/>
          </a:stretch>
        </p:blipFill>
        <p:spPr bwMode="auto">
          <a:xfrm>
            <a:off x="304800" y="0"/>
            <a:ext cx="3733800" cy="544513"/>
          </a:xfrm>
          <a:prstGeom prst="rect">
            <a:avLst/>
          </a:prstGeom>
          <a:noFill/>
          <a:ln w="9525">
            <a:noFill/>
            <a:miter lim="800000"/>
            <a:headEnd/>
            <a:tailEnd/>
          </a:ln>
        </p:spPr>
      </p:pic>
      <p:pic>
        <p:nvPicPr>
          <p:cNvPr id="17415" name="Picture 7"/>
          <p:cNvPicPr>
            <a:picLocks noChangeAspect="1" noChangeArrowheads="1"/>
          </p:cNvPicPr>
          <p:nvPr/>
        </p:nvPicPr>
        <p:blipFill>
          <a:blip r:embed="rId4"/>
          <a:srcRect/>
          <a:stretch>
            <a:fillRect/>
          </a:stretch>
        </p:blipFill>
        <p:spPr bwMode="auto">
          <a:xfrm>
            <a:off x="6757988" y="5791200"/>
            <a:ext cx="557212"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232" y="685800"/>
            <a:ext cx="8305800" cy="674066"/>
          </a:xfrm>
        </p:spPr>
        <p:txBody>
          <a:bodyPr/>
          <a:lstStyle/>
          <a:p>
            <a:pPr eaLnBrk="1" fontAlgn="auto" hangingPunct="1">
              <a:spcAft>
                <a:spcPts val="0"/>
              </a:spcAft>
              <a:defRPr/>
            </a:pPr>
            <a:r>
              <a:rPr lang="en-US" sz="3200" b="1" dirty="0" smtClean="0"/>
              <a:t>Transit Access Recommendations</a:t>
            </a:r>
            <a:endParaRPr lang="en-US" sz="3200" dirty="0">
              <a:solidFill>
                <a:srgbClr val="0070C0"/>
              </a:solidFill>
            </a:endParaRPr>
          </a:p>
        </p:txBody>
      </p:sp>
      <p:sp>
        <p:nvSpPr>
          <p:cNvPr id="3" name="Rectangle 2"/>
          <p:cNvSpPr/>
          <p:nvPr/>
        </p:nvSpPr>
        <p:spPr>
          <a:xfrm>
            <a:off x="381000" y="1595438"/>
            <a:ext cx="8610600" cy="830262"/>
          </a:xfrm>
          <a:prstGeom prst="rect">
            <a:avLst/>
          </a:prstGeom>
        </p:spPr>
        <p:txBody>
          <a:bodyPr>
            <a:spAutoFit/>
          </a:bodyPr>
          <a:lstStyle/>
          <a:p>
            <a:pPr fontAlgn="auto">
              <a:spcBef>
                <a:spcPts val="0"/>
              </a:spcBef>
              <a:spcAft>
                <a:spcPts val="0"/>
              </a:spcAft>
              <a:buFont typeface="Arial" pitchFamily="34" charset="0"/>
              <a:buChar char="•"/>
              <a:defRPr/>
            </a:pPr>
            <a:endParaRPr lang="en-US" sz="2400" dirty="0">
              <a:latin typeface="+mj-lt"/>
              <a:cs typeface="+mn-cs"/>
            </a:endParaRPr>
          </a:p>
          <a:p>
            <a:pPr fontAlgn="auto">
              <a:spcBef>
                <a:spcPts val="0"/>
              </a:spcBef>
              <a:spcAft>
                <a:spcPts val="0"/>
              </a:spcAft>
              <a:defRPr/>
            </a:pPr>
            <a:endParaRPr lang="en-US" sz="2400" dirty="0">
              <a:latin typeface="+mj-lt"/>
              <a:cs typeface="+mn-cs"/>
            </a:endParaRPr>
          </a:p>
        </p:txBody>
      </p:sp>
      <p:pic>
        <p:nvPicPr>
          <p:cNvPr id="36868" name="Picture 2" descr="\\vhb\proj\Boston\25497.00 NJ 124 Corridor TAS\graphics\FIGURES\NJTPA Logos\Primary NJTPA Logo_full_name_print.jpg"/>
          <p:cNvPicPr>
            <a:picLocks noChangeAspect="1" noChangeArrowheads="1"/>
          </p:cNvPicPr>
          <p:nvPr/>
        </p:nvPicPr>
        <p:blipFill>
          <a:blip r:embed="rId2"/>
          <a:srcRect/>
          <a:stretch>
            <a:fillRect/>
          </a:stretch>
        </p:blipFill>
        <p:spPr bwMode="auto">
          <a:xfrm>
            <a:off x="7772400" y="6096000"/>
            <a:ext cx="1204913" cy="536575"/>
          </a:xfrm>
          <a:prstGeom prst="rect">
            <a:avLst/>
          </a:prstGeom>
          <a:noFill/>
          <a:ln w="9525">
            <a:noFill/>
            <a:miter lim="800000"/>
            <a:headEnd/>
            <a:tailEnd/>
          </a:ln>
        </p:spPr>
      </p:pic>
      <p:pic>
        <p:nvPicPr>
          <p:cNvPr id="36869" name="Picture 2" descr="\\vhb\proj\Boston\25497.00 NJ 124 Corridor TAS\tech\Task 3\Logos\MorrisCountyRte124_logos\MorrisCountyRte124_1000px.png"/>
          <p:cNvPicPr>
            <a:picLocks noChangeAspect="1" noChangeArrowheads="1"/>
          </p:cNvPicPr>
          <p:nvPr/>
        </p:nvPicPr>
        <p:blipFill>
          <a:blip r:embed="rId3"/>
          <a:srcRect/>
          <a:stretch>
            <a:fillRect/>
          </a:stretch>
        </p:blipFill>
        <p:spPr bwMode="auto">
          <a:xfrm>
            <a:off x="304800" y="0"/>
            <a:ext cx="3733800" cy="544513"/>
          </a:xfrm>
          <a:prstGeom prst="rect">
            <a:avLst/>
          </a:prstGeom>
          <a:noFill/>
          <a:ln w="9525">
            <a:noFill/>
            <a:miter lim="800000"/>
            <a:headEnd/>
            <a:tailEnd/>
          </a:ln>
        </p:spPr>
      </p:pic>
      <p:sp>
        <p:nvSpPr>
          <p:cNvPr id="9" name="Rectangle 8"/>
          <p:cNvSpPr/>
          <p:nvPr/>
        </p:nvSpPr>
        <p:spPr>
          <a:xfrm>
            <a:off x="495300" y="1447800"/>
            <a:ext cx="8382000" cy="3694113"/>
          </a:xfrm>
          <a:prstGeom prst="rect">
            <a:avLst/>
          </a:prstGeom>
        </p:spPr>
        <p:txBody>
          <a:bodyPr>
            <a:spAutoFit/>
          </a:bodyPr>
          <a:lstStyle/>
          <a:p>
            <a:pPr marL="342900" indent="-342900" fontAlgn="auto">
              <a:spcBef>
                <a:spcPts val="0"/>
              </a:spcBef>
              <a:spcAft>
                <a:spcPts val="0"/>
              </a:spcAft>
              <a:buClr>
                <a:schemeClr val="tx1"/>
              </a:buClr>
              <a:buFont typeface="Arial" pitchFamily="34" charset="0"/>
              <a:buChar char="•"/>
              <a:defRPr/>
            </a:pPr>
            <a:r>
              <a:rPr lang="en-US" sz="2400" dirty="0">
                <a:latin typeface="+mj-lt"/>
              </a:rPr>
              <a:t>Study, sustainably fund and implement </a:t>
            </a:r>
            <a:r>
              <a:rPr lang="en-US" sz="2400" b="1" dirty="0">
                <a:solidFill>
                  <a:schemeClr val="accent1"/>
                </a:solidFill>
                <a:latin typeface="+mj-lt"/>
              </a:rPr>
              <a:t>feeder bus </a:t>
            </a:r>
            <a:r>
              <a:rPr lang="en-US" sz="2400" dirty="0">
                <a:latin typeface="+mj-lt"/>
              </a:rPr>
              <a:t>routes with combined rail ticketing</a:t>
            </a:r>
          </a:p>
          <a:p>
            <a:pPr marL="342900" indent="-342900" fontAlgn="auto">
              <a:spcBef>
                <a:spcPts val="0"/>
              </a:spcBef>
              <a:spcAft>
                <a:spcPts val="0"/>
              </a:spcAft>
              <a:buClr>
                <a:schemeClr val="tx1"/>
              </a:buClr>
              <a:buFont typeface="Arial" pitchFamily="34" charset="0"/>
              <a:buChar char="•"/>
              <a:defRPr/>
            </a:pPr>
            <a:endParaRPr lang="en-US" sz="1400" dirty="0">
              <a:latin typeface="+mj-lt"/>
            </a:endParaRPr>
          </a:p>
          <a:p>
            <a:pPr marL="342900" indent="-342900" fontAlgn="auto">
              <a:spcBef>
                <a:spcPts val="0"/>
              </a:spcBef>
              <a:spcAft>
                <a:spcPts val="0"/>
              </a:spcAft>
              <a:buClr>
                <a:schemeClr val="tx1"/>
              </a:buClr>
              <a:buFont typeface="Arial" pitchFamily="34" charset="0"/>
              <a:buChar char="•"/>
              <a:defRPr/>
            </a:pPr>
            <a:r>
              <a:rPr lang="en-US" sz="2400" dirty="0">
                <a:latin typeface="+mj-lt"/>
              </a:rPr>
              <a:t>Consider extending station building hours and adding street-level </a:t>
            </a:r>
            <a:r>
              <a:rPr lang="en-US" sz="2400" b="1" dirty="0">
                <a:solidFill>
                  <a:schemeClr val="accent1"/>
                </a:solidFill>
                <a:latin typeface="+mj-lt"/>
              </a:rPr>
              <a:t>real-time train information</a:t>
            </a:r>
          </a:p>
          <a:p>
            <a:pPr marL="285750" indent="-285750" fontAlgn="auto">
              <a:spcBef>
                <a:spcPts val="0"/>
              </a:spcBef>
              <a:spcAft>
                <a:spcPts val="0"/>
              </a:spcAft>
              <a:buClr>
                <a:schemeClr val="tx1"/>
              </a:buClr>
              <a:buFont typeface="Arial" pitchFamily="34" charset="0"/>
              <a:buChar char="•"/>
              <a:defRPr/>
            </a:pPr>
            <a:endParaRPr lang="en-US" sz="1400" dirty="0">
              <a:latin typeface="+mj-lt"/>
            </a:endParaRPr>
          </a:p>
          <a:p>
            <a:pPr marL="342900" indent="-342900" fontAlgn="auto">
              <a:spcBef>
                <a:spcPts val="0"/>
              </a:spcBef>
              <a:spcAft>
                <a:spcPts val="0"/>
              </a:spcAft>
              <a:buClr>
                <a:schemeClr val="tx1"/>
              </a:buClr>
              <a:buFont typeface="Arial" pitchFamily="34" charset="0"/>
              <a:buChar char="•"/>
              <a:defRPr/>
            </a:pPr>
            <a:r>
              <a:rPr lang="en-US" sz="2400" dirty="0">
                <a:latin typeface="+mj-lt"/>
              </a:rPr>
              <a:t>Develop </a:t>
            </a:r>
            <a:r>
              <a:rPr lang="en-US" sz="2400" b="1" dirty="0">
                <a:solidFill>
                  <a:schemeClr val="accent1"/>
                </a:solidFill>
                <a:latin typeface="+mj-lt"/>
              </a:rPr>
              <a:t>transit information</a:t>
            </a:r>
            <a:r>
              <a:rPr lang="en-US" sz="2400" dirty="0">
                <a:latin typeface="+mj-lt"/>
              </a:rPr>
              <a:t> on homepage of county and municipal websites</a:t>
            </a:r>
          </a:p>
          <a:p>
            <a:pPr marL="285750" indent="-285750" fontAlgn="auto">
              <a:spcBef>
                <a:spcPts val="0"/>
              </a:spcBef>
              <a:spcAft>
                <a:spcPts val="0"/>
              </a:spcAft>
              <a:buClr>
                <a:schemeClr val="tx1"/>
              </a:buClr>
              <a:buFont typeface="Arial" pitchFamily="34" charset="0"/>
              <a:buChar char="•"/>
              <a:defRPr/>
            </a:pPr>
            <a:endParaRPr lang="en-US" sz="1400" dirty="0">
              <a:latin typeface="+mj-lt"/>
            </a:endParaRPr>
          </a:p>
          <a:p>
            <a:pPr marL="342900" indent="-342900" fontAlgn="auto">
              <a:spcBef>
                <a:spcPts val="0"/>
              </a:spcBef>
              <a:spcAft>
                <a:spcPts val="0"/>
              </a:spcAft>
              <a:buClr>
                <a:schemeClr val="tx1"/>
              </a:buClr>
              <a:buFont typeface="Arial" pitchFamily="34" charset="0"/>
              <a:buChar char="•"/>
              <a:defRPr/>
            </a:pPr>
            <a:r>
              <a:rPr lang="en-US" sz="2400" dirty="0">
                <a:latin typeface="+mj-lt"/>
              </a:rPr>
              <a:t>Create </a:t>
            </a:r>
            <a:r>
              <a:rPr lang="en-US" sz="2400" b="1" dirty="0">
                <a:solidFill>
                  <a:schemeClr val="accent1"/>
                </a:solidFill>
                <a:latin typeface="+mj-lt"/>
              </a:rPr>
              <a:t>transit information packets </a:t>
            </a:r>
            <a:r>
              <a:rPr lang="en-US" sz="2400" dirty="0">
                <a:latin typeface="+mj-lt"/>
              </a:rPr>
              <a:t>for businesses/institutions; conduct </a:t>
            </a:r>
            <a:r>
              <a:rPr lang="en-US" sz="2400" b="1" dirty="0">
                <a:solidFill>
                  <a:schemeClr val="accent1"/>
                </a:solidFill>
                <a:latin typeface="+mj-lt"/>
              </a:rPr>
              <a:t>education forums </a:t>
            </a:r>
            <a:r>
              <a:rPr lang="en-US" sz="2400" dirty="0">
                <a:latin typeface="+mj-lt"/>
              </a:rPr>
              <a:t>in coordination with NJ TRANSIT</a:t>
            </a:r>
          </a:p>
        </p:txBody>
      </p:sp>
      <p:pic>
        <p:nvPicPr>
          <p:cNvPr id="36872" name="Picture 8"/>
          <p:cNvPicPr>
            <a:picLocks noChangeAspect="1" noChangeArrowheads="1"/>
          </p:cNvPicPr>
          <p:nvPr/>
        </p:nvPicPr>
        <p:blipFill>
          <a:blip r:embed="rId4"/>
          <a:srcRect/>
          <a:stretch>
            <a:fillRect/>
          </a:stretch>
        </p:blipFill>
        <p:spPr bwMode="auto">
          <a:xfrm>
            <a:off x="7162800" y="5867400"/>
            <a:ext cx="557213"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67449"/>
            <a:ext cx="8305800" cy="674066"/>
          </a:xfrm>
        </p:spPr>
        <p:txBody>
          <a:bodyPr/>
          <a:lstStyle/>
          <a:p>
            <a:pPr eaLnBrk="1" fontAlgn="auto" hangingPunct="1">
              <a:spcAft>
                <a:spcPts val="0"/>
              </a:spcAft>
              <a:defRPr/>
            </a:pPr>
            <a:r>
              <a:rPr lang="en-US" sz="3200" b="1" dirty="0" smtClean="0"/>
              <a:t>Transit Access Recommendations, cont.</a:t>
            </a:r>
            <a:endParaRPr lang="en-US" sz="3200" dirty="0">
              <a:solidFill>
                <a:srgbClr val="0070C0"/>
              </a:solidFill>
            </a:endParaRPr>
          </a:p>
        </p:txBody>
      </p:sp>
      <p:sp>
        <p:nvSpPr>
          <p:cNvPr id="3" name="Rectangle 2"/>
          <p:cNvSpPr/>
          <p:nvPr/>
        </p:nvSpPr>
        <p:spPr>
          <a:xfrm>
            <a:off x="381000" y="1595438"/>
            <a:ext cx="8610600" cy="830262"/>
          </a:xfrm>
          <a:prstGeom prst="rect">
            <a:avLst/>
          </a:prstGeom>
        </p:spPr>
        <p:txBody>
          <a:bodyPr>
            <a:spAutoFit/>
          </a:bodyPr>
          <a:lstStyle/>
          <a:p>
            <a:pPr fontAlgn="auto">
              <a:spcBef>
                <a:spcPts val="0"/>
              </a:spcBef>
              <a:spcAft>
                <a:spcPts val="0"/>
              </a:spcAft>
              <a:buFont typeface="Arial" pitchFamily="34" charset="0"/>
              <a:buChar char="•"/>
              <a:defRPr/>
            </a:pPr>
            <a:endParaRPr lang="en-US" sz="2400" dirty="0">
              <a:latin typeface="+mj-lt"/>
              <a:cs typeface="+mn-cs"/>
            </a:endParaRPr>
          </a:p>
          <a:p>
            <a:pPr fontAlgn="auto">
              <a:spcBef>
                <a:spcPts val="0"/>
              </a:spcBef>
              <a:spcAft>
                <a:spcPts val="0"/>
              </a:spcAft>
              <a:defRPr/>
            </a:pPr>
            <a:endParaRPr lang="en-US" sz="2400" dirty="0">
              <a:latin typeface="+mj-lt"/>
              <a:cs typeface="+mn-cs"/>
            </a:endParaRPr>
          </a:p>
        </p:txBody>
      </p:sp>
      <p:pic>
        <p:nvPicPr>
          <p:cNvPr id="37892" name="Picture 2" descr="\\vhb\proj\Boston\25497.00 NJ 124 Corridor TAS\graphics\FIGURES\NJTPA Logos\Primary NJTPA Logo_full_name_print.jpg"/>
          <p:cNvPicPr>
            <a:picLocks noChangeAspect="1" noChangeArrowheads="1"/>
          </p:cNvPicPr>
          <p:nvPr/>
        </p:nvPicPr>
        <p:blipFill>
          <a:blip r:embed="rId2"/>
          <a:srcRect/>
          <a:stretch>
            <a:fillRect/>
          </a:stretch>
        </p:blipFill>
        <p:spPr bwMode="auto">
          <a:xfrm>
            <a:off x="7772400" y="6096000"/>
            <a:ext cx="1204913" cy="536575"/>
          </a:xfrm>
          <a:prstGeom prst="rect">
            <a:avLst/>
          </a:prstGeom>
          <a:noFill/>
          <a:ln w="9525">
            <a:noFill/>
            <a:miter lim="800000"/>
            <a:headEnd/>
            <a:tailEnd/>
          </a:ln>
        </p:spPr>
      </p:pic>
      <p:pic>
        <p:nvPicPr>
          <p:cNvPr id="37893" name="Picture 2" descr="\\vhb\proj\Boston\25497.00 NJ 124 Corridor TAS\tech\Task 3\Logos\MorrisCountyRte124_logos\MorrisCountyRte124_1000px.png"/>
          <p:cNvPicPr>
            <a:picLocks noChangeAspect="1" noChangeArrowheads="1"/>
          </p:cNvPicPr>
          <p:nvPr/>
        </p:nvPicPr>
        <p:blipFill>
          <a:blip r:embed="rId3"/>
          <a:srcRect/>
          <a:stretch>
            <a:fillRect/>
          </a:stretch>
        </p:blipFill>
        <p:spPr bwMode="auto">
          <a:xfrm>
            <a:off x="304800" y="0"/>
            <a:ext cx="3733800" cy="544513"/>
          </a:xfrm>
          <a:prstGeom prst="rect">
            <a:avLst/>
          </a:prstGeom>
          <a:noFill/>
          <a:ln w="9525">
            <a:noFill/>
            <a:miter lim="800000"/>
            <a:headEnd/>
            <a:tailEnd/>
          </a:ln>
        </p:spPr>
      </p:pic>
      <p:sp>
        <p:nvSpPr>
          <p:cNvPr id="37894" name="Rectangle 8"/>
          <p:cNvSpPr>
            <a:spLocks noChangeArrowheads="1"/>
          </p:cNvSpPr>
          <p:nvPr/>
        </p:nvSpPr>
        <p:spPr bwMode="auto">
          <a:xfrm>
            <a:off x="495300" y="1595438"/>
            <a:ext cx="8382000" cy="3073400"/>
          </a:xfrm>
          <a:prstGeom prst="rect">
            <a:avLst/>
          </a:prstGeom>
          <a:noFill/>
          <a:ln w="9525">
            <a:noFill/>
            <a:miter lim="800000"/>
            <a:headEnd/>
            <a:tailEnd/>
          </a:ln>
        </p:spPr>
        <p:txBody>
          <a:bodyPr>
            <a:spAutoFit/>
          </a:bodyPr>
          <a:lstStyle/>
          <a:p>
            <a:pPr marL="342900" indent="-342900">
              <a:buClr>
                <a:schemeClr val="tx1"/>
              </a:buClr>
              <a:buFont typeface="Arial" charset="0"/>
              <a:buChar char="•"/>
            </a:pPr>
            <a:r>
              <a:rPr lang="en-US" sz="2400">
                <a:latin typeface="Calibri" pitchFamily="34" charset="0"/>
              </a:rPr>
              <a:t>Encourage NJ TRANSIT to study </a:t>
            </a:r>
            <a:r>
              <a:rPr lang="en-US" sz="2400" b="1">
                <a:solidFill>
                  <a:schemeClr val="accent1"/>
                </a:solidFill>
                <a:latin typeface="Calibri" pitchFamily="34" charset="0"/>
              </a:rPr>
              <a:t>consolidation of fare zones </a:t>
            </a:r>
            <a:r>
              <a:rPr lang="en-US" sz="2400">
                <a:latin typeface="Calibri" pitchFamily="34" charset="0"/>
              </a:rPr>
              <a:t>in the study area to improve equalization of access demand amongst stations</a:t>
            </a:r>
          </a:p>
          <a:p>
            <a:pPr marL="342900" indent="-342900">
              <a:buClr>
                <a:schemeClr val="accent1"/>
              </a:buClr>
              <a:buFont typeface="Arial" charset="0"/>
              <a:buChar char="•"/>
            </a:pPr>
            <a:endParaRPr lang="en-US" sz="1400"/>
          </a:p>
          <a:p>
            <a:pPr marL="342900" indent="-342900">
              <a:buClr>
                <a:schemeClr val="tx1"/>
              </a:buClr>
              <a:buFont typeface="Arial" charset="0"/>
              <a:buChar char="•"/>
            </a:pPr>
            <a:r>
              <a:rPr lang="en-US" sz="2400">
                <a:latin typeface="Calibri" pitchFamily="34" charset="0"/>
              </a:rPr>
              <a:t>Encourage NJ TRANSIT to reconsider </a:t>
            </a:r>
            <a:r>
              <a:rPr lang="en-US" sz="2400" b="1">
                <a:solidFill>
                  <a:schemeClr val="accent1"/>
                </a:solidFill>
                <a:latin typeface="Calibri" pitchFamily="34" charset="0"/>
              </a:rPr>
              <a:t>free student pass </a:t>
            </a:r>
            <a:r>
              <a:rPr lang="en-US" sz="2400">
                <a:latin typeface="Calibri" pitchFamily="34" charset="0"/>
              </a:rPr>
              <a:t>for one week/year or semester</a:t>
            </a:r>
          </a:p>
          <a:p>
            <a:pPr marL="342900" indent="-342900">
              <a:buClr>
                <a:schemeClr val="accent1"/>
              </a:buClr>
            </a:pPr>
            <a:endParaRPr lang="en-US" sz="1400">
              <a:latin typeface="Calibri" pitchFamily="34" charset="0"/>
            </a:endParaRPr>
          </a:p>
          <a:p>
            <a:pPr marL="342900" indent="-342900">
              <a:buClr>
                <a:schemeClr val="tx1"/>
              </a:buClr>
              <a:buFont typeface="Arial" charset="0"/>
              <a:buChar char="•"/>
            </a:pPr>
            <a:r>
              <a:rPr lang="en-US" sz="2400">
                <a:latin typeface="Calibri" pitchFamily="34" charset="0"/>
              </a:rPr>
              <a:t>Conduct </a:t>
            </a:r>
            <a:r>
              <a:rPr lang="en-US" sz="2400" b="1">
                <a:solidFill>
                  <a:schemeClr val="accent1"/>
                </a:solidFill>
                <a:latin typeface="Calibri" pitchFamily="34" charset="0"/>
              </a:rPr>
              <a:t>Operation Lifesaver forums </a:t>
            </a:r>
            <a:r>
              <a:rPr lang="en-US" sz="2400">
                <a:latin typeface="Calibri" pitchFamily="34" charset="0"/>
              </a:rPr>
              <a:t>and consider other safety improvements at Convent Station</a:t>
            </a:r>
            <a:endParaRPr lang="en-US"/>
          </a:p>
        </p:txBody>
      </p:sp>
      <p:pic>
        <p:nvPicPr>
          <p:cNvPr id="37896" name="Picture 8"/>
          <p:cNvPicPr>
            <a:picLocks noChangeAspect="1" noChangeArrowheads="1"/>
          </p:cNvPicPr>
          <p:nvPr/>
        </p:nvPicPr>
        <p:blipFill>
          <a:blip r:embed="rId4"/>
          <a:srcRect/>
          <a:stretch>
            <a:fillRect/>
          </a:stretch>
        </p:blipFill>
        <p:spPr bwMode="auto">
          <a:xfrm>
            <a:off x="7162800" y="5867400"/>
            <a:ext cx="557213"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67449"/>
            <a:ext cx="8305800" cy="674066"/>
          </a:xfrm>
        </p:spPr>
        <p:txBody>
          <a:bodyPr/>
          <a:lstStyle/>
          <a:p>
            <a:pPr eaLnBrk="1" fontAlgn="auto" hangingPunct="1">
              <a:spcAft>
                <a:spcPts val="0"/>
              </a:spcAft>
              <a:defRPr/>
            </a:pPr>
            <a:r>
              <a:rPr lang="en-US" sz="3200" b="1" dirty="0" smtClean="0"/>
              <a:t>Transit Access Recommendations</a:t>
            </a:r>
            <a:endParaRPr lang="en-US" sz="3200" dirty="0">
              <a:solidFill>
                <a:srgbClr val="0070C0"/>
              </a:solidFill>
            </a:endParaRPr>
          </a:p>
        </p:txBody>
      </p:sp>
      <p:sp>
        <p:nvSpPr>
          <p:cNvPr id="3" name="Rectangle 2"/>
          <p:cNvSpPr/>
          <p:nvPr/>
        </p:nvSpPr>
        <p:spPr>
          <a:xfrm>
            <a:off x="381000" y="1595438"/>
            <a:ext cx="8610600" cy="830262"/>
          </a:xfrm>
          <a:prstGeom prst="rect">
            <a:avLst/>
          </a:prstGeom>
        </p:spPr>
        <p:txBody>
          <a:bodyPr>
            <a:spAutoFit/>
          </a:bodyPr>
          <a:lstStyle/>
          <a:p>
            <a:pPr fontAlgn="auto">
              <a:spcBef>
                <a:spcPts val="0"/>
              </a:spcBef>
              <a:spcAft>
                <a:spcPts val="0"/>
              </a:spcAft>
              <a:buFont typeface="Arial" pitchFamily="34" charset="0"/>
              <a:buChar char="•"/>
              <a:defRPr/>
            </a:pPr>
            <a:endParaRPr lang="en-US" sz="2400" dirty="0">
              <a:latin typeface="+mj-lt"/>
              <a:cs typeface="+mn-cs"/>
            </a:endParaRPr>
          </a:p>
          <a:p>
            <a:pPr fontAlgn="auto">
              <a:spcBef>
                <a:spcPts val="0"/>
              </a:spcBef>
              <a:spcAft>
                <a:spcPts val="0"/>
              </a:spcAft>
              <a:defRPr/>
            </a:pPr>
            <a:endParaRPr lang="en-US" sz="2400" dirty="0">
              <a:latin typeface="+mj-lt"/>
              <a:cs typeface="+mn-cs"/>
            </a:endParaRPr>
          </a:p>
        </p:txBody>
      </p:sp>
      <p:pic>
        <p:nvPicPr>
          <p:cNvPr id="38916" name="Picture 2" descr="\\vhb\proj\Boston\25497.00 NJ 124 Corridor TAS\graphics\FIGURES\NJTPA Logos\Primary NJTPA Logo_full_name_print.jpg"/>
          <p:cNvPicPr>
            <a:picLocks noChangeAspect="1" noChangeArrowheads="1"/>
          </p:cNvPicPr>
          <p:nvPr/>
        </p:nvPicPr>
        <p:blipFill>
          <a:blip r:embed="rId2"/>
          <a:srcRect/>
          <a:stretch>
            <a:fillRect/>
          </a:stretch>
        </p:blipFill>
        <p:spPr bwMode="auto">
          <a:xfrm>
            <a:off x="7772400" y="6096000"/>
            <a:ext cx="1204913" cy="536575"/>
          </a:xfrm>
          <a:prstGeom prst="rect">
            <a:avLst/>
          </a:prstGeom>
          <a:noFill/>
          <a:ln w="9525">
            <a:noFill/>
            <a:miter lim="800000"/>
            <a:headEnd/>
            <a:tailEnd/>
          </a:ln>
        </p:spPr>
      </p:pic>
      <p:pic>
        <p:nvPicPr>
          <p:cNvPr id="38917" name="Picture 2" descr="\\vhb\proj\Boston\25497.00 NJ 124 Corridor TAS\tech\Task 3\Logos\MorrisCountyRte124_logos\MorrisCountyRte124_1000px.png"/>
          <p:cNvPicPr>
            <a:picLocks noChangeAspect="1" noChangeArrowheads="1"/>
          </p:cNvPicPr>
          <p:nvPr/>
        </p:nvPicPr>
        <p:blipFill>
          <a:blip r:embed="rId3"/>
          <a:srcRect/>
          <a:stretch>
            <a:fillRect/>
          </a:stretch>
        </p:blipFill>
        <p:spPr bwMode="auto">
          <a:xfrm>
            <a:off x="304800" y="0"/>
            <a:ext cx="3733800" cy="544513"/>
          </a:xfrm>
          <a:prstGeom prst="rect">
            <a:avLst/>
          </a:prstGeom>
          <a:noFill/>
          <a:ln w="9525">
            <a:noFill/>
            <a:miter lim="800000"/>
            <a:headEnd/>
            <a:tailEnd/>
          </a:ln>
        </p:spPr>
      </p:pic>
      <p:pic>
        <p:nvPicPr>
          <p:cNvPr id="38918" name="Picture 2"/>
          <p:cNvPicPr>
            <a:picLocks noChangeAspect="1" noChangeArrowheads="1"/>
          </p:cNvPicPr>
          <p:nvPr/>
        </p:nvPicPr>
        <p:blipFill>
          <a:blip r:embed="rId4"/>
          <a:srcRect/>
          <a:stretch>
            <a:fillRect/>
          </a:stretch>
        </p:blipFill>
        <p:spPr bwMode="auto">
          <a:xfrm>
            <a:off x="4262438" y="1460500"/>
            <a:ext cx="4532312" cy="3355975"/>
          </a:xfrm>
          <a:prstGeom prst="rect">
            <a:avLst/>
          </a:prstGeom>
          <a:noFill/>
          <a:ln w="9525">
            <a:solidFill>
              <a:schemeClr val="tx1"/>
            </a:solidFill>
            <a:miter lim="800000"/>
            <a:headEnd/>
            <a:tailEnd/>
          </a:ln>
        </p:spPr>
      </p:pic>
      <p:pic>
        <p:nvPicPr>
          <p:cNvPr id="38919" name="Picture 2" descr="2001 Hamilton Township Community Shuttle ElDorado Escort FE 438, Hamilton Railroad Station on the Hamilton Shuttle, Trenton, NJ photo 438-D.jpg"/>
          <p:cNvPicPr>
            <a:picLocks noChangeAspect="1" noChangeArrowheads="1"/>
          </p:cNvPicPr>
          <p:nvPr/>
        </p:nvPicPr>
        <p:blipFill>
          <a:blip r:embed="rId5"/>
          <a:srcRect/>
          <a:stretch>
            <a:fillRect/>
          </a:stretch>
        </p:blipFill>
        <p:spPr bwMode="auto">
          <a:xfrm>
            <a:off x="685800" y="1447800"/>
            <a:ext cx="3113088" cy="2335213"/>
          </a:xfrm>
          <a:prstGeom prst="rect">
            <a:avLst/>
          </a:prstGeom>
          <a:noFill/>
          <a:ln w="9525">
            <a:solidFill>
              <a:srgbClr val="000000"/>
            </a:solidFill>
            <a:miter lim="800000"/>
            <a:headEnd/>
            <a:tailEnd/>
          </a:ln>
        </p:spPr>
      </p:pic>
      <p:pic>
        <p:nvPicPr>
          <p:cNvPr id="38920" name="Picture 9"/>
          <p:cNvPicPr>
            <a:picLocks noChangeAspect="1" noChangeArrowheads="1"/>
          </p:cNvPicPr>
          <p:nvPr/>
        </p:nvPicPr>
        <p:blipFill>
          <a:blip r:embed="rId6"/>
          <a:srcRect/>
          <a:stretch>
            <a:fillRect/>
          </a:stretch>
        </p:blipFill>
        <p:spPr bwMode="auto">
          <a:xfrm>
            <a:off x="1219200" y="3521075"/>
            <a:ext cx="3048000" cy="3111500"/>
          </a:xfrm>
          <a:prstGeom prst="rect">
            <a:avLst/>
          </a:prstGeom>
          <a:noFill/>
          <a:ln w="9525">
            <a:solidFill>
              <a:srgbClr val="000000"/>
            </a:solidFill>
            <a:miter lim="800000"/>
            <a:headEnd/>
            <a:tailEnd/>
          </a:ln>
        </p:spPr>
      </p:pic>
      <p:sp>
        <p:nvSpPr>
          <p:cNvPr id="4" name="TextBox 3"/>
          <p:cNvSpPr txBox="1"/>
          <p:nvPr/>
        </p:nvSpPr>
        <p:spPr>
          <a:xfrm>
            <a:off x="4608513" y="4943475"/>
            <a:ext cx="3582987" cy="923925"/>
          </a:xfrm>
          <a:prstGeom prst="rect">
            <a:avLst/>
          </a:prstGeom>
          <a:noFill/>
        </p:spPr>
        <p:txBody>
          <a:bodyPr wrap="none">
            <a:spAutoFit/>
          </a:bodyPr>
          <a:lstStyle/>
          <a:p>
            <a:pPr>
              <a:defRPr/>
            </a:pPr>
            <a:r>
              <a:rPr lang="en-US" dirty="0">
                <a:latin typeface="+mj-lt"/>
              </a:rPr>
              <a:t>Community shuttle buses, potential </a:t>
            </a:r>
          </a:p>
          <a:p>
            <a:pPr>
              <a:defRPr/>
            </a:pPr>
            <a:r>
              <a:rPr lang="en-US" dirty="0">
                <a:latin typeface="+mj-lt"/>
              </a:rPr>
              <a:t>shuttle routes at Convent Station,</a:t>
            </a:r>
          </a:p>
          <a:p>
            <a:pPr>
              <a:defRPr/>
            </a:pPr>
            <a:r>
              <a:rPr lang="en-US" dirty="0">
                <a:latin typeface="+mj-lt"/>
              </a:rPr>
              <a:t>transportation information </a:t>
            </a:r>
          </a:p>
        </p:txBody>
      </p:sp>
      <p:pic>
        <p:nvPicPr>
          <p:cNvPr id="38923" name="Picture 11"/>
          <p:cNvPicPr>
            <a:picLocks noChangeAspect="1" noChangeArrowheads="1"/>
          </p:cNvPicPr>
          <p:nvPr/>
        </p:nvPicPr>
        <p:blipFill>
          <a:blip r:embed="rId7"/>
          <a:srcRect/>
          <a:stretch>
            <a:fillRect/>
          </a:stretch>
        </p:blipFill>
        <p:spPr bwMode="auto">
          <a:xfrm>
            <a:off x="7162800" y="5867400"/>
            <a:ext cx="557213"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7446"/>
            <a:ext cx="8305800" cy="685800"/>
          </a:xfrm>
        </p:spPr>
        <p:txBody>
          <a:bodyPr/>
          <a:lstStyle/>
          <a:p>
            <a:pPr eaLnBrk="1" fontAlgn="auto" hangingPunct="1">
              <a:spcAft>
                <a:spcPts val="0"/>
              </a:spcAft>
              <a:defRPr/>
            </a:pPr>
            <a:r>
              <a:rPr lang="en-US" sz="3600" b="1" dirty="0"/>
              <a:t>Summary</a:t>
            </a:r>
            <a:r>
              <a:rPr lang="en-US" sz="4000" b="1" dirty="0"/>
              <a:t> of Needs: </a:t>
            </a:r>
            <a:r>
              <a:rPr lang="en-US" sz="4000" b="1" dirty="0" smtClean="0"/>
              <a:t>Land Use</a:t>
            </a:r>
            <a:endParaRPr lang="en-US" sz="4000" b="1" dirty="0">
              <a:solidFill>
                <a:srgbClr val="0070C0"/>
              </a:solidFill>
            </a:endParaRPr>
          </a:p>
        </p:txBody>
      </p:sp>
      <p:sp>
        <p:nvSpPr>
          <p:cNvPr id="3" name="Rectangle 2"/>
          <p:cNvSpPr/>
          <p:nvPr/>
        </p:nvSpPr>
        <p:spPr>
          <a:xfrm>
            <a:off x="304800" y="1447800"/>
            <a:ext cx="8610600" cy="830263"/>
          </a:xfrm>
          <a:prstGeom prst="rect">
            <a:avLst/>
          </a:prstGeom>
        </p:spPr>
        <p:txBody>
          <a:bodyPr>
            <a:spAutoFit/>
          </a:bodyPr>
          <a:lstStyle/>
          <a:p>
            <a:pPr fontAlgn="auto">
              <a:spcBef>
                <a:spcPts val="0"/>
              </a:spcBef>
              <a:spcAft>
                <a:spcPts val="0"/>
              </a:spcAft>
              <a:buFont typeface="Arial" pitchFamily="34" charset="0"/>
              <a:buChar char="•"/>
              <a:defRPr/>
            </a:pPr>
            <a:endParaRPr lang="en-US" sz="2400" dirty="0">
              <a:latin typeface="+mj-lt"/>
              <a:cs typeface="+mn-cs"/>
            </a:endParaRPr>
          </a:p>
          <a:p>
            <a:pPr fontAlgn="auto">
              <a:spcBef>
                <a:spcPts val="0"/>
              </a:spcBef>
              <a:spcAft>
                <a:spcPts val="0"/>
              </a:spcAft>
              <a:defRPr/>
            </a:pPr>
            <a:endParaRPr lang="en-US" sz="2400" dirty="0">
              <a:latin typeface="+mj-lt"/>
              <a:cs typeface="+mn-cs"/>
            </a:endParaRPr>
          </a:p>
        </p:txBody>
      </p:sp>
      <p:pic>
        <p:nvPicPr>
          <p:cNvPr id="39940" name="Picture 2" descr="\\vhb\proj\Boston\25497.00 NJ 124 Corridor TAS\graphics\FIGURES\NJTPA Logos\Primary NJTPA Logo_full_name_print.jpg"/>
          <p:cNvPicPr>
            <a:picLocks noChangeAspect="1" noChangeArrowheads="1"/>
          </p:cNvPicPr>
          <p:nvPr/>
        </p:nvPicPr>
        <p:blipFill>
          <a:blip r:embed="rId3"/>
          <a:srcRect/>
          <a:stretch>
            <a:fillRect/>
          </a:stretch>
        </p:blipFill>
        <p:spPr bwMode="auto">
          <a:xfrm>
            <a:off x="7772400" y="6096000"/>
            <a:ext cx="1204913" cy="536575"/>
          </a:xfrm>
          <a:prstGeom prst="rect">
            <a:avLst/>
          </a:prstGeom>
          <a:noFill/>
          <a:ln w="9525">
            <a:noFill/>
            <a:miter lim="800000"/>
            <a:headEnd/>
            <a:tailEnd/>
          </a:ln>
        </p:spPr>
      </p:pic>
      <p:pic>
        <p:nvPicPr>
          <p:cNvPr id="39941" name="Picture 2" descr="\\vhb\proj\Boston\25497.00 NJ 124 Corridor TAS\tech\Task 3\Logos\MorrisCountyRte124_logos\MorrisCountyRte124_1000px.png"/>
          <p:cNvPicPr>
            <a:picLocks noChangeAspect="1" noChangeArrowheads="1"/>
          </p:cNvPicPr>
          <p:nvPr/>
        </p:nvPicPr>
        <p:blipFill>
          <a:blip r:embed="rId4"/>
          <a:srcRect/>
          <a:stretch>
            <a:fillRect/>
          </a:stretch>
        </p:blipFill>
        <p:spPr bwMode="auto">
          <a:xfrm>
            <a:off x="304800" y="0"/>
            <a:ext cx="3733800" cy="544513"/>
          </a:xfrm>
          <a:prstGeom prst="rect">
            <a:avLst/>
          </a:prstGeom>
          <a:noFill/>
          <a:ln w="9525">
            <a:noFill/>
            <a:miter lim="800000"/>
            <a:headEnd/>
            <a:tailEnd/>
          </a:ln>
        </p:spPr>
      </p:pic>
      <p:sp>
        <p:nvSpPr>
          <p:cNvPr id="9" name="Rectangle 8"/>
          <p:cNvSpPr/>
          <p:nvPr/>
        </p:nvSpPr>
        <p:spPr>
          <a:xfrm>
            <a:off x="333375" y="1333500"/>
            <a:ext cx="8610600" cy="4924425"/>
          </a:xfrm>
          <a:prstGeom prst="rect">
            <a:avLst/>
          </a:prstGeom>
        </p:spPr>
        <p:txBody>
          <a:bodyPr>
            <a:spAutoFit/>
          </a:bodyPr>
          <a:lstStyle/>
          <a:p>
            <a:pPr marL="342900" indent="-342900" fontAlgn="auto">
              <a:spcBef>
                <a:spcPts val="0"/>
              </a:spcBef>
              <a:spcAft>
                <a:spcPts val="1200"/>
              </a:spcAft>
              <a:buFont typeface="Arial" pitchFamily="34" charset="0"/>
              <a:buChar char="•"/>
              <a:defRPr/>
            </a:pPr>
            <a:r>
              <a:rPr lang="en-US" sz="2400" dirty="0">
                <a:latin typeface="+mj-lt"/>
              </a:rPr>
              <a:t>Chatham and Madison station do not have the traditional </a:t>
            </a:r>
            <a:r>
              <a:rPr lang="en-US" sz="2400" b="1" dirty="0">
                <a:solidFill>
                  <a:srgbClr val="0070C0"/>
                </a:solidFill>
                <a:latin typeface="+mj-lt"/>
              </a:rPr>
              <a:t>TOD housing/employment densities</a:t>
            </a:r>
            <a:r>
              <a:rPr lang="en-US" sz="2400" dirty="0">
                <a:latin typeface="+mj-lt"/>
              </a:rPr>
              <a:t> to support their TOD character</a:t>
            </a:r>
            <a:endParaRPr lang="en-US" sz="2400" b="1" dirty="0">
              <a:solidFill>
                <a:srgbClr val="0070C0"/>
              </a:solidFill>
              <a:latin typeface="+mj-lt"/>
            </a:endParaRPr>
          </a:p>
          <a:p>
            <a:pPr marL="342900" indent="-342900" fontAlgn="auto">
              <a:spcBef>
                <a:spcPts val="0"/>
              </a:spcBef>
              <a:spcAft>
                <a:spcPts val="1200"/>
              </a:spcAft>
              <a:buClr>
                <a:schemeClr val="tx1"/>
              </a:buClr>
              <a:buFont typeface="Arial" pitchFamily="34" charset="0"/>
              <a:buChar char="•"/>
              <a:defRPr/>
            </a:pPr>
            <a:r>
              <a:rPr lang="en-US" sz="2400" dirty="0">
                <a:latin typeface="+mj-lt"/>
              </a:rPr>
              <a:t>Properties are not developed to their maximum land value indicating </a:t>
            </a:r>
            <a:r>
              <a:rPr lang="en-US" sz="2400" b="1" dirty="0">
                <a:solidFill>
                  <a:srgbClr val="0070C0"/>
                </a:solidFill>
                <a:latin typeface="+mj-lt"/>
              </a:rPr>
              <a:t>potential for “spot” redevelopment </a:t>
            </a:r>
            <a:r>
              <a:rPr lang="en-US" sz="2400" dirty="0">
                <a:latin typeface="+mj-lt"/>
              </a:rPr>
              <a:t>in a TOD manner </a:t>
            </a:r>
          </a:p>
          <a:p>
            <a:pPr marL="342900" indent="-342900" fontAlgn="auto">
              <a:spcBef>
                <a:spcPts val="0"/>
              </a:spcBef>
              <a:spcAft>
                <a:spcPts val="1200"/>
              </a:spcAft>
              <a:buClr>
                <a:schemeClr val="tx1"/>
              </a:buClr>
              <a:buFont typeface="Arial" pitchFamily="34" charset="0"/>
              <a:buChar char="•"/>
              <a:defRPr/>
            </a:pPr>
            <a:r>
              <a:rPr lang="en-US" sz="2400" b="1" dirty="0">
                <a:solidFill>
                  <a:srgbClr val="0070C0"/>
                </a:solidFill>
                <a:latin typeface="+mj-lt"/>
              </a:rPr>
              <a:t>Zoning does not support TOD density </a:t>
            </a:r>
            <a:r>
              <a:rPr lang="en-US" sz="2400" dirty="0">
                <a:latin typeface="+mj-lt"/>
              </a:rPr>
              <a:t>that would attract developers</a:t>
            </a:r>
          </a:p>
          <a:p>
            <a:pPr marL="342900" indent="-342900" fontAlgn="auto">
              <a:spcBef>
                <a:spcPts val="0"/>
              </a:spcBef>
              <a:spcAft>
                <a:spcPts val="1200"/>
              </a:spcAft>
              <a:buFont typeface="Arial" pitchFamily="34" charset="0"/>
              <a:buChar char="•"/>
              <a:defRPr/>
            </a:pPr>
            <a:r>
              <a:rPr lang="en-US" sz="2400" dirty="0">
                <a:latin typeface="+mj-lt"/>
              </a:rPr>
              <a:t>Most “valuable” property at station areas is </a:t>
            </a:r>
            <a:r>
              <a:rPr lang="en-US" sz="2400" b="1" dirty="0">
                <a:solidFill>
                  <a:srgbClr val="0070C0"/>
                </a:solidFill>
                <a:latin typeface="+mj-lt"/>
              </a:rPr>
              <a:t>surface parking </a:t>
            </a:r>
          </a:p>
          <a:p>
            <a:pPr marL="342900" indent="-342900" fontAlgn="auto">
              <a:spcBef>
                <a:spcPts val="0"/>
              </a:spcBef>
              <a:spcAft>
                <a:spcPts val="1200"/>
              </a:spcAft>
              <a:buFont typeface="Arial" pitchFamily="34" charset="0"/>
              <a:buChar char="•"/>
              <a:defRPr/>
            </a:pPr>
            <a:r>
              <a:rPr lang="en-US" sz="2400" dirty="0">
                <a:latin typeface="+mj-lt"/>
              </a:rPr>
              <a:t>Convent Station offers the most land for development but Madison redevelopment could be </a:t>
            </a:r>
            <a:r>
              <a:rPr lang="en-US" sz="2400" b="1" dirty="0">
                <a:solidFill>
                  <a:srgbClr val="0070C0"/>
                </a:solidFill>
                <a:latin typeface="+mj-lt"/>
              </a:rPr>
              <a:t>more attractive to developers</a:t>
            </a:r>
          </a:p>
          <a:p>
            <a:pPr marL="342900" indent="-342900" fontAlgn="auto">
              <a:spcBef>
                <a:spcPts val="0"/>
              </a:spcBef>
              <a:spcAft>
                <a:spcPts val="1200"/>
              </a:spcAft>
              <a:buClr>
                <a:schemeClr val="tx1"/>
              </a:buClr>
              <a:buFont typeface="Arial" pitchFamily="34" charset="0"/>
              <a:buChar char="•"/>
              <a:defRPr/>
            </a:pPr>
            <a:r>
              <a:rPr lang="en-US" sz="2400" b="1" dirty="0">
                <a:solidFill>
                  <a:schemeClr val="accent1"/>
                </a:solidFill>
                <a:latin typeface="+mj-lt"/>
              </a:rPr>
              <a:t>Apartment and condominium housing </a:t>
            </a:r>
            <a:r>
              <a:rPr lang="en-US" sz="2400" dirty="0">
                <a:latin typeface="+mj-lt"/>
              </a:rPr>
              <a:t>for growing young and senior age groups is needed</a:t>
            </a:r>
            <a:endParaRPr lang="en-US" dirty="0"/>
          </a:p>
        </p:txBody>
      </p:sp>
      <p:pic>
        <p:nvPicPr>
          <p:cNvPr id="39944" name="Picture 8"/>
          <p:cNvPicPr>
            <a:picLocks noChangeAspect="1" noChangeArrowheads="1"/>
          </p:cNvPicPr>
          <p:nvPr/>
        </p:nvPicPr>
        <p:blipFill>
          <a:blip r:embed="rId5"/>
          <a:srcRect/>
          <a:stretch>
            <a:fillRect/>
          </a:stretch>
        </p:blipFill>
        <p:spPr bwMode="auto">
          <a:xfrm>
            <a:off x="7162800" y="5867400"/>
            <a:ext cx="557213"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799"/>
            <a:ext cx="8305800" cy="693905"/>
          </a:xfrm>
        </p:spPr>
        <p:txBody>
          <a:bodyPr/>
          <a:lstStyle/>
          <a:p>
            <a:pPr eaLnBrk="1" fontAlgn="auto" hangingPunct="1">
              <a:spcAft>
                <a:spcPts val="0"/>
              </a:spcAft>
              <a:defRPr/>
            </a:pPr>
            <a:r>
              <a:rPr lang="en-US" sz="3600" b="1" dirty="0" smtClean="0"/>
              <a:t>Land Use Scenario Analysis</a:t>
            </a:r>
            <a:endParaRPr lang="en-US" sz="3600" dirty="0">
              <a:solidFill>
                <a:srgbClr val="0070C0"/>
              </a:solidFill>
            </a:endParaRPr>
          </a:p>
        </p:txBody>
      </p:sp>
      <p:sp>
        <p:nvSpPr>
          <p:cNvPr id="41986" name="Rectangle 2"/>
          <p:cNvSpPr>
            <a:spLocks noChangeArrowheads="1"/>
          </p:cNvSpPr>
          <p:nvPr/>
        </p:nvSpPr>
        <p:spPr bwMode="auto">
          <a:xfrm>
            <a:off x="304800" y="1371600"/>
            <a:ext cx="8610600" cy="5000625"/>
          </a:xfrm>
          <a:prstGeom prst="rect">
            <a:avLst/>
          </a:prstGeom>
          <a:noFill/>
          <a:ln w="9525">
            <a:noFill/>
            <a:miter lim="800000"/>
            <a:headEnd/>
            <a:tailEnd/>
          </a:ln>
        </p:spPr>
        <p:txBody>
          <a:bodyPr>
            <a:spAutoFit/>
          </a:bodyPr>
          <a:lstStyle/>
          <a:p>
            <a:pPr marL="457200" indent="-457200">
              <a:buClr>
                <a:schemeClr val="tx1"/>
              </a:buClr>
              <a:buFont typeface="Arial" charset="0"/>
              <a:buChar char="•"/>
            </a:pPr>
            <a:r>
              <a:rPr lang="en-US" sz="2800">
                <a:latin typeface="Calibri" pitchFamily="34" charset="0"/>
              </a:rPr>
              <a:t>Conducted </a:t>
            </a:r>
            <a:r>
              <a:rPr lang="en-US" sz="2800" i="1">
                <a:latin typeface="Calibri" pitchFamily="34" charset="0"/>
              </a:rPr>
              <a:t>hypothetical</a:t>
            </a:r>
            <a:r>
              <a:rPr lang="en-US" sz="2800">
                <a:latin typeface="Calibri" pitchFamily="34" charset="0"/>
              </a:rPr>
              <a:t> analyses of TOD in the three station areas---existing parking parcels and/or adjacent properties were included</a:t>
            </a:r>
          </a:p>
          <a:p>
            <a:pPr marL="457200" indent="-457200">
              <a:buClr>
                <a:schemeClr val="tx1"/>
              </a:buClr>
            </a:pPr>
            <a:endParaRPr lang="en-US" sz="1400">
              <a:latin typeface="Calibri" pitchFamily="34" charset="0"/>
            </a:endParaRPr>
          </a:p>
          <a:p>
            <a:pPr marL="457200" indent="-457200">
              <a:buClr>
                <a:schemeClr val="tx1"/>
              </a:buClr>
              <a:buFont typeface="Arial" charset="0"/>
              <a:buChar char="•"/>
            </a:pPr>
            <a:r>
              <a:rPr lang="en-US" sz="2800">
                <a:latin typeface="Calibri" pitchFamily="34" charset="0"/>
              </a:rPr>
              <a:t>Focus was to determine if these areas could attract development with and without the requirement to include commuter parking</a:t>
            </a:r>
          </a:p>
          <a:p>
            <a:pPr marL="457200" indent="-457200">
              <a:buClr>
                <a:schemeClr val="tx1"/>
              </a:buClr>
            </a:pPr>
            <a:endParaRPr lang="en-US" sz="1400">
              <a:latin typeface="Calibri" pitchFamily="34" charset="0"/>
            </a:endParaRPr>
          </a:p>
          <a:p>
            <a:pPr marL="457200" indent="-457200">
              <a:buClr>
                <a:schemeClr val="tx1"/>
              </a:buClr>
              <a:buFont typeface="Arial" charset="0"/>
              <a:buChar char="•"/>
            </a:pPr>
            <a:r>
              <a:rPr lang="en-US" sz="2800">
                <a:latin typeface="Calibri" pitchFamily="34" charset="0"/>
              </a:rPr>
              <a:t>Development density and uses were varied to approach a target rate of return on investment</a:t>
            </a:r>
          </a:p>
          <a:p>
            <a:pPr marL="457200" indent="-457200">
              <a:buClr>
                <a:schemeClr val="tx1"/>
              </a:buClr>
            </a:pPr>
            <a:endParaRPr lang="en-US" sz="1400">
              <a:latin typeface="Calibri" pitchFamily="34" charset="0"/>
            </a:endParaRPr>
          </a:p>
          <a:p>
            <a:pPr marL="457200" indent="-457200">
              <a:buClr>
                <a:schemeClr val="tx1"/>
              </a:buClr>
              <a:buFont typeface="Arial" charset="0"/>
              <a:buChar char="•"/>
            </a:pPr>
            <a:r>
              <a:rPr lang="en-US" sz="2800">
                <a:latin typeface="Calibri" pitchFamily="34" charset="0"/>
              </a:rPr>
              <a:t>Detailed market analyses and land valuations were not included</a:t>
            </a:r>
            <a:endParaRPr lang="en-US" sz="2400">
              <a:latin typeface="Calibri" pitchFamily="34" charset="0"/>
            </a:endParaRPr>
          </a:p>
        </p:txBody>
      </p:sp>
      <p:pic>
        <p:nvPicPr>
          <p:cNvPr id="41988" name="Picture 2" descr="\\vhb\proj\Boston\25497.00 NJ 124 Corridor TAS\graphics\FIGURES\NJTPA Logos\Primary NJTPA Logo_full_name_print.jpg"/>
          <p:cNvPicPr>
            <a:picLocks noChangeAspect="1" noChangeArrowheads="1"/>
          </p:cNvPicPr>
          <p:nvPr/>
        </p:nvPicPr>
        <p:blipFill>
          <a:blip r:embed="rId3"/>
          <a:srcRect/>
          <a:stretch>
            <a:fillRect/>
          </a:stretch>
        </p:blipFill>
        <p:spPr bwMode="auto">
          <a:xfrm>
            <a:off x="7772400" y="6096000"/>
            <a:ext cx="1204913" cy="536575"/>
          </a:xfrm>
          <a:prstGeom prst="rect">
            <a:avLst/>
          </a:prstGeom>
          <a:noFill/>
          <a:ln w="9525">
            <a:noFill/>
            <a:miter lim="800000"/>
            <a:headEnd/>
            <a:tailEnd/>
          </a:ln>
        </p:spPr>
      </p:pic>
      <p:pic>
        <p:nvPicPr>
          <p:cNvPr id="41989" name="Picture 2" descr="\\vhb\proj\Boston\25497.00 NJ 124 Corridor TAS\tech\Task 3\Logos\MorrisCountyRte124_logos\MorrisCountyRte124_1000px.png"/>
          <p:cNvPicPr>
            <a:picLocks noChangeAspect="1" noChangeArrowheads="1"/>
          </p:cNvPicPr>
          <p:nvPr/>
        </p:nvPicPr>
        <p:blipFill>
          <a:blip r:embed="rId4"/>
          <a:srcRect/>
          <a:stretch>
            <a:fillRect/>
          </a:stretch>
        </p:blipFill>
        <p:spPr bwMode="auto">
          <a:xfrm>
            <a:off x="304800" y="0"/>
            <a:ext cx="3733800" cy="544513"/>
          </a:xfrm>
          <a:prstGeom prst="rect">
            <a:avLst/>
          </a:prstGeom>
          <a:noFill/>
          <a:ln w="9525">
            <a:noFill/>
            <a:miter lim="800000"/>
            <a:headEnd/>
            <a:tailEnd/>
          </a:ln>
        </p:spPr>
      </p:pic>
      <p:sp>
        <p:nvSpPr>
          <p:cNvPr id="9" name="Rectangle 8"/>
          <p:cNvSpPr/>
          <p:nvPr/>
        </p:nvSpPr>
        <p:spPr>
          <a:xfrm>
            <a:off x="533400" y="1143000"/>
            <a:ext cx="8382000" cy="1416050"/>
          </a:xfrm>
          <a:prstGeom prst="rect">
            <a:avLst/>
          </a:prstGeom>
        </p:spPr>
        <p:txBody>
          <a:bodyPr>
            <a:spAutoFit/>
          </a:bodyPr>
          <a:lstStyle/>
          <a:p>
            <a:pPr fontAlgn="auto">
              <a:spcBef>
                <a:spcPts val="0"/>
              </a:spcBef>
              <a:spcAft>
                <a:spcPts val="0"/>
              </a:spcAft>
              <a:defRPr/>
            </a:pPr>
            <a:endParaRPr lang="en-US" sz="2000" dirty="0">
              <a:latin typeface="+mj-lt"/>
            </a:endParaRPr>
          </a:p>
          <a:p>
            <a:pPr fontAlgn="auto">
              <a:spcBef>
                <a:spcPts val="0"/>
              </a:spcBef>
              <a:spcAft>
                <a:spcPts val="0"/>
              </a:spcAft>
              <a:buFont typeface="Arial" pitchFamily="34" charset="0"/>
              <a:buChar char="•"/>
              <a:defRPr/>
            </a:pPr>
            <a:endParaRPr lang="en-US" sz="2000" dirty="0">
              <a:latin typeface="+mj-lt"/>
            </a:endParaRPr>
          </a:p>
          <a:p>
            <a:pPr fontAlgn="auto">
              <a:spcBef>
                <a:spcPts val="0"/>
              </a:spcBef>
              <a:spcAft>
                <a:spcPts val="1200"/>
              </a:spcAft>
              <a:defRPr/>
            </a:pPr>
            <a:endParaRPr lang="en-US" dirty="0"/>
          </a:p>
          <a:p>
            <a:pPr fontAlgn="auto">
              <a:spcBef>
                <a:spcPts val="0"/>
              </a:spcBef>
              <a:spcAft>
                <a:spcPts val="1200"/>
              </a:spcAft>
              <a:buFont typeface="Arial" pitchFamily="34" charset="0"/>
              <a:buChar char="•"/>
              <a:defRPr/>
            </a:pPr>
            <a:endParaRPr lang="en-US" dirty="0"/>
          </a:p>
        </p:txBody>
      </p:sp>
      <p:pic>
        <p:nvPicPr>
          <p:cNvPr id="41992" name="Picture 8"/>
          <p:cNvPicPr>
            <a:picLocks noChangeAspect="1" noChangeArrowheads="1"/>
          </p:cNvPicPr>
          <p:nvPr/>
        </p:nvPicPr>
        <p:blipFill>
          <a:blip r:embed="rId5"/>
          <a:srcRect/>
          <a:stretch>
            <a:fillRect/>
          </a:stretch>
        </p:blipFill>
        <p:spPr bwMode="auto">
          <a:xfrm>
            <a:off x="7162800" y="5867400"/>
            <a:ext cx="557213"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023" y="449095"/>
            <a:ext cx="8305800" cy="693905"/>
          </a:xfrm>
        </p:spPr>
        <p:txBody>
          <a:bodyPr/>
          <a:lstStyle/>
          <a:p>
            <a:pPr eaLnBrk="1" fontAlgn="auto" hangingPunct="1">
              <a:spcAft>
                <a:spcPts val="0"/>
              </a:spcAft>
              <a:defRPr/>
            </a:pPr>
            <a:r>
              <a:rPr lang="en-US" sz="3600" b="1" dirty="0" smtClean="0"/>
              <a:t>Land Use Analysis Results</a:t>
            </a:r>
            <a:endParaRPr lang="en-US" sz="3600" dirty="0">
              <a:solidFill>
                <a:srgbClr val="0070C0"/>
              </a:solidFill>
            </a:endParaRPr>
          </a:p>
        </p:txBody>
      </p:sp>
      <p:sp>
        <p:nvSpPr>
          <p:cNvPr id="44034" name="Rectangle 2"/>
          <p:cNvSpPr>
            <a:spLocks noChangeArrowheads="1"/>
          </p:cNvSpPr>
          <p:nvPr/>
        </p:nvSpPr>
        <p:spPr bwMode="auto">
          <a:xfrm>
            <a:off x="304800" y="1073150"/>
            <a:ext cx="8610600" cy="5816600"/>
          </a:xfrm>
          <a:prstGeom prst="rect">
            <a:avLst/>
          </a:prstGeom>
          <a:noFill/>
          <a:ln w="9525">
            <a:noFill/>
            <a:miter lim="800000"/>
            <a:headEnd/>
            <a:tailEnd/>
          </a:ln>
        </p:spPr>
        <p:txBody>
          <a:bodyPr>
            <a:spAutoFit/>
          </a:bodyPr>
          <a:lstStyle/>
          <a:p>
            <a:pPr marL="457200" indent="-457200">
              <a:buClr>
                <a:schemeClr val="tx1"/>
              </a:buClr>
              <a:buFont typeface="Arial" charset="0"/>
              <a:buChar char="•"/>
              <a:defRPr/>
            </a:pPr>
            <a:r>
              <a:rPr lang="en-US" sz="2600" dirty="0">
                <a:latin typeface="Calibri" pitchFamily="34" charset="0"/>
              </a:rPr>
              <a:t>Convent Station TOD had best rate of return of the </a:t>
            </a:r>
            <a:r>
              <a:rPr lang="en-US" sz="2600" b="1" dirty="0">
                <a:solidFill>
                  <a:schemeClr val="accent1"/>
                </a:solidFill>
                <a:latin typeface="Calibri" pitchFamily="34" charset="0"/>
              </a:rPr>
              <a:t>“without” commuter parking </a:t>
            </a:r>
            <a:r>
              <a:rPr lang="en-US" sz="2600" dirty="0">
                <a:latin typeface="Calibri" pitchFamily="34" charset="0"/>
              </a:rPr>
              <a:t>scenarios (50 du/acre)</a:t>
            </a:r>
          </a:p>
          <a:p>
            <a:pPr marL="457200" indent="-457200">
              <a:buClr>
                <a:schemeClr val="tx1"/>
              </a:buClr>
              <a:defRPr/>
            </a:pPr>
            <a:endParaRPr lang="en-US" sz="1200" dirty="0">
              <a:latin typeface="Calibri" pitchFamily="34" charset="0"/>
            </a:endParaRPr>
          </a:p>
          <a:p>
            <a:pPr marL="457200" indent="-457200">
              <a:buClr>
                <a:schemeClr val="tx1"/>
              </a:buClr>
              <a:buFont typeface="Arial" charset="0"/>
              <a:buChar char="•"/>
              <a:defRPr/>
            </a:pPr>
            <a:r>
              <a:rPr lang="en-US" sz="2600" dirty="0">
                <a:latin typeface="Calibri" pitchFamily="34" charset="0"/>
              </a:rPr>
              <a:t>Madison Station TOD had the best rate of return of the </a:t>
            </a:r>
            <a:r>
              <a:rPr lang="en-US" sz="2600" b="1" dirty="0">
                <a:solidFill>
                  <a:schemeClr val="accent1"/>
                </a:solidFill>
                <a:latin typeface="Calibri" pitchFamily="34" charset="0"/>
              </a:rPr>
              <a:t>“with” commuter parking </a:t>
            </a:r>
            <a:r>
              <a:rPr lang="en-US" sz="2600" dirty="0">
                <a:latin typeface="Calibri" pitchFamily="34" charset="0"/>
              </a:rPr>
              <a:t>scenarios (50 du/acre)</a:t>
            </a:r>
          </a:p>
          <a:p>
            <a:pPr marL="457200" indent="-457200">
              <a:buClr>
                <a:schemeClr val="tx1"/>
              </a:buClr>
              <a:defRPr/>
            </a:pPr>
            <a:endParaRPr lang="en-US" sz="1200" dirty="0">
              <a:latin typeface="Calibri" pitchFamily="34" charset="0"/>
            </a:endParaRPr>
          </a:p>
          <a:p>
            <a:pPr marL="457200" indent="-457200">
              <a:buClr>
                <a:schemeClr val="tx1"/>
              </a:buClr>
              <a:buFont typeface="Arial" charset="0"/>
              <a:buChar char="•"/>
              <a:defRPr/>
            </a:pPr>
            <a:r>
              <a:rPr lang="en-US" sz="2600" dirty="0">
                <a:latin typeface="Calibri" pitchFamily="34" charset="0"/>
              </a:rPr>
              <a:t>No definitive best location</a:t>
            </a:r>
          </a:p>
          <a:p>
            <a:pPr marL="457200" indent="-457200">
              <a:buClr>
                <a:schemeClr val="tx1"/>
              </a:buClr>
              <a:defRPr/>
            </a:pPr>
            <a:endParaRPr lang="en-US" sz="1200" dirty="0">
              <a:latin typeface="Calibri" pitchFamily="34" charset="0"/>
            </a:endParaRPr>
          </a:p>
          <a:p>
            <a:pPr marL="457200" indent="-457200">
              <a:buClr>
                <a:schemeClr val="tx1"/>
              </a:buClr>
              <a:buFont typeface="Arial" charset="0"/>
              <a:buChar char="•"/>
              <a:defRPr/>
            </a:pPr>
            <a:r>
              <a:rPr lang="en-US" sz="2600" dirty="0">
                <a:latin typeface="Calibri" pitchFamily="34" charset="0"/>
              </a:rPr>
              <a:t>No scenario produced the target rate of return (8%) indicating that </a:t>
            </a:r>
            <a:r>
              <a:rPr lang="en-US" sz="2600" b="1" dirty="0">
                <a:solidFill>
                  <a:schemeClr val="accent1"/>
                </a:solidFill>
                <a:latin typeface="Calibri" pitchFamily="34" charset="0"/>
              </a:rPr>
              <a:t>some incentives </a:t>
            </a:r>
            <a:r>
              <a:rPr lang="en-US" sz="2600" dirty="0">
                <a:latin typeface="Calibri" pitchFamily="34" charset="0"/>
              </a:rPr>
              <a:t>would be required</a:t>
            </a:r>
          </a:p>
          <a:p>
            <a:pPr marL="457200" indent="-457200">
              <a:buClr>
                <a:schemeClr val="tx1"/>
              </a:buClr>
              <a:defRPr/>
            </a:pPr>
            <a:endParaRPr lang="en-US" sz="1200" dirty="0">
              <a:latin typeface="Calibri" pitchFamily="34" charset="0"/>
            </a:endParaRPr>
          </a:p>
          <a:p>
            <a:pPr marL="457200" indent="-457200">
              <a:buClr>
                <a:schemeClr val="tx1"/>
              </a:buClr>
              <a:buFont typeface="Arial" charset="0"/>
              <a:buChar char="•"/>
              <a:defRPr/>
            </a:pPr>
            <a:r>
              <a:rPr lang="en-US" sz="2600" dirty="0">
                <a:latin typeface="Calibri" pitchFamily="34" charset="0"/>
              </a:rPr>
              <a:t>Zoning (density) changes would be required</a:t>
            </a:r>
            <a:endParaRPr lang="en-US" sz="1200" dirty="0">
              <a:latin typeface="Calibri" pitchFamily="34" charset="0"/>
            </a:endParaRPr>
          </a:p>
          <a:p>
            <a:pPr>
              <a:buClr>
                <a:schemeClr val="tx1"/>
              </a:buClr>
              <a:defRPr/>
            </a:pPr>
            <a:r>
              <a:rPr lang="en-US" sz="1200" dirty="0">
                <a:latin typeface="Calibri" pitchFamily="34" charset="0"/>
              </a:rPr>
              <a:t> </a:t>
            </a:r>
          </a:p>
          <a:p>
            <a:pPr marL="457200" indent="-457200">
              <a:buClr>
                <a:schemeClr val="tx1"/>
              </a:buClr>
              <a:buFont typeface="Arial" charset="0"/>
              <a:buChar char="•"/>
              <a:defRPr/>
            </a:pPr>
            <a:r>
              <a:rPr lang="en-US" sz="2600" dirty="0">
                <a:latin typeface="Calibri" pitchFamily="34" charset="0"/>
              </a:rPr>
              <a:t>Development would range from </a:t>
            </a:r>
            <a:r>
              <a:rPr lang="en-US" sz="2600" b="1" dirty="0">
                <a:solidFill>
                  <a:schemeClr val="accent1"/>
                </a:solidFill>
                <a:latin typeface="Calibri" pitchFamily="34" charset="0"/>
              </a:rPr>
              <a:t>4-6 stories </a:t>
            </a:r>
            <a:r>
              <a:rPr lang="en-US" sz="2600" dirty="0">
                <a:latin typeface="Calibri" pitchFamily="34" charset="0"/>
              </a:rPr>
              <a:t>in height; parking would range from </a:t>
            </a:r>
            <a:r>
              <a:rPr lang="en-US" sz="2600" b="1" dirty="0">
                <a:solidFill>
                  <a:schemeClr val="accent1"/>
                </a:solidFill>
                <a:latin typeface="Calibri" pitchFamily="34" charset="0"/>
              </a:rPr>
              <a:t>3-9 stories</a:t>
            </a:r>
          </a:p>
          <a:p>
            <a:pPr marL="457200" indent="-457200">
              <a:buClr>
                <a:schemeClr val="tx1"/>
              </a:buClr>
              <a:defRPr/>
            </a:pPr>
            <a:endParaRPr lang="en-US" sz="1200" b="1" dirty="0">
              <a:solidFill>
                <a:schemeClr val="accent1"/>
              </a:solidFill>
              <a:latin typeface="Calibri" pitchFamily="34" charset="0"/>
            </a:endParaRPr>
          </a:p>
          <a:p>
            <a:pPr marL="457200" indent="-457200">
              <a:buClr>
                <a:schemeClr val="tx1"/>
              </a:buClr>
              <a:buFont typeface="Arial" charset="0"/>
              <a:buChar char="•"/>
              <a:defRPr/>
            </a:pPr>
            <a:r>
              <a:rPr lang="en-US" sz="2600" dirty="0">
                <a:latin typeface="Calibri" pitchFamily="34" charset="0"/>
              </a:rPr>
              <a:t>TOD resulted in </a:t>
            </a:r>
            <a:r>
              <a:rPr lang="en-US" sz="2600" b="1" dirty="0">
                <a:solidFill>
                  <a:schemeClr val="accent1"/>
                </a:solidFill>
                <a:latin typeface="Calibri" pitchFamily="34" charset="0"/>
              </a:rPr>
              <a:t>improved taxable values </a:t>
            </a:r>
            <a:endParaRPr lang="en-US" sz="1400" dirty="0">
              <a:latin typeface="Calibri" pitchFamily="34" charset="0"/>
            </a:endParaRPr>
          </a:p>
        </p:txBody>
      </p:sp>
      <p:pic>
        <p:nvPicPr>
          <p:cNvPr id="44036" name="Picture 2" descr="\\vhb\proj\Boston\25497.00 NJ 124 Corridor TAS\graphics\FIGURES\NJTPA Logos\Primary NJTPA Logo_full_name_print.jpg"/>
          <p:cNvPicPr>
            <a:picLocks noChangeAspect="1" noChangeArrowheads="1"/>
          </p:cNvPicPr>
          <p:nvPr/>
        </p:nvPicPr>
        <p:blipFill>
          <a:blip r:embed="rId3"/>
          <a:srcRect/>
          <a:stretch>
            <a:fillRect/>
          </a:stretch>
        </p:blipFill>
        <p:spPr bwMode="auto">
          <a:xfrm>
            <a:off x="7772400" y="6096000"/>
            <a:ext cx="1204913" cy="536575"/>
          </a:xfrm>
          <a:prstGeom prst="rect">
            <a:avLst/>
          </a:prstGeom>
          <a:noFill/>
          <a:ln w="9525">
            <a:noFill/>
            <a:miter lim="800000"/>
            <a:headEnd/>
            <a:tailEnd/>
          </a:ln>
        </p:spPr>
      </p:pic>
      <p:pic>
        <p:nvPicPr>
          <p:cNvPr id="44037" name="Picture 2" descr="\\vhb\proj\Boston\25497.00 NJ 124 Corridor TAS\tech\Task 3\Logos\MorrisCountyRte124_logos\MorrisCountyRte124_1000px.png"/>
          <p:cNvPicPr>
            <a:picLocks noChangeAspect="1" noChangeArrowheads="1"/>
          </p:cNvPicPr>
          <p:nvPr/>
        </p:nvPicPr>
        <p:blipFill>
          <a:blip r:embed="rId4"/>
          <a:srcRect/>
          <a:stretch>
            <a:fillRect/>
          </a:stretch>
        </p:blipFill>
        <p:spPr bwMode="auto">
          <a:xfrm>
            <a:off x="304800" y="0"/>
            <a:ext cx="3733800" cy="544513"/>
          </a:xfrm>
          <a:prstGeom prst="rect">
            <a:avLst/>
          </a:prstGeom>
          <a:noFill/>
          <a:ln w="9525">
            <a:noFill/>
            <a:miter lim="800000"/>
            <a:headEnd/>
            <a:tailEnd/>
          </a:ln>
        </p:spPr>
      </p:pic>
      <p:sp>
        <p:nvSpPr>
          <p:cNvPr id="9" name="Rectangle 8"/>
          <p:cNvSpPr/>
          <p:nvPr/>
        </p:nvSpPr>
        <p:spPr>
          <a:xfrm>
            <a:off x="533400" y="1143000"/>
            <a:ext cx="8382000" cy="1416050"/>
          </a:xfrm>
          <a:prstGeom prst="rect">
            <a:avLst/>
          </a:prstGeom>
        </p:spPr>
        <p:txBody>
          <a:bodyPr>
            <a:spAutoFit/>
          </a:bodyPr>
          <a:lstStyle/>
          <a:p>
            <a:pPr fontAlgn="auto">
              <a:spcBef>
                <a:spcPts val="0"/>
              </a:spcBef>
              <a:spcAft>
                <a:spcPts val="0"/>
              </a:spcAft>
              <a:defRPr/>
            </a:pPr>
            <a:endParaRPr lang="en-US" sz="2000" dirty="0">
              <a:latin typeface="+mj-lt"/>
            </a:endParaRPr>
          </a:p>
          <a:p>
            <a:pPr fontAlgn="auto">
              <a:spcBef>
                <a:spcPts val="0"/>
              </a:spcBef>
              <a:spcAft>
                <a:spcPts val="0"/>
              </a:spcAft>
              <a:buFont typeface="Arial" pitchFamily="34" charset="0"/>
              <a:buChar char="•"/>
              <a:defRPr/>
            </a:pPr>
            <a:endParaRPr lang="en-US" sz="2000" dirty="0">
              <a:latin typeface="+mj-lt"/>
            </a:endParaRPr>
          </a:p>
          <a:p>
            <a:pPr fontAlgn="auto">
              <a:spcBef>
                <a:spcPts val="0"/>
              </a:spcBef>
              <a:spcAft>
                <a:spcPts val="1200"/>
              </a:spcAft>
              <a:defRPr/>
            </a:pPr>
            <a:endParaRPr lang="en-US" dirty="0"/>
          </a:p>
          <a:p>
            <a:pPr fontAlgn="auto">
              <a:spcBef>
                <a:spcPts val="0"/>
              </a:spcBef>
              <a:spcAft>
                <a:spcPts val="1200"/>
              </a:spcAft>
              <a:buFont typeface="Arial" pitchFamily="34" charset="0"/>
              <a:buChar char="•"/>
              <a:defRPr/>
            </a:pPr>
            <a:endParaRPr lang="en-US" dirty="0"/>
          </a:p>
        </p:txBody>
      </p:sp>
      <p:pic>
        <p:nvPicPr>
          <p:cNvPr id="44040" name="Picture 8"/>
          <p:cNvPicPr>
            <a:picLocks noChangeAspect="1" noChangeArrowheads="1"/>
          </p:cNvPicPr>
          <p:nvPr/>
        </p:nvPicPr>
        <p:blipFill>
          <a:blip r:embed="rId5"/>
          <a:srcRect/>
          <a:stretch>
            <a:fillRect/>
          </a:stretch>
        </p:blipFill>
        <p:spPr bwMode="auto">
          <a:xfrm>
            <a:off x="7162800" y="5867400"/>
            <a:ext cx="557213"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4248"/>
            <a:ext cx="8305800" cy="533401"/>
          </a:xfrm>
        </p:spPr>
        <p:txBody>
          <a:bodyPr>
            <a:normAutofit fontScale="90000"/>
          </a:bodyPr>
          <a:lstStyle/>
          <a:p>
            <a:pPr eaLnBrk="1" fontAlgn="auto" hangingPunct="1">
              <a:spcAft>
                <a:spcPts val="0"/>
              </a:spcAft>
              <a:defRPr/>
            </a:pPr>
            <a:r>
              <a:rPr lang="en-US" sz="3600" b="1" dirty="0" smtClean="0"/>
              <a:t>Land Use Recommendations</a:t>
            </a:r>
            <a:endParaRPr lang="en-US" sz="3600" dirty="0">
              <a:solidFill>
                <a:srgbClr val="0070C0"/>
              </a:solidFill>
            </a:endParaRPr>
          </a:p>
        </p:txBody>
      </p:sp>
      <p:sp>
        <p:nvSpPr>
          <p:cNvPr id="46082" name="Rectangle 2"/>
          <p:cNvSpPr>
            <a:spLocks noChangeArrowheads="1"/>
          </p:cNvSpPr>
          <p:nvPr/>
        </p:nvSpPr>
        <p:spPr bwMode="auto">
          <a:xfrm>
            <a:off x="304800" y="1066800"/>
            <a:ext cx="8610600" cy="5276850"/>
          </a:xfrm>
          <a:prstGeom prst="rect">
            <a:avLst/>
          </a:prstGeom>
          <a:noFill/>
          <a:ln w="9525">
            <a:noFill/>
            <a:miter lim="800000"/>
            <a:headEnd/>
            <a:tailEnd/>
          </a:ln>
        </p:spPr>
        <p:txBody>
          <a:bodyPr>
            <a:spAutoFit/>
          </a:bodyPr>
          <a:lstStyle/>
          <a:p>
            <a:pPr marL="457200" indent="-457200">
              <a:buClr>
                <a:schemeClr val="tx1"/>
              </a:buClr>
              <a:buFont typeface="Arial" charset="0"/>
              <a:buChar char="•"/>
            </a:pPr>
            <a:r>
              <a:rPr lang="en-US" sz="2600">
                <a:latin typeface="Calibri" pitchFamily="34" charset="0"/>
              </a:rPr>
              <a:t>Consider </a:t>
            </a:r>
            <a:r>
              <a:rPr lang="en-US" sz="2600" b="1">
                <a:solidFill>
                  <a:srgbClr val="0070C0"/>
                </a:solidFill>
                <a:latin typeface="Calibri" pitchFamily="34" charset="0"/>
              </a:rPr>
              <a:t>TOD redevelopment</a:t>
            </a:r>
            <a:r>
              <a:rPr lang="en-US" sz="2600">
                <a:latin typeface="Calibri" pitchFamily="34" charset="0"/>
              </a:rPr>
              <a:t> of properties in vicinity of rail stations</a:t>
            </a:r>
          </a:p>
          <a:p>
            <a:pPr marL="800100" lvl="1" indent="-342900">
              <a:buClr>
                <a:schemeClr val="tx1"/>
              </a:buClr>
              <a:buSzPct val="75000"/>
              <a:buFont typeface="Wingdings" pitchFamily="2" charset="2"/>
              <a:buChar char="§"/>
            </a:pPr>
            <a:r>
              <a:rPr lang="en-US" sz="2000">
                <a:latin typeface="Calibri" pitchFamily="34" charset="0"/>
              </a:rPr>
              <a:t>Supports growth and meets housing needs</a:t>
            </a:r>
          </a:p>
          <a:p>
            <a:pPr marL="800100" lvl="1" indent="-342900">
              <a:buClr>
                <a:schemeClr val="tx1"/>
              </a:buClr>
              <a:buSzPct val="75000"/>
              <a:buFont typeface="Wingdings" pitchFamily="2" charset="2"/>
              <a:buChar char="§"/>
            </a:pPr>
            <a:r>
              <a:rPr lang="en-US" sz="2000">
                <a:latin typeface="Calibri" pitchFamily="34" charset="0"/>
              </a:rPr>
              <a:t>Maximizes land value</a:t>
            </a:r>
          </a:p>
          <a:p>
            <a:pPr marL="800100" lvl="1" indent="-342900">
              <a:buClr>
                <a:schemeClr val="tx1"/>
              </a:buClr>
              <a:buSzPct val="75000"/>
              <a:buFont typeface="Wingdings" pitchFamily="2" charset="2"/>
              <a:buChar char="§"/>
            </a:pPr>
            <a:r>
              <a:rPr lang="en-US" sz="2000">
                <a:latin typeface="Calibri" pitchFamily="34" charset="0"/>
              </a:rPr>
              <a:t>Increases transit usage</a:t>
            </a:r>
          </a:p>
          <a:p>
            <a:pPr marL="800100" lvl="1" indent="-342900">
              <a:buClr>
                <a:schemeClr val="tx1"/>
              </a:buClr>
              <a:buSzPct val="75000"/>
              <a:buFont typeface="Wingdings" pitchFamily="2" charset="2"/>
              <a:buChar char="§"/>
            </a:pPr>
            <a:r>
              <a:rPr lang="en-US" sz="2000">
                <a:latin typeface="Calibri" pitchFamily="34" charset="0"/>
              </a:rPr>
              <a:t>Potentially decreases access by auto</a:t>
            </a:r>
          </a:p>
          <a:p>
            <a:pPr marL="800100" lvl="1" indent="-342900">
              <a:buClr>
                <a:schemeClr val="tx1"/>
              </a:buClr>
              <a:buSzPct val="75000"/>
            </a:pPr>
            <a:endParaRPr lang="en-US" sz="1400">
              <a:latin typeface="Calibri" pitchFamily="34" charset="0"/>
            </a:endParaRPr>
          </a:p>
          <a:p>
            <a:pPr marL="457200" indent="-457200">
              <a:buClr>
                <a:schemeClr val="tx1"/>
              </a:buClr>
              <a:buFont typeface="Arial" charset="0"/>
              <a:buChar char="•"/>
            </a:pPr>
            <a:r>
              <a:rPr lang="en-US" sz="2600" b="1">
                <a:solidFill>
                  <a:srgbClr val="0070C0"/>
                </a:solidFill>
                <a:latin typeface="Calibri" pitchFamily="34" charset="0"/>
              </a:rPr>
              <a:t>Consider transportation impacts </a:t>
            </a:r>
            <a:r>
              <a:rPr lang="en-US" sz="2600">
                <a:latin typeface="Calibri" pitchFamily="34" charset="0"/>
              </a:rPr>
              <a:t>(including parking needed during construction)</a:t>
            </a:r>
            <a:r>
              <a:rPr lang="en-US" sz="2600">
                <a:solidFill>
                  <a:srgbClr val="0070C0"/>
                </a:solidFill>
                <a:latin typeface="Calibri" pitchFamily="34" charset="0"/>
              </a:rPr>
              <a:t> </a:t>
            </a:r>
            <a:r>
              <a:rPr lang="en-US" sz="2600">
                <a:latin typeface="Calibri" pitchFamily="34" charset="0"/>
              </a:rPr>
              <a:t>before proceeding with increased parking and development</a:t>
            </a:r>
          </a:p>
          <a:p>
            <a:pPr marL="457200" indent="-457200">
              <a:buClr>
                <a:schemeClr val="tx1"/>
              </a:buClr>
            </a:pPr>
            <a:endParaRPr lang="en-US" sz="1400">
              <a:latin typeface="Calibri" pitchFamily="34" charset="0"/>
            </a:endParaRPr>
          </a:p>
          <a:p>
            <a:pPr marL="457200" indent="-457200">
              <a:buClr>
                <a:schemeClr val="tx1"/>
              </a:buClr>
              <a:buFont typeface="Arial" charset="0"/>
              <a:buChar char="•"/>
            </a:pPr>
            <a:r>
              <a:rPr lang="en-US" sz="2600" b="1">
                <a:solidFill>
                  <a:srgbClr val="0070C0"/>
                </a:solidFill>
                <a:latin typeface="Calibri" pitchFamily="34" charset="0"/>
              </a:rPr>
              <a:t>Revise zoning </a:t>
            </a:r>
            <a:r>
              <a:rPr lang="en-US" sz="2600">
                <a:latin typeface="Calibri" pitchFamily="34" charset="0"/>
              </a:rPr>
              <a:t>to accommodate TOD at selected properties</a:t>
            </a:r>
          </a:p>
          <a:p>
            <a:pPr marL="457200" indent="-457200">
              <a:buFont typeface="Arial" charset="0"/>
              <a:buChar char="•"/>
            </a:pPr>
            <a:endParaRPr lang="en-US" sz="2400">
              <a:latin typeface="Calibri" pitchFamily="34" charset="0"/>
            </a:endParaRPr>
          </a:p>
          <a:p>
            <a:pPr marL="457200" indent="-457200">
              <a:buFont typeface="Arial" charset="0"/>
              <a:buChar char="•"/>
            </a:pPr>
            <a:r>
              <a:rPr lang="en-US" sz="2600">
                <a:latin typeface="Calibri" pitchFamily="34" charset="0"/>
              </a:rPr>
              <a:t>Encourage zoning and incentives that support </a:t>
            </a:r>
            <a:r>
              <a:rPr lang="en-US" sz="2600" b="1">
                <a:solidFill>
                  <a:srgbClr val="0070C0"/>
                </a:solidFill>
                <a:latin typeface="Calibri" pitchFamily="34" charset="0"/>
              </a:rPr>
              <a:t>developer-provided commuter parking</a:t>
            </a:r>
            <a:endParaRPr lang="en-US" sz="2400">
              <a:latin typeface="Calibri" pitchFamily="34" charset="0"/>
            </a:endParaRPr>
          </a:p>
        </p:txBody>
      </p:sp>
      <p:pic>
        <p:nvPicPr>
          <p:cNvPr id="46084" name="Picture 2" descr="\\vhb\proj\Boston\25497.00 NJ 124 Corridor TAS\graphics\FIGURES\NJTPA Logos\Primary NJTPA Logo_full_name_print.jpg"/>
          <p:cNvPicPr>
            <a:picLocks noChangeAspect="1" noChangeArrowheads="1"/>
          </p:cNvPicPr>
          <p:nvPr/>
        </p:nvPicPr>
        <p:blipFill>
          <a:blip r:embed="rId3"/>
          <a:srcRect/>
          <a:stretch>
            <a:fillRect/>
          </a:stretch>
        </p:blipFill>
        <p:spPr bwMode="auto">
          <a:xfrm>
            <a:off x="7772400" y="6096000"/>
            <a:ext cx="1204913" cy="536575"/>
          </a:xfrm>
          <a:prstGeom prst="rect">
            <a:avLst/>
          </a:prstGeom>
          <a:noFill/>
          <a:ln w="9525">
            <a:noFill/>
            <a:miter lim="800000"/>
            <a:headEnd/>
            <a:tailEnd/>
          </a:ln>
        </p:spPr>
      </p:pic>
      <p:pic>
        <p:nvPicPr>
          <p:cNvPr id="46085" name="Picture 2" descr="\\vhb\proj\Boston\25497.00 NJ 124 Corridor TAS\tech\Task 3\Logos\MorrisCountyRte124_logos\MorrisCountyRte124_1000px.png"/>
          <p:cNvPicPr>
            <a:picLocks noChangeAspect="1" noChangeArrowheads="1"/>
          </p:cNvPicPr>
          <p:nvPr/>
        </p:nvPicPr>
        <p:blipFill>
          <a:blip r:embed="rId4"/>
          <a:srcRect/>
          <a:stretch>
            <a:fillRect/>
          </a:stretch>
        </p:blipFill>
        <p:spPr bwMode="auto">
          <a:xfrm>
            <a:off x="304800" y="0"/>
            <a:ext cx="3733800" cy="544513"/>
          </a:xfrm>
          <a:prstGeom prst="rect">
            <a:avLst/>
          </a:prstGeom>
          <a:noFill/>
          <a:ln w="9525">
            <a:noFill/>
            <a:miter lim="800000"/>
            <a:headEnd/>
            <a:tailEnd/>
          </a:ln>
        </p:spPr>
      </p:pic>
      <p:sp>
        <p:nvSpPr>
          <p:cNvPr id="9" name="Rectangle 8"/>
          <p:cNvSpPr/>
          <p:nvPr/>
        </p:nvSpPr>
        <p:spPr>
          <a:xfrm>
            <a:off x="533400" y="1143000"/>
            <a:ext cx="8382000" cy="1416050"/>
          </a:xfrm>
          <a:prstGeom prst="rect">
            <a:avLst/>
          </a:prstGeom>
        </p:spPr>
        <p:txBody>
          <a:bodyPr>
            <a:spAutoFit/>
          </a:bodyPr>
          <a:lstStyle/>
          <a:p>
            <a:pPr fontAlgn="auto">
              <a:spcBef>
                <a:spcPts val="0"/>
              </a:spcBef>
              <a:spcAft>
                <a:spcPts val="0"/>
              </a:spcAft>
              <a:defRPr/>
            </a:pPr>
            <a:endParaRPr lang="en-US" sz="2000" dirty="0">
              <a:latin typeface="+mj-lt"/>
            </a:endParaRPr>
          </a:p>
          <a:p>
            <a:pPr fontAlgn="auto">
              <a:spcBef>
                <a:spcPts val="0"/>
              </a:spcBef>
              <a:spcAft>
                <a:spcPts val="0"/>
              </a:spcAft>
              <a:buFont typeface="Arial" pitchFamily="34" charset="0"/>
              <a:buChar char="•"/>
              <a:defRPr/>
            </a:pPr>
            <a:endParaRPr lang="en-US" sz="2000" dirty="0">
              <a:latin typeface="+mj-lt"/>
            </a:endParaRPr>
          </a:p>
          <a:p>
            <a:pPr fontAlgn="auto">
              <a:spcBef>
                <a:spcPts val="0"/>
              </a:spcBef>
              <a:spcAft>
                <a:spcPts val="1200"/>
              </a:spcAft>
              <a:defRPr/>
            </a:pPr>
            <a:endParaRPr lang="en-US" dirty="0"/>
          </a:p>
          <a:p>
            <a:pPr fontAlgn="auto">
              <a:spcBef>
                <a:spcPts val="0"/>
              </a:spcBef>
              <a:spcAft>
                <a:spcPts val="1200"/>
              </a:spcAft>
              <a:buFont typeface="Arial" pitchFamily="34" charset="0"/>
              <a:buChar char="•"/>
              <a:defRPr/>
            </a:pPr>
            <a:endParaRPr lang="en-US" dirty="0"/>
          </a:p>
        </p:txBody>
      </p:sp>
      <p:pic>
        <p:nvPicPr>
          <p:cNvPr id="46088" name="Picture 8"/>
          <p:cNvPicPr>
            <a:picLocks noChangeAspect="1" noChangeArrowheads="1"/>
          </p:cNvPicPr>
          <p:nvPr/>
        </p:nvPicPr>
        <p:blipFill>
          <a:blip r:embed="rId5"/>
          <a:srcRect/>
          <a:stretch>
            <a:fillRect/>
          </a:stretch>
        </p:blipFill>
        <p:spPr bwMode="auto">
          <a:xfrm>
            <a:off x="7162800" y="5867400"/>
            <a:ext cx="557213"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0099"/>
            <a:ext cx="8305800" cy="533401"/>
          </a:xfrm>
        </p:spPr>
        <p:txBody>
          <a:bodyPr>
            <a:normAutofit fontScale="90000"/>
          </a:bodyPr>
          <a:lstStyle/>
          <a:p>
            <a:pPr eaLnBrk="1" fontAlgn="auto" hangingPunct="1">
              <a:spcAft>
                <a:spcPts val="0"/>
              </a:spcAft>
              <a:defRPr/>
            </a:pPr>
            <a:r>
              <a:rPr lang="en-US" sz="3600" b="1" dirty="0" smtClean="0"/>
              <a:t>Land Use Recommendations</a:t>
            </a:r>
            <a:endParaRPr lang="en-US" sz="3600" dirty="0">
              <a:solidFill>
                <a:srgbClr val="0070C0"/>
              </a:solidFill>
            </a:endParaRPr>
          </a:p>
        </p:txBody>
      </p:sp>
      <p:sp>
        <p:nvSpPr>
          <p:cNvPr id="3" name="Rectangle 2"/>
          <p:cNvSpPr/>
          <p:nvPr/>
        </p:nvSpPr>
        <p:spPr>
          <a:xfrm>
            <a:off x="304800" y="1066800"/>
            <a:ext cx="8610600" cy="830263"/>
          </a:xfrm>
          <a:prstGeom prst="rect">
            <a:avLst/>
          </a:prstGeom>
        </p:spPr>
        <p:txBody>
          <a:bodyPr>
            <a:spAutoFit/>
          </a:bodyPr>
          <a:lstStyle/>
          <a:p>
            <a:pPr marL="342900" indent="-342900" fontAlgn="auto">
              <a:spcBef>
                <a:spcPts val="0"/>
              </a:spcBef>
              <a:spcAft>
                <a:spcPts val="0"/>
              </a:spcAft>
              <a:buFont typeface="Arial" pitchFamily="34" charset="0"/>
              <a:buChar char="•"/>
              <a:defRPr/>
            </a:pPr>
            <a:endParaRPr lang="en-US" sz="2400" dirty="0">
              <a:latin typeface="+mj-lt"/>
            </a:endParaRPr>
          </a:p>
          <a:p>
            <a:pPr marL="342900" indent="-342900" fontAlgn="auto">
              <a:spcBef>
                <a:spcPts val="0"/>
              </a:spcBef>
              <a:spcAft>
                <a:spcPts val="0"/>
              </a:spcAft>
              <a:buFont typeface="Arial" pitchFamily="34" charset="0"/>
              <a:buChar char="•"/>
              <a:defRPr/>
            </a:pPr>
            <a:endParaRPr lang="en-US" sz="2400" dirty="0">
              <a:latin typeface="+mj-lt"/>
              <a:cs typeface="+mn-cs"/>
            </a:endParaRPr>
          </a:p>
        </p:txBody>
      </p:sp>
      <p:pic>
        <p:nvPicPr>
          <p:cNvPr id="48132" name="Picture 2" descr="\\vhb\proj\Boston\25497.00 NJ 124 Corridor TAS\graphics\FIGURES\NJTPA Logos\Primary NJTPA Logo_full_name_print.jpg"/>
          <p:cNvPicPr>
            <a:picLocks noChangeAspect="1" noChangeArrowheads="1"/>
          </p:cNvPicPr>
          <p:nvPr/>
        </p:nvPicPr>
        <p:blipFill>
          <a:blip r:embed="rId3"/>
          <a:srcRect/>
          <a:stretch>
            <a:fillRect/>
          </a:stretch>
        </p:blipFill>
        <p:spPr bwMode="auto">
          <a:xfrm>
            <a:off x="7772400" y="6096000"/>
            <a:ext cx="1204913" cy="536575"/>
          </a:xfrm>
          <a:prstGeom prst="rect">
            <a:avLst/>
          </a:prstGeom>
          <a:noFill/>
          <a:ln w="9525">
            <a:noFill/>
            <a:miter lim="800000"/>
            <a:headEnd/>
            <a:tailEnd/>
          </a:ln>
        </p:spPr>
      </p:pic>
      <p:pic>
        <p:nvPicPr>
          <p:cNvPr id="48133" name="Picture 2" descr="\\vhb\proj\Boston\25497.00 NJ 124 Corridor TAS\tech\Task 3\Logos\MorrisCountyRte124_logos\MorrisCountyRte124_1000px.png"/>
          <p:cNvPicPr>
            <a:picLocks noChangeAspect="1" noChangeArrowheads="1"/>
          </p:cNvPicPr>
          <p:nvPr/>
        </p:nvPicPr>
        <p:blipFill>
          <a:blip r:embed="rId4"/>
          <a:srcRect/>
          <a:stretch>
            <a:fillRect/>
          </a:stretch>
        </p:blipFill>
        <p:spPr bwMode="auto">
          <a:xfrm>
            <a:off x="304800" y="0"/>
            <a:ext cx="3733800" cy="544513"/>
          </a:xfrm>
          <a:prstGeom prst="rect">
            <a:avLst/>
          </a:prstGeom>
          <a:noFill/>
          <a:ln w="9525">
            <a:noFill/>
            <a:miter lim="800000"/>
            <a:headEnd/>
            <a:tailEnd/>
          </a:ln>
        </p:spPr>
      </p:pic>
      <p:sp>
        <p:nvSpPr>
          <p:cNvPr id="9" name="Rectangle 8"/>
          <p:cNvSpPr/>
          <p:nvPr/>
        </p:nvSpPr>
        <p:spPr>
          <a:xfrm>
            <a:off x="533400" y="1143000"/>
            <a:ext cx="8382000" cy="1416050"/>
          </a:xfrm>
          <a:prstGeom prst="rect">
            <a:avLst/>
          </a:prstGeom>
        </p:spPr>
        <p:txBody>
          <a:bodyPr>
            <a:spAutoFit/>
          </a:bodyPr>
          <a:lstStyle/>
          <a:p>
            <a:pPr fontAlgn="auto">
              <a:spcBef>
                <a:spcPts val="0"/>
              </a:spcBef>
              <a:spcAft>
                <a:spcPts val="0"/>
              </a:spcAft>
              <a:defRPr/>
            </a:pPr>
            <a:endParaRPr lang="en-US" sz="2000" dirty="0">
              <a:latin typeface="+mj-lt"/>
            </a:endParaRPr>
          </a:p>
          <a:p>
            <a:pPr fontAlgn="auto">
              <a:spcBef>
                <a:spcPts val="0"/>
              </a:spcBef>
              <a:spcAft>
                <a:spcPts val="0"/>
              </a:spcAft>
              <a:buFont typeface="Arial" pitchFamily="34" charset="0"/>
              <a:buChar char="•"/>
              <a:defRPr/>
            </a:pPr>
            <a:endParaRPr lang="en-US" sz="2000" dirty="0">
              <a:latin typeface="+mj-lt"/>
            </a:endParaRPr>
          </a:p>
          <a:p>
            <a:pPr fontAlgn="auto">
              <a:spcBef>
                <a:spcPts val="0"/>
              </a:spcBef>
              <a:spcAft>
                <a:spcPts val="1200"/>
              </a:spcAft>
              <a:defRPr/>
            </a:pPr>
            <a:endParaRPr lang="en-US" dirty="0"/>
          </a:p>
          <a:p>
            <a:pPr fontAlgn="auto">
              <a:spcBef>
                <a:spcPts val="0"/>
              </a:spcBef>
              <a:spcAft>
                <a:spcPts val="1200"/>
              </a:spcAft>
              <a:buFont typeface="Arial" pitchFamily="34" charset="0"/>
              <a:buChar char="•"/>
              <a:defRPr/>
            </a:pPr>
            <a:endParaRPr lang="en-US" dirty="0"/>
          </a:p>
        </p:txBody>
      </p:sp>
      <p:pic>
        <p:nvPicPr>
          <p:cNvPr id="48135" name="Picture 2" descr="Belmar, N.J. development"/>
          <p:cNvPicPr>
            <a:picLocks noChangeAspect="1" noChangeArrowheads="1"/>
          </p:cNvPicPr>
          <p:nvPr/>
        </p:nvPicPr>
        <p:blipFill>
          <a:blip r:embed="rId5"/>
          <a:srcRect/>
          <a:stretch>
            <a:fillRect/>
          </a:stretch>
        </p:blipFill>
        <p:spPr bwMode="auto">
          <a:xfrm>
            <a:off x="304800" y="1355725"/>
            <a:ext cx="3074988" cy="2074863"/>
          </a:xfrm>
          <a:prstGeom prst="rect">
            <a:avLst/>
          </a:prstGeom>
          <a:noFill/>
          <a:ln w="9525">
            <a:solidFill>
              <a:schemeClr val="tx1"/>
            </a:solidFill>
            <a:miter lim="800000"/>
            <a:headEnd/>
            <a:tailEnd/>
          </a:ln>
        </p:spPr>
      </p:pic>
      <p:sp>
        <p:nvSpPr>
          <p:cNvPr id="48136" name="TextBox 3"/>
          <p:cNvSpPr txBox="1">
            <a:spLocks noChangeArrowheads="1"/>
          </p:cNvSpPr>
          <p:nvPr/>
        </p:nvSpPr>
        <p:spPr bwMode="auto">
          <a:xfrm>
            <a:off x="261938" y="5845175"/>
            <a:ext cx="6248400" cy="646113"/>
          </a:xfrm>
          <a:prstGeom prst="rect">
            <a:avLst/>
          </a:prstGeom>
          <a:noFill/>
          <a:ln w="9525">
            <a:noFill/>
            <a:miter lim="800000"/>
            <a:headEnd/>
            <a:tailEnd/>
          </a:ln>
        </p:spPr>
        <p:txBody>
          <a:bodyPr>
            <a:spAutoFit/>
          </a:bodyPr>
          <a:lstStyle/>
          <a:p>
            <a:r>
              <a:rPr lang="en-US"/>
              <a:t>Seacoast Commons Transit Village in Belmar, Garwood TOD plan, Convent Station parcels considered</a:t>
            </a:r>
          </a:p>
        </p:txBody>
      </p:sp>
      <p:pic>
        <p:nvPicPr>
          <p:cNvPr id="48137" name="Picture 3"/>
          <p:cNvPicPr>
            <a:picLocks noChangeAspect="1" noChangeArrowheads="1"/>
          </p:cNvPicPr>
          <p:nvPr/>
        </p:nvPicPr>
        <p:blipFill>
          <a:blip r:embed="rId6"/>
          <a:srcRect/>
          <a:stretch>
            <a:fillRect/>
          </a:stretch>
        </p:blipFill>
        <p:spPr bwMode="auto">
          <a:xfrm>
            <a:off x="4819650" y="1295400"/>
            <a:ext cx="4117975" cy="3062288"/>
          </a:xfrm>
          <a:prstGeom prst="rect">
            <a:avLst/>
          </a:prstGeom>
          <a:noFill/>
          <a:ln w="9525">
            <a:solidFill>
              <a:schemeClr val="tx1"/>
            </a:solidFill>
            <a:miter lim="800000"/>
            <a:headEnd/>
            <a:tailEnd/>
          </a:ln>
        </p:spPr>
      </p:pic>
      <p:pic>
        <p:nvPicPr>
          <p:cNvPr id="48138" name="Picture 4"/>
          <p:cNvPicPr>
            <a:picLocks noChangeAspect="1" noChangeArrowheads="1"/>
          </p:cNvPicPr>
          <p:nvPr/>
        </p:nvPicPr>
        <p:blipFill>
          <a:blip r:embed="rId7"/>
          <a:srcRect/>
          <a:stretch>
            <a:fillRect/>
          </a:stretch>
        </p:blipFill>
        <p:spPr bwMode="auto">
          <a:xfrm>
            <a:off x="2171700" y="2946400"/>
            <a:ext cx="3314700" cy="2851150"/>
          </a:xfrm>
          <a:prstGeom prst="rect">
            <a:avLst/>
          </a:prstGeom>
          <a:noFill/>
          <a:ln w="9525">
            <a:solidFill>
              <a:schemeClr val="tx1"/>
            </a:solidFill>
            <a:miter lim="800000"/>
            <a:headEnd/>
            <a:tailEnd/>
          </a:ln>
        </p:spPr>
      </p:pic>
      <p:pic>
        <p:nvPicPr>
          <p:cNvPr id="48140" name="Picture 12"/>
          <p:cNvPicPr>
            <a:picLocks noChangeAspect="1" noChangeArrowheads="1"/>
          </p:cNvPicPr>
          <p:nvPr/>
        </p:nvPicPr>
        <p:blipFill>
          <a:blip r:embed="rId8"/>
          <a:srcRect/>
          <a:stretch>
            <a:fillRect/>
          </a:stretch>
        </p:blipFill>
        <p:spPr bwMode="auto">
          <a:xfrm>
            <a:off x="7162800" y="5867400"/>
            <a:ext cx="557213"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305800" cy="838200"/>
          </a:xfrm>
        </p:spPr>
        <p:txBody>
          <a:bodyPr/>
          <a:lstStyle/>
          <a:p>
            <a:pPr eaLnBrk="1" fontAlgn="auto" hangingPunct="1">
              <a:spcAft>
                <a:spcPts val="0"/>
              </a:spcAft>
              <a:defRPr/>
            </a:pPr>
            <a:r>
              <a:rPr lang="en-US" sz="4000" b="1" dirty="0" smtClean="0"/>
              <a:t> Implementation and Funding</a:t>
            </a:r>
            <a:endParaRPr lang="en-US" sz="4000" dirty="0">
              <a:solidFill>
                <a:srgbClr val="0070C0"/>
              </a:solidFill>
            </a:endParaRPr>
          </a:p>
        </p:txBody>
      </p:sp>
      <p:sp>
        <p:nvSpPr>
          <p:cNvPr id="3" name="Rectangle 2"/>
          <p:cNvSpPr/>
          <p:nvPr/>
        </p:nvSpPr>
        <p:spPr>
          <a:xfrm>
            <a:off x="304800" y="1447800"/>
            <a:ext cx="8610600" cy="830263"/>
          </a:xfrm>
          <a:prstGeom prst="rect">
            <a:avLst/>
          </a:prstGeom>
        </p:spPr>
        <p:txBody>
          <a:bodyPr>
            <a:spAutoFit/>
          </a:bodyPr>
          <a:lstStyle/>
          <a:p>
            <a:pPr fontAlgn="auto">
              <a:spcBef>
                <a:spcPts val="0"/>
              </a:spcBef>
              <a:spcAft>
                <a:spcPts val="0"/>
              </a:spcAft>
              <a:buFont typeface="Arial" pitchFamily="34" charset="0"/>
              <a:buChar char="•"/>
              <a:defRPr/>
            </a:pPr>
            <a:endParaRPr lang="en-US" sz="2400" dirty="0">
              <a:latin typeface="+mj-lt"/>
              <a:cs typeface="+mn-cs"/>
            </a:endParaRPr>
          </a:p>
          <a:p>
            <a:pPr marL="342900" indent="-342900" fontAlgn="auto">
              <a:spcBef>
                <a:spcPts val="0"/>
              </a:spcBef>
              <a:spcAft>
                <a:spcPts val="0"/>
              </a:spcAft>
              <a:buFont typeface="Arial" pitchFamily="34" charset="0"/>
              <a:buChar char="•"/>
              <a:defRPr/>
            </a:pPr>
            <a:endParaRPr lang="en-US" sz="2400" dirty="0">
              <a:latin typeface="+mj-lt"/>
              <a:cs typeface="+mn-cs"/>
            </a:endParaRPr>
          </a:p>
        </p:txBody>
      </p:sp>
      <p:pic>
        <p:nvPicPr>
          <p:cNvPr id="50180" name="Picture 2" descr="\\vhb\proj\Boston\25497.00 NJ 124 Corridor TAS\graphics\FIGURES\NJTPA Logos\Primary NJTPA Logo_full_name_print.jpg"/>
          <p:cNvPicPr>
            <a:picLocks noChangeAspect="1" noChangeArrowheads="1"/>
          </p:cNvPicPr>
          <p:nvPr/>
        </p:nvPicPr>
        <p:blipFill>
          <a:blip r:embed="rId3"/>
          <a:srcRect/>
          <a:stretch>
            <a:fillRect/>
          </a:stretch>
        </p:blipFill>
        <p:spPr bwMode="auto">
          <a:xfrm>
            <a:off x="7772400" y="6096000"/>
            <a:ext cx="1204913" cy="536575"/>
          </a:xfrm>
          <a:prstGeom prst="rect">
            <a:avLst/>
          </a:prstGeom>
          <a:noFill/>
          <a:ln w="9525">
            <a:noFill/>
            <a:miter lim="800000"/>
            <a:headEnd/>
            <a:tailEnd/>
          </a:ln>
        </p:spPr>
      </p:pic>
      <p:pic>
        <p:nvPicPr>
          <p:cNvPr id="50181" name="Picture 2" descr="\\vhb\proj\Boston\25497.00 NJ 124 Corridor TAS\tech\Task 3\Logos\MorrisCountyRte124_logos\MorrisCountyRte124_1000px.png"/>
          <p:cNvPicPr>
            <a:picLocks noChangeAspect="1" noChangeArrowheads="1"/>
          </p:cNvPicPr>
          <p:nvPr/>
        </p:nvPicPr>
        <p:blipFill>
          <a:blip r:embed="rId4"/>
          <a:srcRect/>
          <a:stretch>
            <a:fillRect/>
          </a:stretch>
        </p:blipFill>
        <p:spPr bwMode="auto">
          <a:xfrm>
            <a:off x="304800" y="0"/>
            <a:ext cx="3733800" cy="544513"/>
          </a:xfrm>
          <a:prstGeom prst="rect">
            <a:avLst/>
          </a:prstGeom>
          <a:noFill/>
          <a:ln w="9525">
            <a:noFill/>
            <a:miter lim="800000"/>
            <a:headEnd/>
            <a:tailEnd/>
          </a:ln>
        </p:spPr>
      </p:pic>
      <p:sp>
        <p:nvSpPr>
          <p:cNvPr id="50182" name="Rectangle 8"/>
          <p:cNvSpPr>
            <a:spLocks noChangeArrowheads="1"/>
          </p:cNvSpPr>
          <p:nvPr/>
        </p:nvSpPr>
        <p:spPr bwMode="auto">
          <a:xfrm>
            <a:off x="457200" y="1219200"/>
            <a:ext cx="8382000" cy="5303838"/>
          </a:xfrm>
          <a:prstGeom prst="rect">
            <a:avLst/>
          </a:prstGeom>
          <a:noFill/>
          <a:ln w="9525">
            <a:noFill/>
            <a:miter lim="800000"/>
            <a:headEnd/>
            <a:tailEnd/>
          </a:ln>
        </p:spPr>
        <p:txBody>
          <a:bodyPr>
            <a:spAutoFit/>
          </a:bodyPr>
          <a:lstStyle/>
          <a:p>
            <a:pPr marL="457200" indent="-457200">
              <a:buClr>
                <a:schemeClr val="tx1"/>
              </a:buClr>
              <a:buFont typeface="Arial" charset="0"/>
              <a:buChar char="•"/>
            </a:pPr>
            <a:r>
              <a:rPr lang="en-US" sz="2800">
                <a:latin typeface="Calibri" pitchFamily="34" charset="0"/>
              </a:rPr>
              <a:t>Implementation requires a partnership with:</a:t>
            </a:r>
          </a:p>
          <a:p>
            <a:pPr marL="914400" lvl="1" indent="-457200">
              <a:buFont typeface="Wingdings" pitchFamily="2" charset="2"/>
              <a:buChar char="§"/>
            </a:pPr>
            <a:r>
              <a:rPr lang="en-US" sz="2000">
                <a:latin typeface="Calibri" pitchFamily="34" charset="0"/>
              </a:rPr>
              <a:t>Neighbor municipalities</a:t>
            </a:r>
          </a:p>
          <a:p>
            <a:pPr marL="914400" lvl="1" indent="-457200">
              <a:buFont typeface="Wingdings" pitchFamily="2" charset="2"/>
              <a:buChar char="§"/>
            </a:pPr>
            <a:r>
              <a:rPr lang="en-US" sz="2000">
                <a:latin typeface="Calibri" pitchFamily="34" charset="0"/>
              </a:rPr>
              <a:t>County</a:t>
            </a:r>
          </a:p>
          <a:p>
            <a:pPr marL="914400" lvl="1" indent="-457200">
              <a:buFont typeface="Wingdings" pitchFamily="2" charset="2"/>
              <a:buChar char="§"/>
            </a:pPr>
            <a:r>
              <a:rPr lang="en-US" sz="2000">
                <a:latin typeface="Calibri" pitchFamily="34" charset="0"/>
              </a:rPr>
              <a:t>NJDOT</a:t>
            </a:r>
          </a:p>
          <a:p>
            <a:pPr marL="914400" lvl="1" indent="-457200">
              <a:buFont typeface="Wingdings" pitchFamily="2" charset="2"/>
              <a:buChar char="§"/>
            </a:pPr>
            <a:r>
              <a:rPr lang="en-US" sz="2000">
                <a:latin typeface="Calibri" pitchFamily="34" charset="0"/>
              </a:rPr>
              <a:t>NJ TRANSIT</a:t>
            </a:r>
          </a:p>
          <a:p>
            <a:pPr marL="914400" lvl="1" indent="-457200">
              <a:buFont typeface="Wingdings" pitchFamily="2" charset="2"/>
              <a:buChar char="§"/>
            </a:pPr>
            <a:r>
              <a:rPr lang="en-US" sz="2000">
                <a:latin typeface="Calibri" pitchFamily="34" charset="0"/>
              </a:rPr>
              <a:t>TransOptions</a:t>
            </a:r>
          </a:p>
          <a:p>
            <a:pPr marL="914400" lvl="1" indent="-457200">
              <a:buFont typeface="Wingdings" pitchFamily="2" charset="2"/>
              <a:buChar char="§"/>
            </a:pPr>
            <a:r>
              <a:rPr lang="en-US" sz="2000">
                <a:latin typeface="Calibri" pitchFamily="34" charset="0"/>
              </a:rPr>
              <a:t>NJTPA</a:t>
            </a:r>
          </a:p>
          <a:p>
            <a:pPr marL="914400" lvl="1" indent="-457200"/>
            <a:endParaRPr lang="en-US" sz="1400">
              <a:latin typeface="Calibri" pitchFamily="34" charset="0"/>
            </a:endParaRPr>
          </a:p>
          <a:p>
            <a:pPr marL="457200" indent="-457200">
              <a:buClr>
                <a:schemeClr val="tx1"/>
              </a:buClr>
              <a:buFont typeface="Arial" charset="0"/>
              <a:buChar char="•"/>
            </a:pPr>
            <a:r>
              <a:rPr lang="en-US" sz="2800">
                <a:latin typeface="Calibri" pitchFamily="34" charset="0"/>
              </a:rPr>
              <a:t>Public funding for parking expansion is not available; private funding is encouraged through development</a:t>
            </a:r>
          </a:p>
          <a:p>
            <a:pPr marL="457200" indent="-457200">
              <a:buClr>
                <a:schemeClr val="accent1"/>
              </a:buClr>
            </a:pPr>
            <a:endParaRPr lang="en-US" sz="1400">
              <a:latin typeface="Calibri" pitchFamily="34" charset="0"/>
            </a:endParaRPr>
          </a:p>
          <a:p>
            <a:pPr marL="457200" indent="-457200">
              <a:buClr>
                <a:schemeClr val="tx1"/>
              </a:buClr>
              <a:buFont typeface="Arial" charset="0"/>
              <a:buChar char="•"/>
            </a:pPr>
            <a:r>
              <a:rPr lang="en-US" sz="2800">
                <a:latin typeface="Calibri" pitchFamily="34" charset="0"/>
              </a:rPr>
              <a:t>Public funding for shuttles is limited</a:t>
            </a:r>
          </a:p>
          <a:p>
            <a:pPr marL="457200" indent="-457200">
              <a:buClr>
                <a:schemeClr val="accent1"/>
              </a:buClr>
            </a:pPr>
            <a:endParaRPr lang="en-US" sz="1400">
              <a:latin typeface="Calibri" pitchFamily="34" charset="0"/>
            </a:endParaRPr>
          </a:p>
          <a:p>
            <a:pPr marL="457200" indent="-457200">
              <a:buClr>
                <a:schemeClr val="tx1"/>
              </a:buClr>
              <a:buFont typeface="Arial" charset="0"/>
              <a:buChar char="•"/>
            </a:pPr>
            <a:r>
              <a:rPr lang="en-US" sz="2800">
                <a:latin typeface="Calibri" pitchFamily="34" charset="0"/>
              </a:rPr>
              <a:t>Consider operating costs</a:t>
            </a:r>
          </a:p>
          <a:p>
            <a:pPr marL="914400" lvl="1" indent="-457200">
              <a:buFont typeface="Wingdings" pitchFamily="2" charset="2"/>
              <a:buChar char="§"/>
            </a:pPr>
            <a:r>
              <a:rPr lang="en-US" sz="2000">
                <a:latin typeface="Calibri" pitchFamily="34" charset="0"/>
              </a:rPr>
              <a:t>Shuttles</a:t>
            </a:r>
          </a:p>
          <a:p>
            <a:pPr marL="914400" lvl="1" indent="-457200">
              <a:buFont typeface="Wingdings" pitchFamily="2" charset="2"/>
              <a:buChar char="§"/>
            </a:pPr>
            <a:r>
              <a:rPr lang="en-US" sz="2000">
                <a:latin typeface="Calibri" pitchFamily="34" charset="0"/>
              </a:rPr>
              <a:t>Parking Facilities</a:t>
            </a:r>
            <a:endParaRPr lang="en-US"/>
          </a:p>
        </p:txBody>
      </p:sp>
      <p:pic>
        <p:nvPicPr>
          <p:cNvPr id="50184" name="Picture 8"/>
          <p:cNvPicPr>
            <a:picLocks noChangeAspect="1" noChangeArrowheads="1"/>
          </p:cNvPicPr>
          <p:nvPr/>
        </p:nvPicPr>
        <p:blipFill>
          <a:blip r:embed="rId5"/>
          <a:srcRect/>
          <a:stretch>
            <a:fillRect/>
          </a:stretch>
        </p:blipFill>
        <p:spPr bwMode="auto">
          <a:xfrm>
            <a:off x="7162800" y="5867400"/>
            <a:ext cx="557213"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0014"/>
            <a:ext cx="8305800" cy="838200"/>
          </a:xfrm>
        </p:spPr>
        <p:txBody>
          <a:bodyPr/>
          <a:lstStyle/>
          <a:p>
            <a:pPr eaLnBrk="1" fontAlgn="auto" hangingPunct="1">
              <a:spcAft>
                <a:spcPts val="0"/>
              </a:spcAft>
              <a:defRPr/>
            </a:pPr>
            <a:r>
              <a:rPr lang="en-US" sz="4000" b="1" dirty="0" smtClean="0"/>
              <a:t> Implementation and Funding</a:t>
            </a:r>
            <a:endParaRPr lang="en-US" sz="4000" dirty="0">
              <a:solidFill>
                <a:srgbClr val="0070C0"/>
              </a:solidFill>
            </a:endParaRPr>
          </a:p>
        </p:txBody>
      </p:sp>
      <p:sp>
        <p:nvSpPr>
          <p:cNvPr id="3" name="Rectangle 2"/>
          <p:cNvSpPr/>
          <p:nvPr/>
        </p:nvSpPr>
        <p:spPr>
          <a:xfrm>
            <a:off x="304800" y="1447800"/>
            <a:ext cx="8610600" cy="830263"/>
          </a:xfrm>
          <a:prstGeom prst="rect">
            <a:avLst/>
          </a:prstGeom>
        </p:spPr>
        <p:txBody>
          <a:bodyPr>
            <a:spAutoFit/>
          </a:bodyPr>
          <a:lstStyle/>
          <a:p>
            <a:pPr fontAlgn="auto">
              <a:spcBef>
                <a:spcPts val="0"/>
              </a:spcBef>
              <a:spcAft>
                <a:spcPts val="0"/>
              </a:spcAft>
              <a:buFont typeface="Arial" pitchFamily="34" charset="0"/>
              <a:buChar char="•"/>
              <a:defRPr/>
            </a:pPr>
            <a:endParaRPr lang="en-US" sz="2400" dirty="0">
              <a:latin typeface="+mj-lt"/>
              <a:cs typeface="+mn-cs"/>
            </a:endParaRPr>
          </a:p>
          <a:p>
            <a:pPr marL="342900" indent="-342900" fontAlgn="auto">
              <a:spcBef>
                <a:spcPts val="0"/>
              </a:spcBef>
              <a:spcAft>
                <a:spcPts val="0"/>
              </a:spcAft>
              <a:buFont typeface="Arial" pitchFamily="34" charset="0"/>
              <a:buChar char="•"/>
              <a:defRPr/>
            </a:pPr>
            <a:endParaRPr lang="en-US" sz="2400" dirty="0">
              <a:latin typeface="+mj-lt"/>
              <a:cs typeface="+mn-cs"/>
            </a:endParaRPr>
          </a:p>
        </p:txBody>
      </p:sp>
      <p:pic>
        <p:nvPicPr>
          <p:cNvPr id="52228" name="Picture 2" descr="\\vhb\proj\Boston\25497.00 NJ 124 Corridor TAS\graphics\FIGURES\NJTPA Logos\Primary NJTPA Logo_full_name_print.jpg"/>
          <p:cNvPicPr>
            <a:picLocks noChangeAspect="1" noChangeArrowheads="1"/>
          </p:cNvPicPr>
          <p:nvPr/>
        </p:nvPicPr>
        <p:blipFill>
          <a:blip r:embed="rId3"/>
          <a:srcRect/>
          <a:stretch>
            <a:fillRect/>
          </a:stretch>
        </p:blipFill>
        <p:spPr bwMode="auto">
          <a:xfrm>
            <a:off x="7772400" y="6096000"/>
            <a:ext cx="1204913" cy="536575"/>
          </a:xfrm>
          <a:prstGeom prst="rect">
            <a:avLst/>
          </a:prstGeom>
          <a:noFill/>
          <a:ln w="9525">
            <a:noFill/>
            <a:miter lim="800000"/>
            <a:headEnd/>
            <a:tailEnd/>
          </a:ln>
        </p:spPr>
      </p:pic>
      <p:pic>
        <p:nvPicPr>
          <p:cNvPr id="52229" name="Picture 2" descr="\\vhb\proj\Boston\25497.00 NJ 124 Corridor TAS\tech\Task 3\Logos\MorrisCountyRte124_logos\MorrisCountyRte124_1000px.png"/>
          <p:cNvPicPr>
            <a:picLocks noChangeAspect="1" noChangeArrowheads="1"/>
          </p:cNvPicPr>
          <p:nvPr/>
        </p:nvPicPr>
        <p:blipFill>
          <a:blip r:embed="rId4"/>
          <a:srcRect/>
          <a:stretch>
            <a:fillRect/>
          </a:stretch>
        </p:blipFill>
        <p:spPr bwMode="auto">
          <a:xfrm>
            <a:off x="304800" y="0"/>
            <a:ext cx="3733800" cy="544513"/>
          </a:xfrm>
          <a:prstGeom prst="rect">
            <a:avLst/>
          </a:prstGeom>
          <a:noFill/>
          <a:ln w="9525">
            <a:noFill/>
            <a:miter lim="800000"/>
            <a:headEnd/>
            <a:tailEnd/>
          </a:ln>
        </p:spPr>
      </p:pic>
      <p:sp>
        <p:nvSpPr>
          <p:cNvPr id="52230" name="Rectangle 8"/>
          <p:cNvSpPr>
            <a:spLocks noChangeArrowheads="1"/>
          </p:cNvSpPr>
          <p:nvPr/>
        </p:nvSpPr>
        <p:spPr bwMode="auto">
          <a:xfrm>
            <a:off x="457200" y="1304925"/>
            <a:ext cx="8382000" cy="5237163"/>
          </a:xfrm>
          <a:prstGeom prst="rect">
            <a:avLst/>
          </a:prstGeom>
          <a:noFill/>
          <a:ln w="9525">
            <a:noFill/>
            <a:miter lim="800000"/>
            <a:headEnd/>
            <a:tailEnd/>
          </a:ln>
        </p:spPr>
        <p:txBody>
          <a:bodyPr>
            <a:spAutoFit/>
          </a:bodyPr>
          <a:lstStyle/>
          <a:p>
            <a:pPr marL="457200" indent="-457200">
              <a:buClr>
                <a:schemeClr val="tx1"/>
              </a:buClr>
              <a:buFont typeface="Arial" charset="0"/>
              <a:buChar char="•"/>
            </a:pPr>
            <a:r>
              <a:rPr lang="en-US" sz="2800">
                <a:latin typeface="Calibri" pitchFamily="34" charset="0"/>
              </a:rPr>
              <a:t>Consider phased implementation</a:t>
            </a:r>
          </a:p>
          <a:p>
            <a:pPr marL="914400" lvl="1" indent="-457200">
              <a:buFont typeface="Wingdings" pitchFamily="2" charset="2"/>
              <a:buChar char="§"/>
            </a:pPr>
            <a:r>
              <a:rPr lang="en-US" sz="2400">
                <a:latin typeface="Calibri" pitchFamily="34" charset="0"/>
              </a:rPr>
              <a:t>Start with </a:t>
            </a:r>
            <a:r>
              <a:rPr lang="en-US" sz="2400" b="1">
                <a:solidFill>
                  <a:schemeClr val="accent1"/>
                </a:solidFill>
                <a:latin typeface="Calibri" pitchFamily="34" charset="0"/>
              </a:rPr>
              <a:t>small improvements</a:t>
            </a:r>
            <a:r>
              <a:rPr lang="en-US" sz="2400">
                <a:latin typeface="Calibri" pitchFamily="34" charset="0"/>
              </a:rPr>
              <a:t> such as sidewalk connections, traffic signal re-timings, roadway striping, signage and information</a:t>
            </a:r>
          </a:p>
          <a:p>
            <a:pPr marL="914400" lvl="1" indent="-457200">
              <a:buFont typeface="Wingdings" pitchFamily="2" charset="2"/>
              <a:buChar char="§"/>
            </a:pPr>
            <a:r>
              <a:rPr lang="en-US" sz="2400">
                <a:latin typeface="Calibri" pitchFamily="34" charset="0"/>
              </a:rPr>
              <a:t>Initiate studies for </a:t>
            </a:r>
            <a:r>
              <a:rPr lang="en-US" sz="2400" b="1">
                <a:solidFill>
                  <a:schemeClr val="accent1"/>
                </a:solidFill>
                <a:latin typeface="Calibri" pitchFamily="34" charset="0"/>
              </a:rPr>
              <a:t>large improvements</a:t>
            </a:r>
            <a:r>
              <a:rPr lang="en-US" sz="2400">
                <a:latin typeface="Calibri" pitchFamily="34" charset="0"/>
              </a:rPr>
              <a:t> such as transit shuttles, bicycle master plans, parking garages, TOD</a:t>
            </a:r>
          </a:p>
          <a:p>
            <a:pPr marL="914400" lvl="1" indent="-457200">
              <a:buFont typeface="Wingdings" pitchFamily="2" charset="2"/>
              <a:buChar char="§"/>
            </a:pPr>
            <a:r>
              <a:rPr lang="en-US" sz="2400">
                <a:latin typeface="Calibri" pitchFamily="34" charset="0"/>
              </a:rPr>
              <a:t>Investigate federal, state and local funding and pool resources and applications: </a:t>
            </a:r>
            <a:r>
              <a:rPr lang="en-US" sz="2400" b="1" i="1">
                <a:solidFill>
                  <a:schemeClr val="accent1"/>
                </a:solidFill>
                <a:latin typeface="Calibri" pitchFamily="34" charset="0"/>
              </a:rPr>
              <a:t>coordinated municipalities get attention! </a:t>
            </a:r>
          </a:p>
          <a:p>
            <a:pPr marL="914400" lvl="1" indent="-457200">
              <a:buFont typeface="Wingdings" pitchFamily="2" charset="2"/>
              <a:buChar char="§"/>
            </a:pPr>
            <a:r>
              <a:rPr lang="en-US" sz="2400">
                <a:latin typeface="Calibri" pitchFamily="34" charset="0"/>
              </a:rPr>
              <a:t>Don’t wait until parking problems become extreme; </a:t>
            </a:r>
            <a:r>
              <a:rPr lang="en-US" sz="2400" b="1">
                <a:solidFill>
                  <a:schemeClr val="accent1"/>
                </a:solidFill>
                <a:latin typeface="Calibri" pitchFamily="34" charset="0"/>
              </a:rPr>
              <a:t>now</a:t>
            </a:r>
            <a:r>
              <a:rPr lang="en-US" sz="2400">
                <a:latin typeface="Calibri" pitchFamily="34" charset="0"/>
              </a:rPr>
              <a:t> is the time for action</a:t>
            </a:r>
          </a:p>
          <a:p>
            <a:pPr marL="914400" lvl="1" indent="-457200"/>
            <a:endParaRPr lang="en-US" sz="2400">
              <a:latin typeface="Calibri" pitchFamily="34" charset="0"/>
            </a:endParaRPr>
          </a:p>
          <a:p>
            <a:pPr marL="457200" indent="-457200">
              <a:spcAft>
                <a:spcPts val="1200"/>
              </a:spcAft>
            </a:pPr>
            <a:endParaRPr lang="en-US"/>
          </a:p>
          <a:p>
            <a:pPr marL="457200" indent="-457200">
              <a:spcAft>
                <a:spcPts val="1200"/>
              </a:spcAft>
              <a:buFont typeface="Arial" charset="0"/>
              <a:buChar char="•"/>
            </a:pPr>
            <a:endParaRPr lang="en-US"/>
          </a:p>
        </p:txBody>
      </p:sp>
      <p:pic>
        <p:nvPicPr>
          <p:cNvPr id="52232" name="Picture 8"/>
          <p:cNvPicPr>
            <a:picLocks noChangeAspect="1" noChangeArrowheads="1"/>
          </p:cNvPicPr>
          <p:nvPr/>
        </p:nvPicPr>
        <p:blipFill>
          <a:blip r:embed="rId5"/>
          <a:srcRect/>
          <a:stretch>
            <a:fillRect/>
          </a:stretch>
        </p:blipFill>
        <p:spPr bwMode="auto">
          <a:xfrm>
            <a:off x="7162800" y="5867400"/>
            <a:ext cx="557213"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896112"/>
          </a:xfrm>
        </p:spPr>
        <p:txBody>
          <a:bodyPr>
            <a:normAutofit fontScale="90000"/>
          </a:bodyPr>
          <a:lstStyle/>
          <a:p>
            <a:pPr eaLnBrk="1" fontAlgn="auto" hangingPunct="1">
              <a:spcAft>
                <a:spcPts val="0"/>
              </a:spcAft>
              <a:defRPr/>
            </a:pPr>
            <a:r>
              <a:rPr lang="en-US" b="1" dirty="0" smtClean="0"/>
              <a:t/>
            </a:r>
            <a:br>
              <a:rPr lang="en-US" b="1" dirty="0" smtClean="0"/>
            </a:br>
            <a:r>
              <a:rPr lang="en-US" dirty="0" smtClean="0"/>
              <a:t/>
            </a:r>
            <a:br>
              <a:rPr lang="en-US" dirty="0" smtClean="0"/>
            </a:br>
            <a:r>
              <a:rPr lang="en-US" dirty="0" smtClean="0"/>
              <a:t> </a:t>
            </a:r>
            <a:r>
              <a:rPr lang="en-US" sz="4400" b="1" dirty="0" smtClean="0"/>
              <a:t>Study Area</a:t>
            </a:r>
            <a:endParaRPr lang="en-US" sz="4400" dirty="0"/>
          </a:p>
        </p:txBody>
      </p:sp>
      <p:pic>
        <p:nvPicPr>
          <p:cNvPr id="18435" name="Picture 2" descr="\\vhb\proj\Boston\25497.00 NJ 124 Corridor TAS\graphics\FIGURES\NJTPA Logos\Primary NJTPA Logo_full_name_print.jpg"/>
          <p:cNvPicPr>
            <a:picLocks noChangeAspect="1" noChangeArrowheads="1"/>
          </p:cNvPicPr>
          <p:nvPr/>
        </p:nvPicPr>
        <p:blipFill>
          <a:blip r:embed="rId2"/>
          <a:srcRect/>
          <a:stretch>
            <a:fillRect/>
          </a:stretch>
        </p:blipFill>
        <p:spPr bwMode="auto">
          <a:xfrm>
            <a:off x="7772400" y="6096000"/>
            <a:ext cx="1204913" cy="536575"/>
          </a:xfrm>
          <a:prstGeom prst="rect">
            <a:avLst/>
          </a:prstGeom>
          <a:noFill/>
          <a:ln w="9525">
            <a:noFill/>
            <a:miter lim="800000"/>
            <a:headEnd/>
            <a:tailEnd/>
          </a:ln>
        </p:spPr>
      </p:pic>
      <p:pic>
        <p:nvPicPr>
          <p:cNvPr id="18436" name="Picture 7" descr="\\vhb\proj\Boston\25497.00 NJ 124 Corridor TAS\tech\Task 3\Website\NJ 124 Transit Study Area Map.jpg"/>
          <p:cNvPicPr>
            <a:picLocks noChangeAspect="1" noChangeArrowheads="1"/>
          </p:cNvPicPr>
          <p:nvPr/>
        </p:nvPicPr>
        <p:blipFill>
          <a:blip r:embed="rId3"/>
          <a:srcRect/>
          <a:stretch>
            <a:fillRect/>
          </a:stretch>
        </p:blipFill>
        <p:spPr bwMode="auto">
          <a:xfrm>
            <a:off x="1600200" y="1752600"/>
            <a:ext cx="5486400" cy="4114800"/>
          </a:xfrm>
          <a:prstGeom prst="rect">
            <a:avLst/>
          </a:prstGeom>
          <a:noFill/>
          <a:ln w="9525">
            <a:noFill/>
            <a:miter lim="800000"/>
            <a:headEnd/>
            <a:tailEnd/>
          </a:ln>
        </p:spPr>
      </p:pic>
      <p:pic>
        <p:nvPicPr>
          <p:cNvPr id="18437" name="Picture 2" descr="\\vhb\proj\Boston\25497.00 NJ 124 Corridor TAS\tech\Task 3\Logos\MorrisCountyRte124_logos\MorrisCountyRte124_1000px.png"/>
          <p:cNvPicPr>
            <a:picLocks noChangeAspect="1" noChangeArrowheads="1"/>
          </p:cNvPicPr>
          <p:nvPr/>
        </p:nvPicPr>
        <p:blipFill>
          <a:blip r:embed="rId4"/>
          <a:srcRect/>
          <a:stretch>
            <a:fillRect/>
          </a:stretch>
        </p:blipFill>
        <p:spPr bwMode="auto">
          <a:xfrm>
            <a:off x="304800" y="0"/>
            <a:ext cx="3733800" cy="544513"/>
          </a:xfrm>
          <a:prstGeom prst="rect">
            <a:avLst/>
          </a:prstGeom>
          <a:noFill/>
          <a:ln w="9525">
            <a:noFill/>
            <a:miter lim="800000"/>
            <a:headEnd/>
            <a:tailEnd/>
          </a:ln>
        </p:spPr>
      </p:pic>
      <p:pic>
        <p:nvPicPr>
          <p:cNvPr id="18439" name="Picture 7"/>
          <p:cNvPicPr>
            <a:picLocks noChangeAspect="1" noChangeArrowheads="1"/>
          </p:cNvPicPr>
          <p:nvPr/>
        </p:nvPicPr>
        <p:blipFill>
          <a:blip r:embed="rId5"/>
          <a:srcRect/>
          <a:stretch>
            <a:fillRect/>
          </a:stretch>
        </p:blipFill>
        <p:spPr bwMode="auto">
          <a:xfrm>
            <a:off x="7138988" y="5867400"/>
            <a:ext cx="557212"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305800" cy="896112"/>
          </a:xfrm>
        </p:spPr>
        <p:txBody>
          <a:bodyPr>
            <a:normAutofit fontScale="90000"/>
          </a:bodyPr>
          <a:lstStyle/>
          <a:p>
            <a:pPr eaLnBrk="1" fontAlgn="auto" hangingPunct="1">
              <a:spcAft>
                <a:spcPts val="0"/>
              </a:spcAft>
              <a:defRPr/>
            </a:pPr>
            <a:r>
              <a:rPr lang="en-US" b="1" dirty="0" smtClean="0"/>
              <a:t/>
            </a:r>
            <a:br>
              <a:rPr lang="en-US" b="1" dirty="0" smtClean="0"/>
            </a:br>
            <a:r>
              <a:rPr lang="en-US" dirty="0" smtClean="0"/>
              <a:t/>
            </a:r>
            <a:br>
              <a:rPr lang="en-US" dirty="0" smtClean="0"/>
            </a:br>
            <a:r>
              <a:rPr lang="en-US" dirty="0" smtClean="0"/>
              <a:t> </a:t>
            </a:r>
            <a:r>
              <a:rPr lang="en-US" sz="4400" b="1" dirty="0" smtClean="0"/>
              <a:t>Project Progress</a:t>
            </a:r>
            <a:endParaRPr lang="en-US" sz="4400" dirty="0"/>
          </a:p>
        </p:txBody>
      </p:sp>
      <p:sp>
        <p:nvSpPr>
          <p:cNvPr id="19458" name="Rectangle 2"/>
          <p:cNvSpPr>
            <a:spLocks noChangeArrowheads="1"/>
          </p:cNvSpPr>
          <p:nvPr/>
        </p:nvSpPr>
        <p:spPr bwMode="auto">
          <a:xfrm>
            <a:off x="762000" y="1600200"/>
            <a:ext cx="8001000" cy="4486275"/>
          </a:xfrm>
          <a:prstGeom prst="rect">
            <a:avLst/>
          </a:prstGeom>
          <a:noFill/>
          <a:ln w="9525">
            <a:noFill/>
            <a:miter lim="800000"/>
            <a:headEnd/>
            <a:tailEnd/>
          </a:ln>
        </p:spPr>
        <p:txBody>
          <a:bodyPr>
            <a:spAutoFit/>
          </a:bodyPr>
          <a:lstStyle/>
          <a:p>
            <a:r>
              <a:rPr lang="en-US" u="sng">
                <a:latin typeface="Calibri" pitchFamily="34" charset="0"/>
              </a:rPr>
              <a:t>Task 1: Project Management</a:t>
            </a:r>
          </a:p>
          <a:p>
            <a:pPr lvl="1">
              <a:buFont typeface="Arial" charset="0"/>
              <a:buChar char="•"/>
            </a:pPr>
            <a:r>
              <a:rPr lang="en-US">
                <a:latin typeface="Calibri" pitchFamily="34" charset="0"/>
              </a:rPr>
              <a:t>Monthly Progress</a:t>
            </a:r>
          </a:p>
          <a:p>
            <a:pPr lvl="1">
              <a:buFont typeface="Arial" charset="0"/>
              <a:buChar char="•"/>
            </a:pPr>
            <a:r>
              <a:rPr lang="en-US">
                <a:latin typeface="Calibri" pitchFamily="34" charset="0"/>
              </a:rPr>
              <a:t>Project Management Plan</a:t>
            </a:r>
          </a:p>
          <a:p>
            <a:endParaRPr lang="en-US">
              <a:latin typeface="Calibri" pitchFamily="34" charset="0"/>
            </a:endParaRPr>
          </a:p>
          <a:p>
            <a:r>
              <a:rPr lang="en-US" u="sng">
                <a:latin typeface="Calibri" pitchFamily="34" charset="0"/>
              </a:rPr>
              <a:t>Task 2: Literature Search and Review</a:t>
            </a:r>
          </a:p>
          <a:p>
            <a:pPr lvl="1">
              <a:buFont typeface="Arial" charset="0"/>
              <a:buChar char="•"/>
            </a:pPr>
            <a:r>
              <a:rPr lang="en-US">
                <a:latin typeface="Calibri" pitchFamily="34" charset="0"/>
              </a:rPr>
              <a:t>Collected and Summarized Data from Previous Studies          </a:t>
            </a:r>
          </a:p>
          <a:p>
            <a:pPr lvl="1">
              <a:buFont typeface="Arial" charset="0"/>
              <a:buChar char="•"/>
            </a:pPr>
            <a:r>
              <a:rPr lang="en-US">
                <a:latin typeface="Calibri" pitchFamily="34" charset="0"/>
              </a:rPr>
              <a:t>Task 2 Literature Search and Review Technical Memorandum</a:t>
            </a:r>
          </a:p>
          <a:p>
            <a:endParaRPr lang="en-US">
              <a:latin typeface="Calibri" pitchFamily="34" charset="0"/>
            </a:endParaRPr>
          </a:p>
          <a:p>
            <a:r>
              <a:rPr lang="en-US" u="sng">
                <a:latin typeface="Calibri" pitchFamily="34" charset="0"/>
              </a:rPr>
              <a:t>Task 3: Municipal Interaction and Public Input</a:t>
            </a:r>
          </a:p>
          <a:p>
            <a:pPr lvl="1">
              <a:buFont typeface="Arial" charset="0"/>
              <a:buChar char="•"/>
            </a:pPr>
            <a:r>
              <a:rPr lang="en-US">
                <a:latin typeface="Calibri" pitchFamily="34" charset="0"/>
              </a:rPr>
              <a:t>Conducted and documented TAC Meeting #1</a:t>
            </a:r>
          </a:p>
          <a:p>
            <a:pPr lvl="1">
              <a:buFont typeface="Arial" charset="0"/>
              <a:buChar char="•"/>
            </a:pPr>
            <a:r>
              <a:rPr lang="en-US">
                <a:latin typeface="Calibri" pitchFamily="34" charset="0"/>
              </a:rPr>
              <a:t>Stakeholder Interviews</a:t>
            </a:r>
          </a:p>
          <a:p>
            <a:pPr lvl="1">
              <a:buFont typeface="Arial" charset="0"/>
              <a:buChar char="•"/>
            </a:pPr>
            <a:r>
              <a:rPr lang="en-US">
                <a:latin typeface="Calibri" pitchFamily="34" charset="0"/>
              </a:rPr>
              <a:t>Public Open House</a:t>
            </a:r>
          </a:p>
          <a:p>
            <a:pPr lvl="1">
              <a:buFont typeface="Arial" charset="0"/>
              <a:buChar char="•"/>
            </a:pPr>
            <a:r>
              <a:rPr lang="en-US">
                <a:latin typeface="Calibri" pitchFamily="34" charset="0"/>
              </a:rPr>
              <a:t>Web-based Survey</a:t>
            </a:r>
          </a:p>
          <a:p>
            <a:pPr lvl="1">
              <a:buFont typeface="Arial" charset="0"/>
              <a:buChar char="•"/>
            </a:pPr>
            <a:r>
              <a:rPr lang="en-US">
                <a:latin typeface="Calibri" pitchFamily="34" charset="0"/>
              </a:rPr>
              <a:t>NJ TRANSIT ScoreCard Survey </a:t>
            </a:r>
          </a:p>
          <a:p>
            <a:pPr lvl="1">
              <a:buFont typeface="Arial" charset="0"/>
              <a:buChar char="•"/>
            </a:pPr>
            <a:r>
              <a:rPr lang="en-US">
                <a:latin typeface="Calibri" pitchFamily="34" charset="0"/>
              </a:rPr>
              <a:t>Project presentation to the Morris County Transportation Board</a:t>
            </a:r>
          </a:p>
          <a:p>
            <a:pPr lvl="1">
              <a:buFont typeface="Arial" charset="0"/>
              <a:buChar char="•"/>
            </a:pPr>
            <a:r>
              <a:rPr lang="en-US">
                <a:latin typeface="Calibri" pitchFamily="34" charset="0"/>
              </a:rPr>
              <a:t>Multiple Task 3 Technical Memoranda </a:t>
            </a:r>
            <a:endParaRPr lang="en-US">
              <a:latin typeface="Constantia" pitchFamily="18" charset="0"/>
            </a:endParaRPr>
          </a:p>
        </p:txBody>
      </p:sp>
      <p:pic>
        <p:nvPicPr>
          <p:cNvPr id="19460" name="Picture 2" descr="\\vhb\proj\Boston\25497.00 NJ 124 Corridor TAS\graphics\FIGURES\NJTPA Logos\Primary NJTPA Logo_full_name_print.jpg"/>
          <p:cNvPicPr>
            <a:picLocks noChangeAspect="1" noChangeArrowheads="1"/>
          </p:cNvPicPr>
          <p:nvPr/>
        </p:nvPicPr>
        <p:blipFill>
          <a:blip r:embed="rId2"/>
          <a:srcRect/>
          <a:stretch>
            <a:fillRect/>
          </a:stretch>
        </p:blipFill>
        <p:spPr bwMode="auto">
          <a:xfrm>
            <a:off x="7772400" y="6096000"/>
            <a:ext cx="1204913" cy="536575"/>
          </a:xfrm>
          <a:prstGeom prst="rect">
            <a:avLst/>
          </a:prstGeom>
          <a:noFill/>
          <a:ln w="9525">
            <a:noFill/>
            <a:miter lim="800000"/>
            <a:headEnd/>
            <a:tailEnd/>
          </a:ln>
        </p:spPr>
      </p:pic>
      <p:pic>
        <p:nvPicPr>
          <p:cNvPr id="19461" name="Picture 2" descr="\\vhb\proj\Boston\25497.00 NJ 124 Corridor TAS\tech\Task 3\Logos\MorrisCountyRte124_logos\MorrisCountyRte124_1000px.png"/>
          <p:cNvPicPr>
            <a:picLocks noChangeAspect="1" noChangeArrowheads="1"/>
          </p:cNvPicPr>
          <p:nvPr/>
        </p:nvPicPr>
        <p:blipFill>
          <a:blip r:embed="rId3"/>
          <a:srcRect/>
          <a:stretch>
            <a:fillRect/>
          </a:stretch>
        </p:blipFill>
        <p:spPr bwMode="auto">
          <a:xfrm>
            <a:off x="304800" y="0"/>
            <a:ext cx="3733800" cy="544513"/>
          </a:xfrm>
          <a:prstGeom prst="rect">
            <a:avLst/>
          </a:prstGeom>
          <a:noFill/>
          <a:ln w="9525">
            <a:noFill/>
            <a:miter lim="800000"/>
            <a:headEnd/>
            <a:tailEnd/>
          </a:ln>
        </p:spPr>
      </p:pic>
      <p:pic>
        <p:nvPicPr>
          <p:cNvPr id="19462" name="Picture 2"/>
          <p:cNvPicPr>
            <a:picLocks noChangeAspect="1" noChangeArrowheads="1"/>
          </p:cNvPicPr>
          <p:nvPr/>
        </p:nvPicPr>
        <p:blipFill>
          <a:blip r:embed="rId4"/>
          <a:srcRect/>
          <a:stretch>
            <a:fillRect/>
          </a:stretch>
        </p:blipFill>
        <p:spPr bwMode="auto">
          <a:xfrm>
            <a:off x="6019800" y="3657600"/>
            <a:ext cx="2438400" cy="1828800"/>
          </a:xfrm>
          <a:prstGeom prst="rect">
            <a:avLst/>
          </a:prstGeom>
          <a:noFill/>
          <a:ln w="9525">
            <a:solidFill>
              <a:schemeClr val="accent1"/>
            </a:solidFill>
            <a:miter lim="800000"/>
            <a:headEnd/>
            <a:tailEnd/>
          </a:ln>
        </p:spPr>
      </p:pic>
      <p:pic>
        <p:nvPicPr>
          <p:cNvPr id="19465" name="Picture 9"/>
          <p:cNvPicPr>
            <a:picLocks noChangeAspect="1" noChangeArrowheads="1"/>
          </p:cNvPicPr>
          <p:nvPr/>
        </p:nvPicPr>
        <p:blipFill>
          <a:blip r:embed="rId5"/>
          <a:srcRect/>
          <a:stretch>
            <a:fillRect/>
          </a:stretch>
        </p:blipFill>
        <p:spPr bwMode="auto">
          <a:xfrm>
            <a:off x="7138988" y="5867400"/>
            <a:ext cx="557212"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305800" cy="896112"/>
          </a:xfrm>
        </p:spPr>
        <p:txBody>
          <a:bodyPr>
            <a:normAutofit fontScale="90000"/>
          </a:bodyPr>
          <a:lstStyle/>
          <a:p>
            <a:pPr eaLnBrk="1" fontAlgn="auto" hangingPunct="1">
              <a:spcAft>
                <a:spcPts val="0"/>
              </a:spcAft>
              <a:defRPr/>
            </a:pPr>
            <a:r>
              <a:rPr lang="en-US" b="1" dirty="0" smtClean="0"/>
              <a:t/>
            </a:r>
            <a:br>
              <a:rPr lang="en-US" b="1" dirty="0" smtClean="0"/>
            </a:br>
            <a:r>
              <a:rPr lang="en-US" dirty="0" smtClean="0"/>
              <a:t/>
            </a:r>
            <a:br>
              <a:rPr lang="en-US" dirty="0" smtClean="0"/>
            </a:br>
            <a:r>
              <a:rPr lang="en-US" dirty="0" smtClean="0"/>
              <a:t> </a:t>
            </a:r>
            <a:r>
              <a:rPr lang="en-US" sz="4400" b="1" dirty="0" smtClean="0"/>
              <a:t>Project Progress</a:t>
            </a:r>
            <a:endParaRPr lang="en-US" sz="4400" dirty="0"/>
          </a:p>
        </p:txBody>
      </p:sp>
      <p:sp>
        <p:nvSpPr>
          <p:cNvPr id="20482" name="Rectangle 2"/>
          <p:cNvSpPr>
            <a:spLocks noChangeArrowheads="1"/>
          </p:cNvSpPr>
          <p:nvPr/>
        </p:nvSpPr>
        <p:spPr bwMode="auto">
          <a:xfrm>
            <a:off x="762000" y="1600200"/>
            <a:ext cx="8001000" cy="3937000"/>
          </a:xfrm>
          <a:prstGeom prst="rect">
            <a:avLst/>
          </a:prstGeom>
          <a:noFill/>
          <a:ln w="9525">
            <a:noFill/>
            <a:miter lim="800000"/>
            <a:headEnd/>
            <a:tailEnd/>
          </a:ln>
        </p:spPr>
        <p:txBody>
          <a:bodyPr>
            <a:spAutoFit/>
          </a:bodyPr>
          <a:lstStyle/>
          <a:p>
            <a:r>
              <a:rPr lang="en-US" u="sng">
                <a:latin typeface="Calibri" pitchFamily="34" charset="0"/>
              </a:rPr>
              <a:t>Task 4: Zoning Analysis around Rail Stations</a:t>
            </a:r>
          </a:p>
          <a:p>
            <a:pPr lvl="1">
              <a:buFont typeface="Arial" charset="0"/>
              <a:buChar char="•"/>
            </a:pPr>
            <a:r>
              <a:rPr lang="en-US">
                <a:latin typeface="Calibri" pitchFamily="34" charset="0"/>
              </a:rPr>
              <a:t>Task 4 Zoning and Transit Oriented Development Technical Memorandum</a:t>
            </a:r>
          </a:p>
          <a:p>
            <a:endParaRPr lang="en-US">
              <a:latin typeface="Calibri" pitchFamily="34" charset="0"/>
            </a:endParaRPr>
          </a:p>
          <a:p>
            <a:r>
              <a:rPr lang="en-US" u="sng">
                <a:latin typeface="Calibri" pitchFamily="34" charset="0"/>
              </a:rPr>
              <a:t>Task 5: Current and Future Station Access Demand Analysis</a:t>
            </a:r>
          </a:p>
          <a:p>
            <a:pPr lvl="1">
              <a:buFont typeface="Arial" charset="0"/>
              <a:buChar char="•"/>
            </a:pPr>
            <a:r>
              <a:rPr lang="en-US">
                <a:latin typeface="Calibri" pitchFamily="34" charset="0"/>
              </a:rPr>
              <a:t>Task 5 Current and Future Station Demand Technical Memorandum</a:t>
            </a:r>
          </a:p>
          <a:p>
            <a:endParaRPr lang="en-US">
              <a:latin typeface="Calibri" pitchFamily="34" charset="0"/>
            </a:endParaRPr>
          </a:p>
          <a:p>
            <a:r>
              <a:rPr lang="en-US" u="sng">
                <a:latin typeface="Calibri" pitchFamily="34" charset="0"/>
              </a:rPr>
              <a:t>Task 6: Access by All Modes Evaluation</a:t>
            </a:r>
          </a:p>
          <a:p>
            <a:pPr lvl="1">
              <a:buFont typeface="Arial" charset="0"/>
              <a:buChar char="•"/>
            </a:pPr>
            <a:r>
              <a:rPr lang="en-US">
                <a:latin typeface="Calibri" pitchFamily="34" charset="0"/>
              </a:rPr>
              <a:t>Field Data Collection</a:t>
            </a:r>
          </a:p>
          <a:p>
            <a:pPr lvl="1">
              <a:buFont typeface="Arial" charset="0"/>
              <a:buChar char="•"/>
            </a:pPr>
            <a:r>
              <a:rPr lang="en-US">
                <a:latin typeface="Calibri" pitchFamily="34" charset="0"/>
              </a:rPr>
              <a:t>Parking Utilization Study</a:t>
            </a:r>
          </a:p>
          <a:p>
            <a:pPr lvl="1">
              <a:buFont typeface="Arial" charset="0"/>
              <a:buChar char="•"/>
            </a:pPr>
            <a:r>
              <a:rPr lang="en-US">
                <a:latin typeface="Calibri" pitchFamily="34" charset="0"/>
              </a:rPr>
              <a:t>Task 6 Parking Utilization Study Technical Memorandum</a:t>
            </a:r>
          </a:p>
          <a:p>
            <a:pPr lvl="1">
              <a:buFont typeface="Arial" charset="0"/>
              <a:buChar char="•"/>
            </a:pPr>
            <a:r>
              <a:rPr lang="en-US">
                <a:latin typeface="Calibri" pitchFamily="34" charset="0"/>
              </a:rPr>
              <a:t>Task 6 Existing and Future Conditions Technical Memorandum</a:t>
            </a:r>
          </a:p>
          <a:p>
            <a:pPr lvl="1">
              <a:buFont typeface="Arial" charset="0"/>
              <a:buChar char="•"/>
            </a:pPr>
            <a:endParaRPr lang="en-US" b="1">
              <a:solidFill>
                <a:srgbClr val="0076A3"/>
              </a:solidFill>
              <a:latin typeface="Calibri" pitchFamily="34" charset="0"/>
            </a:endParaRPr>
          </a:p>
          <a:p>
            <a:r>
              <a:rPr lang="en-US" u="sng">
                <a:latin typeface="Calibri" pitchFamily="34" charset="0"/>
              </a:rPr>
              <a:t>Task 7: Access by All Modes Evaluation</a:t>
            </a:r>
          </a:p>
          <a:p>
            <a:pPr lvl="1">
              <a:buFont typeface="Arial" charset="0"/>
              <a:buChar char="•"/>
            </a:pPr>
            <a:r>
              <a:rPr lang="en-US">
                <a:latin typeface="Calibri" pitchFamily="34" charset="0"/>
              </a:rPr>
              <a:t>Task 7 Objectives and Recommendations Memorandum</a:t>
            </a:r>
            <a:endParaRPr lang="en-US">
              <a:latin typeface="Constantia" pitchFamily="18" charset="0"/>
            </a:endParaRPr>
          </a:p>
        </p:txBody>
      </p:sp>
      <p:pic>
        <p:nvPicPr>
          <p:cNvPr id="20484" name="Picture 2" descr="\\vhb\proj\Boston\25497.00 NJ 124 Corridor TAS\graphics\FIGURES\NJTPA Logos\Primary NJTPA Logo_full_name_print.jpg"/>
          <p:cNvPicPr>
            <a:picLocks noChangeAspect="1" noChangeArrowheads="1"/>
          </p:cNvPicPr>
          <p:nvPr/>
        </p:nvPicPr>
        <p:blipFill>
          <a:blip r:embed="rId2"/>
          <a:srcRect/>
          <a:stretch>
            <a:fillRect/>
          </a:stretch>
        </p:blipFill>
        <p:spPr bwMode="auto">
          <a:xfrm>
            <a:off x="7772400" y="6096000"/>
            <a:ext cx="1204913" cy="536575"/>
          </a:xfrm>
          <a:prstGeom prst="rect">
            <a:avLst/>
          </a:prstGeom>
          <a:noFill/>
          <a:ln w="9525">
            <a:noFill/>
            <a:miter lim="800000"/>
            <a:headEnd/>
            <a:tailEnd/>
          </a:ln>
        </p:spPr>
      </p:pic>
      <p:pic>
        <p:nvPicPr>
          <p:cNvPr id="20485" name="Picture 2" descr="\\vhb\proj\Boston\25497.00 NJ 124 Corridor TAS\tech\Task 3\Logos\MorrisCountyRte124_logos\MorrisCountyRte124_1000px.png"/>
          <p:cNvPicPr>
            <a:picLocks noChangeAspect="1" noChangeArrowheads="1"/>
          </p:cNvPicPr>
          <p:nvPr/>
        </p:nvPicPr>
        <p:blipFill>
          <a:blip r:embed="rId3"/>
          <a:srcRect/>
          <a:stretch>
            <a:fillRect/>
          </a:stretch>
        </p:blipFill>
        <p:spPr bwMode="auto">
          <a:xfrm>
            <a:off x="304800" y="0"/>
            <a:ext cx="3733800" cy="544513"/>
          </a:xfrm>
          <a:prstGeom prst="rect">
            <a:avLst/>
          </a:prstGeom>
          <a:noFill/>
          <a:ln w="9525">
            <a:noFill/>
            <a:miter lim="800000"/>
            <a:headEnd/>
            <a:tailEnd/>
          </a:ln>
        </p:spPr>
      </p:pic>
      <p:pic>
        <p:nvPicPr>
          <p:cNvPr id="20487" name="Picture 7"/>
          <p:cNvPicPr>
            <a:picLocks noChangeAspect="1" noChangeArrowheads="1"/>
          </p:cNvPicPr>
          <p:nvPr/>
        </p:nvPicPr>
        <p:blipFill>
          <a:blip r:embed="rId4"/>
          <a:srcRect/>
          <a:stretch>
            <a:fillRect/>
          </a:stretch>
        </p:blipFill>
        <p:spPr bwMode="auto">
          <a:xfrm>
            <a:off x="7138988" y="5867400"/>
            <a:ext cx="557212"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704850"/>
            <a:ext cx="8229600" cy="1047750"/>
          </a:xfrm>
        </p:spPr>
        <p:txBody>
          <a:bodyPr/>
          <a:lstStyle/>
          <a:p>
            <a:r>
              <a:rPr lang="en-US" smtClean="0"/>
              <a:t>Overview of Recommendations</a:t>
            </a:r>
          </a:p>
        </p:txBody>
      </p:sp>
      <p:sp>
        <p:nvSpPr>
          <p:cNvPr id="3" name="Content Placeholder 2"/>
          <p:cNvSpPr>
            <a:spLocks noGrp="1"/>
          </p:cNvSpPr>
          <p:nvPr>
            <p:ph idx="1"/>
          </p:nvPr>
        </p:nvSpPr>
        <p:spPr/>
        <p:txBody>
          <a:bodyPr/>
          <a:lstStyle/>
          <a:p>
            <a:pPr marL="0" indent="0">
              <a:buFont typeface="Wingdings 2" pitchFamily="18" charset="2"/>
              <a:buNone/>
              <a:defRPr/>
            </a:pPr>
            <a:r>
              <a:rPr lang="en-US" b="1" dirty="0" smtClean="0">
                <a:latin typeface="+mj-lt"/>
              </a:rPr>
              <a:t>Two Improvement Scenarios Were Assessed: with and without Transit-Oriented Development (TOD)</a:t>
            </a:r>
          </a:p>
          <a:p>
            <a:pPr lvl="1">
              <a:buClrTx/>
              <a:buSzPct val="75000"/>
              <a:defRPr/>
            </a:pPr>
            <a:r>
              <a:rPr lang="en-US" u="sng" dirty="0" smtClean="0">
                <a:latin typeface="+mj-lt"/>
              </a:rPr>
              <a:t>Non-TOD scenario </a:t>
            </a:r>
            <a:r>
              <a:rPr lang="en-US" dirty="0" smtClean="0">
                <a:latin typeface="+mj-lt"/>
              </a:rPr>
              <a:t>shows the station access needs, improvements, costs and funding with existing development patterns</a:t>
            </a:r>
          </a:p>
          <a:p>
            <a:pPr lvl="1">
              <a:buClrTx/>
              <a:buSzPct val="75000"/>
              <a:defRPr/>
            </a:pPr>
            <a:r>
              <a:rPr lang="en-US" u="sng" dirty="0" smtClean="0">
                <a:latin typeface="+mj-lt"/>
              </a:rPr>
              <a:t>TOD scenario </a:t>
            </a:r>
            <a:r>
              <a:rPr lang="en-US" dirty="0" smtClean="0">
                <a:latin typeface="+mj-lt"/>
              </a:rPr>
              <a:t>shows how TOD can be accommodated in the three municipalities and used to offset parking expansion costs</a:t>
            </a:r>
          </a:p>
          <a:p>
            <a:pPr marL="26987" indent="0">
              <a:buFont typeface="Wingdings 2" pitchFamily="18" charset="2"/>
              <a:buNone/>
              <a:defRPr/>
            </a:pPr>
            <a:r>
              <a:rPr lang="en-US" b="1" dirty="0" smtClean="0">
                <a:latin typeface="+mj-lt"/>
              </a:rPr>
              <a:t>The station access needs and the underlying recommendations are the same in both scenarios</a:t>
            </a:r>
          </a:p>
        </p:txBody>
      </p:sp>
      <p:pic>
        <p:nvPicPr>
          <p:cNvPr id="21508" name="Picture 2" descr="\\vhb\proj\Boston\25497.00 NJ 124 Corridor TAS\graphics\FIGURES\NJTPA Logos\Primary NJTPA Logo_full_name_print.jpg"/>
          <p:cNvPicPr>
            <a:picLocks noChangeAspect="1" noChangeArrowheads="1"/>
          </p:cNvPicPr>
          <p:nvPr/>
        </p:nvPicPr>
        <p:blipFill>
          <a:blip r:embed="rId2"/>
          <a:srcRect/>
          <a:stretch>
            <a:fillRect/>
          </a:stretch>
        </p:blipFill>
        <p:spPr bwMode="auto">
          <a:xfrm>
            <a:off x="7943850" y="6172200"/>
            <a:ext cx="1033463" cy="460375"/>
          </a:xfrm>
          <a:prstGeom prst="rect">
            <a:avLst/>
          </a:prstGeom>
          <a:noFill/>
          <a:ln w="9525">
            <a:noFill/>
            <a:miter lim="800000"/>
            <a:headEnd/>
            <a:tailEnd/>
          </a:ln>
        </p:spPr>
      </p:pic>
      <p:pic>
        <p:nvPicPr>
          <p:cNvPr id="21509" name="Picture 2" descr="\\vhb\proj\Boston\25497.00 NJ 124 Corridor TAS\tech\Task 3\Logos\MorrisCountyRte124_logos\MorrisCountyRte124_1000px.png"/>
          <p:cNvPicPr>
            <a:picLocks noChangeAspect="1" noChangeArrowheads="1"/>
          </p:cNvPicPr>
          <p:nvPr/>
        </p:nvPicPr>
        <p:blipFill>
          <a:blip r:embed="rId3"/>
          <a:srcRect/>
          <a:stretch>
            <a:fillRect/>
          </a:stretch>
        </p:blipFill>
        <p:spPr bwMode="auto">
          <a:xfrm>
            <a:off x="304800" y="0"/>
            <a:ext cx="3733800" cy="544513"/>
          </a:xfrm>
          <a:prstGeom prst="rect">
            <a:avLst/>
          </a:prstGeom>
          <a:noFill/>
          <a:ln w="9525">
            <a:noFill/>
            <a:miter lim="800000"/>
            <a:headEnd/>
            <a:tailEnd/>
          </a:ln>
        </p:spPr>
      </p:pic>
      <p:pic>
        <p:nvPicPr>
          <p:cNvPr id="21511" name="Picture 7"/>
          <p:cNvPicPr>
            <a:picLocks noChangeAspect="1" noChangeArrowheads="1"/>
          </p:cNvPicPr>
          <p:nvPr/>
        </p:nvPicPr>
        <p:blipFill>
          <a:blip r:embed="rId4"/>
          <a:srcRect/>
          <a:stretch>
            <a:fillRect/>
          </a:stretch>
        </p:blipFill>
        <p:spPr bwMode="auto">
          <a:xfrm>
            <a:off x="7367588" y="5943600"/>
            <a:ext cx="557212" cy="762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304800" y="838200"/>
            <a:ext cx="8382000" cy="609600"/>
          </a:xfrm>
        </p:spPr>
        <p:txBody>
          <a:bodyPr/>
          <a:lstStyle/>
          <a:p>
            <a:r>
              <a:rPr lang="en-US" sz="4000" b="1" smtClean="0"/>
              <a:t>Objectives of Recommendations</a:t>
            </a:r>
          </a:p>
        </p:txBody>
      </p:sp>
      <p:sp>
        <p:nvSpPr>
          <p:cNvPr id="22530" name="Content Placeholder 2"/>
          <p:cNvSpPr>
            <a:spLocks noGrp="1"/>
          </p:cNvSpPr>
          <p:nvPr>
            <p:ph idx="1"/>
          </p:nvPr>
        </p:nvSpPr>
        <p:spPr>
          <a:xfrm>
            <a:off x="228600" y="1752600"/>
            <a:ext cx="8585200" cy="4564063"/>
          </a:xfrm>
        </p:spPr>
        <p:txBody>
          <a:bodyPr/>
          <a:lstStyle/>
          <a:p>
            <a:pPr marL="495300" indent="-495300">
              <a:buClrTx/>
              <a:buFont typeface="Wingdings 2" pitchFamily="18" charset="2"/>
              <a:buNone/>
            </a:pPr>
            <a:r>
              <a:rPr lang="en-US" sz="3200" b="1" smtClean="0">
                <a:latin typeface="Calibri" pitchFamily="34" charset="0"/>
              </a:rPr>
              <a:t>Reduce Parking Demand</a:t>
            </a:r>
          </a:p>
          <a:p>
            <a:pPr marL="495300" indent="-495300">
              <a:buClrTx/>
              <a:buFont typeface="Wingdings 2" pitchFamily="18" charset="2"/>
              <a:buNone/>
            </a:pPr>
            <a:endParaRPr lang="en-US" sz="2000" smtClean="0">
              <a:latin typeface="Calibri" pitchFamily="34" charset="0"/>
            </a:endParaRPr>
          </a:p>
          <a:p>
            <a:pPr marL="881063" lvl="1" indent="-514350">
              <a:buClrTx/>
              <a:buFont typeface="Calibri" pitchFamily="34" charset="0"/>
              <a:buAutoNum type="arabicPeriod"/>
            </a:pPr>
            <a:r>
              <a:rPr lang="en-US" sz="2600" smtClean="0">
                <a:latin typeface="Calibri" pitchFamily="34" charset="0"/>
              </a:rPr>
              <a:t>Improve and expand access by non-motorized modes</a:t>
            </a:r>
          </a:p>
          <a:p>
            <a:pPr marL="881063" lvl="1" indent="-514350">
              <a:buClrTx/>
              <a:buFont typeface="Calibri" pitchFamily="34" charset="0"/>
              <a:buAutoNum type="arabicPeriod"/>
            </a:pPr>
            <a:r>
              <a:rPr lang="en-US" sz="2600" smtClean="0">
                <a:latin typeface="Calibri" pitchFamily="34" charset="0"/>
              </a:rPr>
              <a:t>Encourage carpooling and drop-off (kiss &amp; ride) access</a:t>
            </a:r>
          </a:p>
          <a:p>
            <a:pPr marL="881063" lvl="1" indent="-514350">
              <a:buClrTx/>
              <a:buFont typeface="Calibri" pitchFamily="34" charset="0"/>
              <a:buAutoNum type="arabicPeriod"/>
            </a:pPr>
            <a:r>
              <a:rPr lang="en-US" sz="2600" smtClean="0">
                <a:latin typeface="Calibri" pitchFamily="34" charset="0"/>
              </a:rPr>
              <a:t>Provide for circulating feeder bus service to stations </a:t>
            </a:r>
          </a:p>
          <a:p>
            <a:pPr marL="495300" indent="-495300">
              <a:buClrTx/>
              <a:buFont typeface="Wingdings 2" pitchFamily="18" charset="2"/>
              <a:buNone/>
            </a:pPr>
            <a:endParaRPr lang="en-US" smtClean="0">
              <a:latin typeface="Calibri" pitchFamily="34" charset="0"/>
            </a:endParaRPr>
          </a:p>
          <a:p>
            <a:pPr marL="495300" indent="-495300">
              <a:buClrTx/>
              <a:buFont typeface="Wingdings 2" pitchFamily="18" charset="2"/>
              <a:buNone/>
            </a:pPr>
            <a:r>
              <a:rPr lang="en-US" sz="3200" b="1" smtClean="0">
                <a:latin typeface="Calibri" pitchFamily="34" charset="0"/>
              </a:rPr>
              <a:t>Meet Parking Needs</a:t>
            </a:r>
          </a:p>
          <a:p>
            <a:pPr marL="495300" indent="-495300">
              <a:buClrTx/>
              <a:buFont typeface="Wingdings 2" pitchFamily="18" charset="2"/>
              <a:buNone/>
            </a:pPr>
            <a:endParaRPr lang="en-US" smtClean="0">
              <a:latin typeface="Calibri" pitchFamily="34" charset="0"/>
            </a:endParaRPr>
          </a:p>
          <a:p>
            <a:pPr marL="881063" lvl="1" indent="-514350">
              <a:buClrTx/>
              <a:buFont typeface="Wingdings 2" pitchFamily="18" charset="2"/>
              <a:buAutoNum type="arabicPeriod"/>
            </a:pPr>
            <a:r>
              <a:rPr lang="en-US" smtClean="0">
                <a:latin typeface="Calibri" pitchFamily="34" charset="0"/>
              </a:rPr>
              <a:t>Add parking capacity</a:t>
            </a:r>
          </a:p>
        </p:txBody>
      </p:sp>
      <p:pic>
        <p:nvPicPr>
          <p:cNvPr id="22532" name="Picture 2" descr="\\vhb\proj\Boston\25497.00 NJ 124 Corridor TAS\graphics\FIGURES\NJTPA Logos\Primary NJTPA Logo_full_name_print.jpg"/>
          <p:cNvPicPr>
            <a:picLocks noChangeAspect="1" noChangeArrowheads="1"/>
          </p:cNvPicPr>
          <p:nvPr/>
        </p:nvPicPr>
        <p:blipFill>
          <a:blip r:embed="rId2"/>
          <a:srcRect/>
          <a:stretch>
            <a:fillRect/>
          </a:stretch>
        </p:blipFill>
        <p:spPr bwMode="auto">
          <a:xfrm>
            <a:off x="7943850" y="6172200"/>
            <a:ext cx="1033463" cy="460375"/>
          </a:xfrm>
          <a:prstGeom prst="rect">
            <a:avLst/>
          </a:prstGeom>
          <a:noFill/>
          <a:ln w="9525">
            <a:noFill/>
            <a:miter lim="800000"/>
            <a:headEnd/>
            <a:tailEnd/>
          </a:ln>
        </p:spPr>
      </p:pic>
      <p:pic>
        <p:nvPicPr>
          <p:cNvPr id="22533" name="Picture 2" descr="\\vhb\proj\Boston\25497.00 NJ 124 Corridor TAS\tech\Task 3\Logos\MorrisCountyRte124_logos\MorrisCountyRte124_1000px.png"/>
          <p:cNvPicPr>
            <a:picLocks noChangeAspect="1" noChangeArrowheads="1"/>
          </p:cNvPicPr>
          <p:nvPr/>
        </p:nvPicPr>
        <p:blipFill>
          <a:blip r:embed="rId3"/>
          <a:srcRect/>
          <a:stretch>
            <a:fillRect/>
          </a:stretch>
        </p:blipFill>
        <p:spPr bwMode="auto">
          <a:xfrm>
            <a:off x="304800" y="0"/>
            <a:ext cx="3733800" cy="544513"/>
          </a:xfrm>
          <a:prstGeom prst="rect">
            <a:avLst/>
          </a:prstGeom>
          <a:noFill/>
          <a:ln w="9525">
            <a:noFill/>
            <a:miter lim="800000"/>
            <a:headEnd/>
            <a:tailEnd/>
          </a:ln>
        </p:spPr>
      </p:pic>
      <p:pic>
        <p:nvPicPr>
          <p:cNvPr id="22536" name="Picture 8"/>
          <p:cNvPicPr>
            <a:picLocks noChangeAspect="1" noChangeArrowheads="1"/>
          </p:cNvPicPr>
          <p:nvPr/>
        </p:nvPicPr>
        <p:blipFill>
          <a:blip r:embed="rId4"/>
          <a:srcRect/>
          <a:stretch>
            <a:fillRect/>
          </a:stretch>
        </p:blipFill>
        <p:spPr bwMode="auto">
          <a:xfrm>
            <a:off x="7367588" y="5943600"/>
            <a:ext cx="557212" cy="762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304800" y="838200"/>
            <a:ext cx="8382000" cy="609600"/>
          </a:xfrm>
        </p:spPr>
        <p:txBody>
          <a:bodyPr/>
          <a:lstStyle/>
          <a:p>
            <a:r>
              <a:rPr lang="en-US" sz="4000" b="1" smtClean="0"/>
              <a:t>Objectives of Recommendations</a:t>
            </a:r>
          </a:p>
        </p:txBody>
      </p:sp>
      <p:sp>
        <p:nvSpPr>
          <p:cNvPr id="23554" name="Content Placeholder 2"/>
          <p:cNvSpPr>
            <a:spLocks noGrp="1"/>
          </p:cNvSpPr>
          <p:nvPr>
            <p:ph idx="1"/>
          </p:nvPr>
        </p:nvSpPr>
        <p:spPr>
          <a:xfrm>
            <a:off x="228600" y="1600200"/>
            <a:ext cx="8585200" cy="5032375"/>
          </a:xfrm>
        </p:spPr>
        <p:txBody>
          <a:bodyPr/>
          <a:lstStyle/>
          <a:p>
            <a:pPr marL="495300" indent="-495300">
              <a:buClrTx/>
              <a:buFont typeface="Wingdings 2" pitchFamily="18" charset="2"/>
              <a:buNone/>
            </a:pPr>
            <a:r>
              <a:rPr lang="en-US" sz="3200" b="1" smtClean="0">
                <a:latin typeface="Calibri" pitchFamily="34" charset="0"/>
              </a:rPr>
              <a:t>Improve Ease of Access and Safety</a:t>
            </a:r>
          </a:p>
          <a:p>
            <a:pPr marL="495300" indent="-495300">
              <a:buClrTx/>
              <a:buFont typeface="Wingdings 2" pitchFamily="18" charset="2"/>
              <a:buNone/>
            </a:pPr>
            <a:endParaRPr lang="en-US" sz="2000" smtClean="0">
              <a:latin typeface="Calibri" pitchFamily="34" charset="0"/>
            </a:endParaRPr>
          </a:p>
          <a:p>
            <a:pPr marL="495300" indent="-495300">
              <a:buClrTx/>
              <a:buFont typeface="Calibri" pitchFamily="34" charset="0"/>
              <a:buAutoNum type="arabicPeriod"/>
            </a:pPr>
            <a:r>
              <a:rPr lang="en-US" smtClean="0">
                <a:latin typeface="Calibri" pitchFamily="34" charset="0"/>
              </a:rPr>
              <a:t>Improve multi-modal safety and roadway circulation</a:t>
            </a:r>
          </a:p>
          <a:p>
            <a:pPr marL="495300" indent="-495300">
              <a:buClrTx/>
              <a:buFont typeface="Calibri" pitchFamily="34" charset="0"/>
              <a:buAutoNum type="arabicPeriod"/>
            </a:pPr>
            <a:r>
              <a:rPr lang="en-US" smtClean="0">
                <a:latin typeface="Calibri" pitchFamily="34" charset="0"/>
              </a:rPr>
              <a:t>Improve ease of access through signage and information</a:t>
            </a:r>
          </a:p>
          <a:p>
            <a:pPr marL="495300" indent="-495300">
              <a:buClrTx/>
              <a:buFont typeface="Calibri" pitchFamily="34" charset="0"/>
              <a:buAutoNum type="arabicPeriod"/>
            </a:pPr>
            <a:r>
              <a:rPr lang="en-US" smtClean="0">
                <a:latin typeface="Calibri" pitchFamily="34" charset="0"/>
              </a:rPr>
              <a:t>Simplify parking regulations and payment</a:t>
            </a:r>
          </a:p>
          <a:p>
            <a:pPr marL="495300" indent="-495300">
              <a:buClrTx/>
              <a:buFont typeface="Calibri" pitchFamily="34" charset="0"/>
              <a:buAutoNum type="arabicPeriod"/>
            </a:pPr>
            <a:r>
              <a:rPr lang="en-US" smtClean="0">
                <a:latin typeface="Calibri" pitchFamily="34" charset="0"/>
              </a:rPr>
              <a:t>Encourage transit usage &amp; distribution of ridership amongst the three corridor stations</a:t>
            </a:r>
          </a:p>
          <a:p>
            <a:pPr marL="495300" indent="-495300"/>
            <a:endParaRPr lang="en-US" smtClean="0">
              <a:latin typeface="Calibri" pitchFamily="34" charset="0"/>
            </a:endParaRPr>
          </a:p>
        </p:txBody>
      </p:sp>
      <p:pic>
        <p:nvPicPr>
          <p:cNvPr id="23556" name="Picture 2" descr="\\vhb\proj\Boston\25497.00 NJ 124 Corridor TAS\graphics\FIGURES\NJTPA Logos\Primary NJTPA Logo_full_name_print.jpg"/>
          <p:cNvPicPr>
            <a:picLocks noChangeAspect="1" noChangeArrowheads="1"/>
          </p:cNvPicPr>
          <p:nvPr/>
        </p:nvPicPr>
        <p:blipFill>
          <a:blip r:embed="rId2"/>
          <a:srcRect/>
          <a:stretch>
            <a:fillRect/>
          </a:stretch>
        </p:blipFill>
        <p:spPr bwMode="auto">
          <a:xfrm>
            <a:off x="7943850" y="6172200"/>
            <a:ext cx="1033463" cy="460375"/>
          </a:xfrm>
          <a:prstGeom prst="rect">
            <a:avLst/>
          </a:prstGeom>
          <a:noFill/>
          <a:ln w="9525">
            <a:noFill/>
            <a:miter lim="800000"/>
            <a:headEnd/>
            <a:tailEnd/>
          </a:ln>
        </p:spPr>
      </p:pic>
      <p:pic>
        <p:nvPicPr>
          <p:cNvPr id="23557" name="Picture 2" descr="\\vhb\proj\Boston\25497.00 NJ 124 Corridor TAS\tech\Task 3\Logos\MorrisCountyRte124_logos\MorrisCountyRte124_1000px.png"/>
          <p:cNvPicPr>
            <a:picLocks noChangeAspect="1" noChangeArrowheads="1"/>
          </p:cNvPicPr>
          <p:nvPr/>
        </p:nvPicPr>
        <p:blipFill>
          <a:blip r:embed="rId3"/>
          <a:srcRect/>
          <a:stretch>
            <a:fillRect/>
          </a:stretch>
        </p:blipFill>
        <p:spPr bwMode="auto">
          <a:xfrm>
            <a:off x="304800" y="0"/>
            <a:ext cx="3733800" cy="544513"/>
          </a:xfrm>
          <a:prstGeom prst="rect">
            <a:avLst/>
          </a:prstGeom>
          <a:noFill/>
          <a:ln w="9525">
            <a:noFill/>
            <a:miter lim="800000"/>
            <a:headEnd/>
            <a:tailEnd/>
          </a:ln>
        </p:spPr>
      </p:pic>
      <p:pic>
        <p:nvPicPr>
          <p:cNvPr id="23559" name="Picture 7"/>
          <p:cNvPicPr>
            <a:picLocks noChangeAspect="1" noChangeArrowheads="1"/>
          </p:cNvPicPr>
          <p:nvPr/>
        </p:nvPicPr>
        <p:blipFill>
          <a:blip r:embed="rId4"/>
          <a:srcRect/>
          <a:stretch>
            <a:fillRect/>
          </a:stretch>
        </p:blipFill>
        <p:spPr bwMode="auto">
          <a:xfrm>
            <a:off x="7367588" y="5943600"/>
            <a:ext cx="557212" cy="762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533400"/>
            <a:ext cx="8229600" cy="819150"/>
          </a:xfrm>
        </p:spPr>
        <p:txBody>
          <a:bodyPr/>
          <a:lstStyle/>
          <a:p>
            <a:r>
              <a:rPr lang="en-US" sz="4000" b="1" smtClean="0"/>
              <a:t>Summary of Needs: Parking</a:t>
            </a:r>
          </a:p>
        </p:txBody>
      </p:sp>
      <p:sp>
        <p:nvSpPr>
          <p:cNvPr id="24578" name="Content Placeholder 2"/>
          <p:cNvSpPr>
            <a:spLocks noGrp="1"/>
          </p:cNvSpPr>
          <p:nvPr>
            <p:ph idx="1"/>
          </p:nvPr>
        </p:nvSpPr>
        <p:spPr>
          <a:xfrm>
            <a:off x="457200" y="1447800"/>
            <a:ext cx="8229600" cy="4389438"/>
          </a:xfrm>
        </p:spPr>
        <p:txBody>
          <a:bodyPr/>
          <a:lstStyle/>
          <a:p>
            <a:pPr>
              <a:buClrTx/>
              <a:buSzPct val="75000"/>
            </a:pPr>
            <a:r>
              <a:rPr lang="en-US" smtClean="0">
                <a:latin typeface="Calibri" pitchFamily="34" charset="0"/>
              </a:rPr>
              <a:t>Parking space deficits exist today and are forecasted to grow in the future </a:t>
            </a:r>
          </a:p>
          <a:p>
            <a:pPr>
              <a:buClrTx/>
              <a:buSzPct val="75000"/>
            </a:pPr>
            <a:r>
              <a:rPr lang="en-US" smtClean="0">
                <a:latin typeface="Calibri" pitchFamily="34" charset="0"/>
              </a:rPr>
              <a:t>Both daily and permit parking is needed </a:t>
            </a:r>
          </a:p>
          <a:p>
            <a:pPr>
              <a:buClrTx/>
              <a:buSzPct val="75000"/>
            </a:pPr>
            <a:r>
              <a:rPr lang="en-US" smtClean="0">
                <a:latin typeface="Calibri" pitchFamily="34" charset="0"/>
              </a:rPr>
              <a:t>Spaces typically cannot be “reused” during the day (parking duration is 10+ hours)</a:t>
            </a:r>
          </a:p>
          <a:p>
            <a:pPr>
              <a:buClrTx/>
              <a:buSzPct val="75000"/>
            </a:pPr>
            <a:r>
              <a:rPr lang="en-US" smtClean="0">
                <a:latin typeface="Calibri" pitchFamily="34" charset="0"/>
              </a:rPr>
              <a:t>Commuters favor access (and parking) at the most eastbound station (Chatham)</a:t>
            </a:r>
          </a:p>
          <a:p>
            <a:pPr>
              <a:buClrTx/>
              <a:buSzPct val="75000"/>
            </a:pPr>
            <a:r>
              <a:rPr lang="en-US" smtClean="0">
                <a:latin typeface="Calibri" pitchFamily="34" charset="0"/>
              </a:rPr>
              <a:t>Parking information and permit data is limited</a:t>
            </a:r>
          </a:p>
          <a:p>
            <a:pPr>
              <a:buClrTx/>
              <a:buSzPct val="75000"/>
            </a:pPr>
            <a:r>
              <a:rPr lang="en-US" smtClean="0">
                <a:latin typeface="Calibri" pitchFamily="34" charset="0"/>
              </a:rPr>
              <a:t>Availability of satellite lots is not well advertised</a:t>
            </a:r>
          </a:p>
        </p:txBody>
      </p:sp>
      <p:pic>
        <p:nvPicPr>
          <p:cNvPr id="24580" name="Picture 2" descr="\\vhb\proj\Boston\25497.00 NJ 124 Corridor TAS\graphics\FIGURES\NJTPA Logos\Primary NJTPA Logo_full_name_print.jpg"/>
          <p:cNvPicPr>
            <a:picLocks noChangeAspect="1" noChangeArrowheads="1"/>
          </p:cNvPicPr>
          <p:nvPr/>
        </p:nvPicPr>
        <p:blipFill>
          <a:blip r:embed="rId2"/>
          <a:srcRect/>
          <a:stretch>
            <a:fillRect/>
          </a:stretch>
        </p:blipFill>
        <p:spPr bwMode="auto">
          <a:xfrm>
            <a:off x="7943850" y="6172200"/>
            <a:ext cx="1033463" cy="460375"/>
          </a:xfrm>
          <a:prstGeom prst="rect">
            <a:avLst/>
          </a:prstGeom>
          <a:noFill/>
          <a:ln w="9525">
            <a:noFill/>
            <a:miter lim="800000"/>
            <a:headEnd/>
            <a:tailEnd/>
          </a:ln>
        </p:spPr>
      </p:pic>
      <p:pic>
        <p:nvPicPr>
          <p:cNvPr id="24581" name="Picture 2" descr="\\vhb\proj\Boston\25497.00 NJ 124 Corridor TAS\tech\Task 3\Logos\MorrisCountyRte124_logos\MorrisCountyRte124_1000px.png"/>
          <p:cNvPicPr>
            <a:picLocks noChangeAspect="1" noChangeArrowheads="1"/>
          </p:cNvPicPr>
          <p:nvPr/>
        </p:nvPicPr>
        <p:blipFill>
          <a:blip r:embed="rId3"/>
          <a:srcRect/>
          <a:stretch>
            <a:fillRect/>
          </a:stretch>
        </p:blipFill>
        <p:spPr bwMode="auto">
          <a:xfrm>
            <a:off x="304800" y="0"/>
            <a:ext cx="3733800" cy="544513"/>
          </a:xfrm>
          <a:prstGeom prst="rect">
            <a:avLst/>
          </a:prstGeom>
          <a:noFill/>
          <a:ln w="9525">
            <a:noFill/>
            <a:miter lim="800000"/>
            <a:headEnd/>
            <a:tailEnd/>
          </a:ln>
        </p:spPr>
      </p:pic>
      <p:pic>
        <p:nvPicPr>
          <p:cNvPr id="24583" name="Picture 7"/>
          <p:cNvPicPr>
            <a:picLocks noChangeAspect="1" noChangeArrowheads="1"/>
          </p:cNvPicPr>
          <p:nvPr/>
        </p:nvPicPr>
        <p:blipFill>
          <a:blip r:embed="rId4"/>
          <a:srcRect/>
          <a:stretch>
            <a:fillRect/>
          </a:stretch>
        </p:blipFill>
        <p:spPr bwMode="auto">
          <a:xfrm>
            <a:off x="7367588" y="5943600"/>
            <a:ext cx="557212" cy="7620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3643</TotalTime>
  <Words>1424</Words>
  <Application>Microsoft Office PowerPoint</Application>
  <PresentationFormat>On-screen Show (4:3)</PresentationFormat>
  <Paragraphs>255</Paragraphs>
  <Slides>29</Slides>
  <Notes>9</Notes>
  <HiddenSlides>0</HiddenSlides>
  <MMClips>0</MMClips>
  <ScaleCrop>false</ScaleCrop>
  <HeadingPairs>
    <vt:vector size="6" baseType="variant">
      <vt:variant>
        <vt:lpstr>Fonts Used</vt:lpstr>
      </vt:variant>
      <vt:variant>
        <vt:i4>5</vt:i4>
      </vt:variant>
      <vt:variant>
        <vt:lpstr>Design Template</vt:lpstr>
      </vt:variant>
      <vt:variant>
        <vt:i4>4</vt:i4>
      </vt:variant>
      <vt:variant>
        <vt:lpstr>Slide Titles</vt:lpstr>
      </vt:variant>
      <vt:variant>
        <vt:i4>29</vt:i4>
      </vt:variant>
    </vt:vector>
  </HeadingPairs>
  <TitlesOfParts>
    <vt:vector size="38" baseType="lpstr">
      <vt:lpstr>Arial</vt:lpstr>
      <vt:lpstr>Calibri</vt:lpstr>
      <vt:lpstr>Constantia</vt:lpstr>
      <vt:lpstr>Wingdings 2</vt:lpstr>
      <vt:lpstr>Wingdings</vt:lpstr>
      <vt:lpstr>Flow</vt:lpstr>
      <vt:lpstr>Flow</vt:lpstr>
      <vt:lpstr>Flow</vt:lpstr>
      <vt:lpstr>Flow</vt:lpstr>
      <vt:lpstr>Slide 1</vt:lpstr>
      <vt:lpstr>Slide 2</vt:lpstr>
      <vt:lpstr>Slide 3</vt:lpstr>
      <vt:lpstr>Slide 4</vt:lpstr>
      <vt:lpstr>Slide 5</vt:lpstr>
      <vt:lpstr>Overview of Recommendations</vt:lpstr>
      <vt:lpstr>Objectives of Recommendations</vt:lpstr>
      <vt:lpstr>Objectives of Recommendations</vt:lpstr>
      <vt:lpstr>Summary of Needs: Parking</vt:lpstr>
      <vt:lpstr>Slide 10</vt:lpstr>
      <vt:lpstr>Slide 11</vt:lpstr>
      <vt:lpstr>Slide 12</vt:lpstr>
      <vt:lpstr>Summary of Needs: Roadway Access/Mobility</vt:lpstr>
      <vt:lpstr>Slide 14</vt:lpstr>
      <vt:lpstr>Summary of Needs: Bicycle and Pedestrian Access</vt:lpstr>
      <vt:lpstr>Slide 16</vt:lpstr>
      <vt:lpstr>Slide 17</vt:lpstr>
      <vt:lpstr>Slide 18</vt:lpstr>
      <vt:lpstr>Summary of Needs: Transit Access</vt:lpstr>
      <vt:lpstr>Slide 20</vt:lpstr>
      <vt:lpstr>Slide 21</vt:lpstr>
      <vt:lpstr>Slide 22</vt:lpstr>
      <vt:lpstr>Slide 23</vt:lpstr>
      <vt:lpstr>Slide 24</vt:lpstr>
      <vt:lpstr>Slide 25</vt:lpstr>
      <vt:lpstr>Slide 26</vt:lpstr>
      <vt:lpstr>Slide 27</vt:lpstr>
      <vt:lpstr>Slide 28</vt:lpstr>
      <vt:lpstr>Slide 29</vt:lpstr>
    </vt:vector>
  </TitlesOfParts>
  <Company>Vanasse Hangen Brustlin,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jhayes</cp:lastModifiedBy>
  <cp:revision>255</cp:revision>
  <dcterms:created xsi:type="dcterms:W3CDTF">2012-02-07T23:01:01Z</dcterms:created>
  <dcterms:modified xsi:type="dcterms:W3CDTF">2013-07-09T19:25:11Z</dcterms:modified>
</cp:coreProperties>
</file>