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comments/modernComment_1E5_988A64B.xml" ContentType="application/vnd.ms-powerpoint.comments+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4217" r:id="rId4"/>
  </p:sldMasterIdLst>
  <p:notesMasterIdLst>
    <p:notesMasterId r:id="rId48"/>
  </p:notesMasterIdLst>
  <p:sldIdLst>
    <p:sldId id="256" r:id="rId5"/>
    <p:sldId id="345" r:id="rId6"/>
    <p:sldId id="464" r:id="rId7"/>
    <p:sldId id="498" r:id="rId8"/>
    <p:sldId id="445" r:id="rId9"/>
    <p:sldId id="259" r:id="rId10"/>
    <p:sldId id="390" r:id="rId11"/>
    <p:sldId id="391" r:id="rId12"/>
    <p:sldId id="392" r:id="rId13"/>
    <p:sldId id="499" r:id="rId14"/>
    <p:sldId id="394" r:id="rId15"/>
    <p:sldId id="437" r:id="rId16"/>
    <p:sldId id="439" r:id="rId17"/>
    <p:sldId id="441" r:id="rId18"/>
    <p:sldId id="440" r:id="rId19"/>
    <p:sldId id="466" r:id="rId20"/>
    <p:sldId id="467" r:id="rId21"/>
    <p:sldId id="468" r:id="rId22"/>
    <p:sldId id="489" r:id="rId23"/>
    <p:sldId id="482" r:id="rId24"/>
    <p:sldId id="479" r:id="rId25"/>
    <p:sldId id="481" r:id="rId26"/>
    <p:sldId id="480" r:id="rId27"/>
    <p:sldId id="398" r:id="rId28"/>
    <p:sldId id="483" r:id="rId29"/>
    <p:sldId id="484" r:id="rId30"/>
    <p:sldId id="470" r:id="rId31"/>
    <p:sldId id="491" r:id="rId32"/>
    <p:sldId id="493" r:id="rId33"/>
    <p:sldId id="472" r:id="rId34"/>
    <p:sldId id="473" r:id="rId35"/>
    <p:sldId id="474" r:id="rId36"/>
    <p:sldId id="475" r:id="rId37"/>
    <p:sldId id="306" r:id="rId38"/>
    <p:sldId id="476" r:id="rId39"/>
    <p:sldId id="485" r:id="rId40"/>
    <p:sldId id="494" r:id="rId41"/>
    <p:sldId id="500" r:id="rId42"/>
    <p:sldId id="495" r:id="rId43"/>
    <p:sldId id="478" r:id="rId44"/>
    <p:sldId id="454" r:id="rId45"/>
    <p:sldId id="496" r:id="rId46"/>
    <p:sldId id="460" r:id="rId4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C29AB39-3123-A7F7-EE84-E2CB4F5732D6}" name="Ferraro, Laura" initials="LF" userId="S::lferraro@co.morris.nj.us::e344b0a8-8eb4-4339-95ca-dc015ab0f1c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jorie Willow" initials="MW" lastIdx="2" clrIdx="0">
    <p:extLst>
      <p:ext uri="{19B8F6BF-5375-455C-9EA6-DF929625EA0E}">
        <p15:presenceInfo xmlns:p15="http://schemas.microsoft.com/office/powerpoint/2012/main" userId="S::marjoriew@mandl.net::3a282188-d001-4f1d-bc8e-6efd02928ca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722CF7D-1284-4C97-B410-1E2032E3E6F4}" v="13" dt="2026-01-28T20:41:09.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720" autoAdjust="0"/>
    <p:restoredTop sz="83546" autoAdjust="0"/>
  </p:normalViewPr>
  <p:slideViewPr>
    <p:cSldViewPr snapToGrid="0" snapToObjects="1">
      <p:cViewPr varScale="1">
        <p:scale>
          <a:sx n="82" d="100"/>
          <a:sy n="82" d="100"/>
        </p:scale>
        <p:origin x="84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presProps" Target="presProps.xml"/><Relationship Id="rId55"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viewProps" Target="viewProps.xml"/><Relationship Id="rId3" Type="http://schemas.openxmlformats.org/officeDocument/2006/relationships/customXml" Target="../customXml/item3.xml"/></Relationships>
</file>

<file path=ppt/comments/modernComment_1E5_988A64B.xml><?xml version="1.0" encoding="utf-8"?>
<p188:cmLst xmlns:a="http://schemas.openxmlformats.org/drawingml/2006/main" xmlns:r="http://schemas.openxmlformats.org/officeDocument/2006/relationships" xmlns:p188="http://schemas.microsoft.com/office/powerpoint/2018/8/main">
  <p188:cm id="{31FCD30B-7B11-4F1C-A043-8593775B57EE}" authorId="{8C29AB39-3123-A7F7-EE84-E2CB4F5732D6}" status="resolved" created="2023-12-11T17:22:52.843">
    <ac:txMkLst xmlns:ac="http://schemas.microsoft.com/office/drawing/2013/main/command">
      <pc:docMk xmlns:pc="http://schemas.microsoft.com/office/powerpoint/2013/main/command"/>
      <pc:sldMk xmlns:pc="http://schemas.microsoft.com/office/powerpoint/2013/main/command" cId="159950411" sldId="485"/>
      <ac:spMk id="3" creationId="{5C06BAF1-069E-A9F4-CC90-7160D65CD035}"/>
      <ac:txMk cp="120">
        <ac:context len="883" hash="3375720944"/>
      </ac:txMk>
    </ac:txMkLst>
    <p188:pos x="9492343" y="1299029"/>
    <p188:txBody>
      <a:bodyPr/>
      <a:lstStyle/>
      <a:p>
        <a:r>
          <a:rPr lang="en-US"/>
          <a:t>Davis Bacon, not NJ Wage act here. Shouldn't we also include CDBG for 8 units?</a:t>
        </a:r>
      </a:p>
    </p188:txBody>
  </p188:cm>
  <p188:cm id="{BDC5422D-5557-46C5-876E-94BB28D3D155}" authorId="{8C29AB39-3123-A7F7-EE84-E2CB4F5732D6}" status="resolved" created="2023-12-11T17:23:03.505">
    <ac:txMkLst xmlns:ac="http://schemas.microsoft.com/office/drawing/2013/main/command">
      <pc:docMk xmlns:pc="http://schemas.microsoft.com/office/powerpoint/2013/main/command"/>
      <pc:sldMk xmlns:pc="http://schemas.microsoft.com/office/powerpoint/2013/main/command" cId="159950411" sldId="485"/>
      <ac:spMk id="3" creationId="{5C06BAF1-069E-A9F4-CC90-7160D65CD035}"/>
      <ac:txMk cp="425">
        <ac:context len="883" hash="3375720944"/>
      </ac:txMk>
    </ac:txMkLst>
    <p188:pos x="4310743" y="1952171"/>
    <p188:txBody>
      <a:bodyPr/>
      <a:lstStyle/>
      <a:p>
        <a:r>
          <a:rPr lang="en-US"/>
          <a:t>Added a comma</a:t>
        </a:r>
      </a:p>
    </p188:txBody>
  </p188:cm>
  <p188:cm id="{6A13B22F-A9CA-42B8-A93B-8BF60F40CC14}" authorId="{8C29AB39-3123-A7F7-EE84-E2CB4F5732D6}" status="resolved" created="2023-12-11T17:27:29.073">
    <ac:txMkLst xmlns:ac="http://schemas.microsoft.com/office/drawing/2013/main/command">
      <pc:docMk xmlns:pc="http://schemas.microsoft.com/office/powerpoint/2013/main/command"/>
      <pc:sldMk xmlns:pc="http://schemas.microsoft.com/office/powerpoint/2013/main/command" cId="159950411" sldId="485"/>
      <ac:spMk id="3" creationId="{5C06BAF1-069E-A9F4-CC90-7160D65CD035}"/>
      <ac:txMk cp="883">
        <ac:context len="884" hash="1406083068"/>
      </ac:txMk>
    </ac:txMkLst>
    <p188:pos x="10014857" y="2837543"/>
    <p188:txBody>
      <a:bodyPr/>
      <a:lstStyle/>
      <a:p>
        <a:r>
          <a:rPr lang="en-US"/>
          <a:t>Minor working change</a:t>
        </a:r>
      </a:p>
    </p188:txBody>
  </p188:cm>
</p188:cmLst>
</file>

<file path=ppt/diagrams/_rels/data10.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53.png"/><Relationship Id="rId7" Type="http://schemas.openxmlformats.org/officeDocument/2006/relationships/image" Target="../media/image57.png"/><Relationship Id="rId12" Type="http://schemas.openxmlformats.org/officeDocument/2006/relationships/image" Target="../media/image62.svg"/><Relationship Id="rId2" Type="http://schemas.openxmlformats.org/officeDocument/2006/relationships/image" Target="../media/image52.svg"/><Relationship Id="rId1" Type="http://schemas.openxmlformats.org/officeDocument/2006/relationships/image" Target="../media/image51.png"/><Relationship Id="rId6" Type="http://schemas.openxmlformats.org/officeDocument/2006/relationships/image" Target="../media/image56.svg"/><Relationship Id="rId11" Type="http://schemas.openxmlformats.org/officeDocument/2006/relationships/image" Target="../media/image61.png"/><Relationship Id="rId5" Type="http://schemas.openxmlformats.org/officeDocument/2006/relationships/image" Target="../media/image55.png"/><Relationship Id="rId10" Type="http://schemas.openxmlformats.org/officeDocument/2006/relationships/image" Target="../media/image60.svg"/><Relationship Id="rId4" Type="http://schemas.openxmlformats.org/officeDocument/2006/relationships/image" Target="../media/image54.svg"/><Relationship Id="rId9" Type="http://schemas.openxmlformats.org/officeDocument/2006/relationships/image" Target="../media/image59.png"/></Relationships>
</file>

<file path=ppt/diagrams/_rels/data15.xml.rels><?xml version="1.0" encoding="UTF-8" standalone="yes"?>
<Relationships xmlns="http://schemas.openxmlformats.org/package/2006/relationships"><Relationship Id="rId2" Type="http://schemas.openxmlformats.org/officeDocument/2006/relationships/hyperlink" Target="mailto:Lvanhorne@co.morris.nj.us" TargetMode="External"/><Relationship Id="rId1" Type="http://schemas.openxmlformats.org/officeDocument/2006/relationships/hyperlink" Target="mailto:rhodigere@co.morris.nj.us" TargetMode="External"/></Relationships>
</file>

<file path=ppt/diagrams/_rels/data2.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6" Type="http://schemas.openxmlformats.org/officeDocument/2006/relationships/image" Target="../media/image19.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diagrams/_rels/data3.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ata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4" Type="http://schemas.openxmlformats.org/officeDocument/2006/relationships/image" Target="../media/image33.svg"/></Relationships>
</file>

<file path=ppt/diagrams/_rels/data6.xml.rels><?xml version="1.0" encoding="UTF-8" standalone="yes"?>
<Relationships xmlns="http://schemas.openxmlformats.org/package/2006/relationships"><Relationship Id="rId8" Type="http://schemas.openxmlformats.org/officeDocument/2006/relationships/image" Target="../media/image41.svg"/><Relationship Id="rId13" Type="http://schemas.openxmlformats.org/officeDocument/2006/relationships/image" Target="../media/image46.png"/><Relationship Id="rId3" Type="http://schemas.openxmlformats.org/officeDocument/2006/relationships/image" Target="../media/image36.png"/><Relationship Id="rId7" Type="http://schemas.openxmlformats.org/officeDocument/2006/relationships/image" Target="../media/image40.png"/><Relationship Id="rId12" Type="http://schemas.openxmlformats.org/officeDocument/2006/relationships/image" Target="../media/image45.sv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39.svg"/><Relationship Id="rId11" Type="http://schemas.openxmlformats.org/officeDocument/2006/relationships/image" Target="../media/image44.png"/><Relationship Id="rId5" Type="http://schemas.openxmlformats.org/officeDocument/2006/relationships/image" Target="../media/image38.png"/><Relationship Id="rId10" Type="http://schemas.openxmlformats.org/officeDocument/2006/relationships/image" Target="../media/image43.svg"/><Relationship Id="rId4" Type="http://schemas.openxmlformats.org/officeDocument/2006/relationships/image" Target="../media/image37.svg"/><Relationship Id="rId9" Type="http://schemas.openxmlformats.org/officeDocument/2006/relationships/image" Target="../media/image42.png"/><Relationship Id="rId14" Type="http://schemas.openxmlformats.org/officeDocument/2006/relationships/image" Target="../media/image47.svg"/></Relationships>
</file>

<file path=ppt/diagrams/_rels/drawing10.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53.png"/><Relationship Id="rId7" Type="http://schemas.openxmlformats.org/officeDocument/2006/relationships/image" Target="../media/image57.png"/><Relationship Id="rId12" Type="http://schemas.openxmlformats.org/officeDocument/2006/relationships/image" Target="../media/image62.svg"/><Relationship Id="rId2" Type="http://schemas.openxmlformats.org/officeDocument/2006/relationships/image" Target="../media/image52.svg"/><Relationship Id="rId1" Type="http://schemas.openxmlformats.org/officeDocument/2006/relationships/image" Target="../media/image51.png"/><Relationship Id="rId6" Type="http://schemas.openxmlformats.org/officeDocument/2006/relationships/image" Target="../media/image56.svg"/><Relationship Id="rId11" Type="http://schemas.openxmlformats.org/officeDocument/2006/relationships/image" Target="../media/image61.png"/><Relationship Id="rId5" Type="http://schemas.openxmlformats.org/officeDocument/2006/relationships/image" Target="../media/image55.png"/><Relationship Id="rId10" Type="http://schemas.openxmlformats.org/officeDocument/2006/relationships/image" Target="../media/image60.svg"/><Relationship Id="rId4" Type="http://schemas.openxmlformats.org/officeDocument/2006/relationships/image" Target="../media/image54.svg"/><Relationship Id="rId9" Type="http://schemas.openxmlformats.org/officeDocument/2006/relationships/image" Target="../media/image59.png"/></Relationships>
</file>

<file path=ppt/diagrams/_rels/drawing15.xml.rels><?xml version="1.0" encoding="UTF-8" standalone="yes"?>
<Relationships xmlns="http://schemas.openxmlformats.org/package/2006/relationships"><Relationship Id="rId2" Type="http://schemas.openxmlformats.org/officeDocument/2006/relationships/hyperlink" Target="mailto:Lvanhorne@co.morris.nj.us" TargetMode="External"/><Relationship Id="rId1" Type="http://schemas.openxmlformats.org/officeDocument/2006/relationships/hyperlink" Target="mailto:rhodigere@co.morris.nj.us" TargetMode="External"/></Relationships>
</file>

<file path=ppt/diagrams/_rels/drawing2.xml.rels><?xml version="1.0" encoding="UTF-8" standalone="yes"?>
<Relationships xmlns="http://schemas.openxmlformats.org/package/2006/relationships"><Relationship Id="rId8" Type="http://schemas.openxmlformats.org/officeDocument/2006/relationships/image" Target="../media/image11.svg"/><Relationship Id="rId13" Type="http://schemas.openxmlformats.org/officeDocument/2006/relationships/image" Target="../media/image16.png"/><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svg"/><Relationship Id="rId2" Type="http://schemas.openxmlformats.org/officeDocument/2006/relationships/image" Target="../media/image5.svg"/><Relationship Id="rId16" Type="http://schemas.openxmlformats.org/officeDocument/2006/relationships/image" Target="../media/image19.svg"/><Relationship Id="rId1" Type="http://schemas.openxmlformats.org/officeDocument/2006/relationships/image" Target="../media/image4.png"/><Relationship Id="rId6" Type="http://schemas.openxmlformats.org/officeDocument/2006/relationships/image" Target="../media/image9.svg"/><Relationship Id="rId11" Type="http://schemas.openxmlformats.org/officeDocument/2006/relationships/image" Target="../media/image14.png"/><Relationship Id="rId5" Type="http://schemas.openxmlformats.org/officeDocument/2006/relationships/image" Target="../media/image8.png"/><Relationship Id="rId15" Type="http://schemas.openxmlformats.org/officeDocument/2006/relationships/image" Target="../media/image1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 Id="rId14" Type="http://schemas.openxmlformats.org/officeDocument/2006/relationships/image" Target="../media/image17.svg"/></Relationships>
</file>

<file path=ppt/diagrams/_rels/drawing3.xml.rels><?xml version="1.0" encoding="UTF-8" standalone="yes"?>
<Relationships xmlns="http://schemas.openxmlformats.org/package/2006/relationships"><Relationship Id="rId8" Type="http://schemas.openxmlformats.org/officeDocument/2006/relationships/image" Target="../media/image27.svg"/><Relationship Id="rId3" Type="http://schemas.openxmlformats.org/officeDocument/2006/relationships/image" Target="../media/image22.png"/><Relationship Id="rId7" Type="http://schemas.openxmlformats.org/officeDocument/2006/relationships/image" Target="../media/image26.png"/><Relationship Id="rId2" Type="http://schemas.openxmlformats.org/officeDocument/2006/relationships/image" Target="../media/image21.svg"/><Relationship Id="rId1" Type="http://schemas.openxmlformats.org/officeDocument/2006/relationships/image" Target="../media/image20.png"/><Relationship Id="rId6" Type="http://schemas.openxmlformats.org/officeDocument/2006/relationships/image" Target="../media/image25.svg"/><Relationship Id="rId5" Type="http://schemas.openxmlformats.org/officeDocument/2006/relationships/image" Target="../media/image24.png"/><Relationship Id="rId10" Type="http://schemas.openxmlformats.org/officeDocument/2006/relationships/image" Target="../media/image29.svg"/><Relationship Id="rId4" Type="http://schemas.openxmlformats.org/officeDocument/2006/relationships/image" Target="../media/image23.svg"/><Relationship Id="rId9" Type="http://schemas.openxmlformats.org/officeDocument/2006/relationships/image" Target="../media/image28.png"/></Relationships>
</file>

<file path=ppt/diagrams/_rels/drawing4.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svg"/><Relationship Id="rId1" Type="http://schemas.openxmlformats.org/officeDocument/2006/relationships/image" Target="../media/image30.png"/><Relationship Id="rId4" Type="http://schemas.openxmlformats.org/officeDocument/2006/relationships/image" Target="../media/image33.svg"/></Relationships>
</file>

<file path=ppt/diagrams/_rels/drawing6.xml.rels><?xml version="1.0" encoding="UTF-8" standalone="yes"?>
<Relationships xmlns="http://schemas.openxmlformats.org/package/2006/relationships"><Relationship Id="rId8" Type="http://schemas.openxmlformats.org/officeDocument/2006/relationships/image" Target="../media/image41.svg"/><Relationship Id="rId13" Type="http://schemas.openxmlformats.org/officeDocument/2006/relationships/image" Target="../media/image46.png"/><Relationship Id="rId3" Type="http://schemas.openxmlformats.org/officeDocument/2006/relationships/image" Target="../media/image36.png"/><Relationship Id="rId7" Type="http://schemas.openxmlformats.org/officeDocument/2006/relationships/image" Target="../media/image40.png"/><Relationship Id="rId12" Type="http://schemas.openxmlformats.org/officeDocument/2006/relationships/image" Target="../media/image45.svg"/><Relationship Id="rId2" Type="http://schemas.openxmlformats.org/officeDocument/2006/relationships/image" Target="../media/image35.svg"/><Relationship Id="rId1" Type="http://schemas.openxmlformats.org/officeDocument/2006/relationships/image" Target="../media/image34.png"/><Relationship Id="rId6" Type="http://schemas.openxmlformats.org/officeDocument/2006/relationships/image" Target="../media/image39.svg"/><Relationship Id="rId11" Type="http://schemas.openxmlformats.org/officeDocument/2006/relationships/image" Target="../media/image44.png"/><Relationship Id="rId5" Type="http://schemas.openxmlformats.org/officeDocument/2006/relationships/image" Target="../media/image38.png"/><Relationship Id="rId10" Type="http://schemas.openxmlformats.org/officeDocument/2006/relationships/image" Target="../media/image43.svg"/><Relationship Id="rId4" Type="http://schemas.openxmlformats.org/officeDocument/2006/relationships/image" Target="../media/image37.svg"/><Relationship Id="rId9" Type="http://schemas.openxmlformats.org/officeDocument/2006/relationships/image" Target="../media/image42.png"/><Relationship Id="rId14" Type="http://schemas.openxmlformats.org/officeDocument/2006/relationships/image" Target="../media/image47.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5E2F7A-C045-B14D-8B68-508D50A9839B}" type="doc">
      <dgm:prSet loTypeId="urn:microsoft.com/office/officeart/2008/layout/CircleAccentTimeline" loCatId="hierarchy" qsTypeId="urn:microsoft.com/office/officeart/2005/8/quickstyle/simple2" qsCatId="simple" csTypeId="urn:microsoft.com/office/officeart/2005/8/colors/accent3_2" csCatId="accent3" phldr="1"/>
      <dgm:spPr/>
      <dgm:t>
        <a:bodyPr/>
        <a:lstStyle/>
        <a:p>
          <a:endParaRPr lang="en-US"/>
        </a:p>
      </dgm:t>
    </dgm:pt>
    <dgm:pt modelId="{C5D0DE21-9100-7040-90A7-B7A30FB65D3C}">
      <dgm:prSet custT="1"/>
      <dgm:spPr/>
      <dgm:t>
        <a:bodyPr/>
        <a:lstStyle/>
        <a:p>
          <a:r>
            <a:rPr lang="en-US" sz="1800" dirty="0"/>
            <a:t> Applications on County’s website- January 21, 2026</a:t>
          </a:r>
        </a:p>
      </dgm:t>
    </dgm:pt>
    <dgm:pt modelId="{B1DF2D76-D740-A545-8048-CB0B28504B3A}" type="parTrans" cxnId="{492DEAE0-E0DD-EA4F-B908-E8C0078A4EF5}">
      <dgm:prSet/>
      <dgm:spPr/>
      <dgm:t>
        <a:bodyPr/>
        <a:lstStyle/>
        <a:p>
          <a:endParaRPr lang="en-US"/>
        </a:p>
      </dgm:t>
    </dgm:pt>
    <dgm:pt modelId="{E6370FB8-2B6F-B648-A3C8-4AFFE9CCEE3F}" type="sibTrans" cxnId="{492DEAE0-E0DD-EA4F-B908-E8C0078A4EF5}">
      <dgm:prSet/>
      <dgm:spPr/>
      <dgm:t>
        <a:bodyPr/>
        <a:lstStyle/>
        <a:p>
          <a:endParaRPr lang="en-US"/>
        </a:p>
      </dgm:t>
    </dgm:pt>
    <dgm:pt modelId="{966AA638-2060-424A-B6B0-3AD717767518}">
      <dgm:prSet custT="1"/>
      <dgm:spPr/>
      <dgm:t>
        <a:bodyPr/>
        <a:lstStyle/>
        <a:p>
          <a:r>
            <a:rPr lang="en-US" sz="1800" dirty="0"/>
            <a:t>Applications DUE March 3, 2026 by 4:00 p.m.</a:t>
          </a:r>
        </a:p>
      </dgm:t>
    </dgm:pt>
    <dgm:pt modelId="{55C4FF99-282C-D042-B998-45A8A4DC2382}" type="parTrans" cxnId="{52ABBE8A-0402-134C-857D-7B3EE4A95FED}">
      <dgm:prSet/>
      <dgm:spPr/>
      <dgm:t>
        <a:bodyPr/>
        <a:lstStyle/>
        <a:p>
          <a:endParaRPr lang="en-US"/>
        </a:p>
      </dgm:t>
    </dgm:pt>
    <dgm:pt modelId="{DDAE5272-4EDF-3A4A-974C-6EB609276340}" type="sibTrans" cxnId="{52ABBE8A-0402-134C-857D-7B3EE4A95FED}">
      <dgm:prSet/>
      <dgm:spPr/>
      <dgm:t>
        <a:bodyPr/>
        <a:lstStyle/>
        <a:p>
          <a:endParaRPr lang="en-US"/>
        </a:p>
      </dgm:t>
    </dgm:pt>
    <dgm:pt modelId="{CEF43F42-6825-8E48-B181-98C35E60519A}">
      <dgm:prSet custT="1"/>
      <dgm:spPr/>
      <dgm:t>
        <a:bodyPr/>
        <a:lstStyle/>
        <a:p>
          <a:r>
            <a:rPr lang="en-US" sz="1800" dirty="0"/>
            <a:t>March 2026 ESG Presentations</a:t>
          </a:r>
        </a:p>
      </dgm:t>
    </dgm:pt>
    <dgm:pt modelId="{6CB7B744-A268-D54C-9E40-236CED14F1C4}" type="parTrans" cxnId="{53E3E600-8EB5-3A48-A4E8-3643C84F2F11}">
      <dgm:prSet/>
      <dgm:spPr/>
      <dgm:t>
        <a:bodyPr/>
        <a:lstStyle/>
        <a:p>
          <a:endParaRPr lang="en-US"/>
        </a:p>
      </dgm:t>
    </dgm:pt>
    <dgm:pt modelId="{7A5549DF-1F0A-434D-8CEC-CC80B9645CCA}" type="sibTrans" cxnId="{53E3E600-8EB5-3A48-A4E8-3643C84F2F11}">
      <dgm:prSet/>
      <dgm:spPr/>
      <dgm:t>
        <a:bodyPr/>
        <a:lstStyle/>
        <a:p>
          <a:endParaRPr lang="en-US"/>
        </a:p>
      </dgm:t>
    </dgm:pt>
    <dgm:pt modelId="{7936312B-3BC7-A741-811B-5AC36D7C82F3}">
      <dgm:prSet custT="1"/>
      <dgm:spPr/>
      <dgm:t>
        <a:bodyPr/>
        <a:lstStyle/>
        <a:p>
          <a:r>
            <a:rPr lang="en-US" sz="1800" dirty="0"/>
            <a:t>April 2026- Project Selection </a:t>
          </a:r>
        </a:p>
      </dgm:t>
    </dgm:pt>
    <dgm:pt modelId="{EA0C5CDF-EBAA-E248-B7B8-60F0D8550426}" type="parTrans" cxnId="{97BD1A88-942C-0346-A2EE-F28916D787D2}">
      <dgm:prSet/>
      <dgm:spPr/>
      <dgm:t>
        <a:bodyPr/>
        <a:lstStyle/>
        <a:p>
          <a:endParaRPr lang="en-US"/>
        </a:p>
      </dgm:t>
    </dgm:pt>
    <dgm:pt modelId="{07779A85-DEFB-F04D-A39A-5CA551514AAD}" type="sibTrans" cxnId="{97BD1A88-942C-0346-A2EE-F28916D787D2}">
      <dgm:prSet/>
      <dgm:spPr/>
      <dgm:t>
        <a:bodyPr/>
        <a:lstStyle/>
        <a:p>
          <a:endParaRPr lang="en-US"/>
        </a:p>
      </dgm:t>
    </dgm:pt>
    <dgm:pt modelId="{47B9AC10-6C3B-A642-A48D-68FF406595C6}">
      <dgm:prSet custT="1"/>
      <dgm:spPr/>
      <dgm:t>
        <a:bodyPr/>
        <a:lstStyle/>
        <a:p>
          <a:r>
            <a:rPr lang="en-US" sz="1800" dirty="0"/>
            <a:t>April 2026 2</a:t>
          </a:r>
          <a:r>
            <a:rPr lang="en-US" sz="1800" baseline="30000" dirty="0"/>
            <a:t>nd</a:t>
          </a:r>
          <a:r>
            <a:rPr lang="en-US" sz="1800" dirty="0"/>
            <a:t> Public Hearing</a:t>
          </a:r>
        </a:p>
      </dgm:t>
    </dgm:pt>
    <dgm:pt modelId="{A512D484-5C5A-1E4B-9DA7-A259811E11B5}" type="parTrans" cxnId="{9C3CCF0A-A337-6746-88AF-314E5BF71F81}">
      <dgm:prSet/>
      <dgm:spPr/>
      <dgm:t>
        <a:bodyPr/>
        <a:lstStyle/>
        <a:p>
          <a:endParaRPr lang="en-US"/>
        </a:p>
      </dgm:t>
    </dgm:pt>
    <dgm:pt modelId="{FD3A4082-73C6-2C43-BEFD-265A15995425}" type="sibTrans" cxnId="{9C3CCF0A-A337-6746-88AF-314E5BF71F81}">
      <dgm:prSet/>
      <dgm:spPr/>
      <dgm:t>
        <a:bodyPr/>
        <a:lstStyle/>
        <a:p>
          <a:endParaRPr lang="en-US"/>
        </a:p>
      </dgm:t>
    </dgm:pt>
    <dgm:pt modelId="{C3007D48-A2CF-A241-AC0E-EC61263CC484}">
      <dgm:prSet custT="1"/>
      <dgm:spPr/>
      <dgm:t>
        <a:bodyPr/>
        <a:lstStyle/>
        <a:p>
          <a:r>
            <a:rPr lang="en-US" sz="1800" dirty="0"/>
            <a:t>March 17-19 CDBG &amp; HOME Presentations</a:t>
          </a:r>
        </a:p>
      </dgm:t>
    </dgm:pt>
    <dgm:pt modelId="{5405BCEC-5ACD-5C4C-91DE-6531C38CBA57}" type="parTrans" cxnId="{4633B9D5-1395-4602-A8B0-3080EAB799E9}">
      <dgm:prSet/>
      <dgm:spPr/>
      <dgm:t>
        <a:bodyPr/>
        <a:lstStyle/>
        <a:p>
          <a:endParaRPr lang="en-US"/>
        </a:p>
      </dgm:t>
    </dgm:pt>
    <dgm:pt modelId="{7050553F-2C7B-D64A-B965-23B8B134F2FC}" type="sibTrans" cxnId="{4633B9D5-1395-4602-A8B0-3080EAB799E9}">
      <dgm:prSet/>
      <dgm:spPr/>
      <dgm:t>
        <a:bodyPr/>
        <a:lstStyle/>
        <a:p>
          <a:endParaRPr lang="en-US"/>
        </a:p>
      </dgm:t>
    </dgm:pt>
    <dgm:pt modelId="{EA3C622B-62E7-8040-94A5-BC94E69BF590}">
      <dgm:prSet custT="1"/>
      <dgm:spPr/>
      <dgm:t>
        <a:bodyPr/>
        <a:lstStyle/>
        <a:p>
          <a:r>
            <a:rPr lang="en-US" sz="1800" dirty="0"/>
            <a:t>Technical Assistance provided to Applicants</a:t>
          </a:r>
        </a:p>
      </dgm:t>
    </dgm:pt>
    <dgm:pt modelId="{A0226C47-F78E-7A4E-A943-19B8F89B72AD}" type="parTrans" cxnId="{2DC6E59E-D2AB-4FC2-B55A-E9F05A6F76D3}">
      <dgm:prSet/>
      <dgm:spPr/>
      <dgm:t>
        <a:bodyPr/>
        <a:lstStyle/>
        <a:p>
          <a:endParaRPr lang="en-US"/>
        </a:p>
      </dgm:t>
    </dgm:pt>
    <dgm:pt modelId="{BE4168EF-3BFA-6D42-BC27-4D7AB7E1B631}" type="sibTrans" cxnId="{2DC6E59E-D2AB-4FC2-B55A-E9F05A6F76D3}">
      <dgm:prSet/>
      <dgm:spPr/>
      <dgm:t>
        <a:bodyPr/>
        <a:lstStyle/>
        <a:p>
          <a:endParaRPr lang="en-US"/>
        </a:p>
      </dgm:t>
    </dgm:pt>
    <dgm:pt modelId="{DF3C9406-5449-F64D-953F-BFE2CAB9FE1F}" type="pres">
      <dgm:prSet presAssocID="{135E2F7A-C045-B14D-8B68-508D50A9839B}" presName="Name0" presStyleCnt="0">
        <dgm:presLayoutVars>
          <dgm:dir/>
        </dgm:presLayoutVars>
      </dgm:prSet>
      <dgm:spPr/>
    </dgm:pt>
    <dgm:pt modelId="{2C73BCEC-D7B4-FF4F-9A95-0B749C9C6BED}" type="pres">
      <dgm:prSet presAssocID="{C5D0DE21-9100-7040-90A7-B7A30FB65D3C}" presName="parComposite" presStyleCnt="0"/>
      <dgm:spPr/>
    </dgm:pt>
    <dgm:pt modelId="{C253F0E6-268F-8C41-99EE-AC4888172A9B}" type="pres">
      <dgm:prSet presAssocID="{C5D0DE21-9100-7040-90A7-B7A30FB65D3C}" presName="parBigCircle" presStyleLbl="node0" presStyleIdx="0" presStyleCnt="7"/>
      <dgm:spPr/>
    </dgm:pt>
    <dgm:pt modelId="{8321E122-6F7F-1A49-AC4B-87A4ACC68B4C}" type="pres">
      <dgm:prSet presAssocID="{C5D0DE21-9100-7040-90A7-B7A30FB65D3C}" presName="parTx" presStyleLbl="revTx" presStyleIdx="0" presStyleCnt="7"/>
      <dgm:spPr/>
    </dgm:pt>
    <dgm:pt modelId="{4A50448F-A616-2240-B743-5E421EC090A5}" type="pres">
      <dgm:prSet presAssocID="{C5D0DE21-9100-7040-90A7-B7A30FB65D3C}" presName="bSpace" presStyleCnt="0"/>
      <dgm:spPr/>
    </dgm:pt>
    <dgm:pt modelId="{9CF8A689-78CD-7D4F-A9AD-89A9904730F6}" type="pres">
      <dgm:prSet presAssocID="{C5D0DE21-9100-7040-90A7-B7A30FB65D3C}" presName="parBackupNorm" presStyleCnt="0"/>
      <dgm:spPr/>
    </dgm:pt>
    <dgm:pt modelId="{DCA6CC6C-B836-3E4B-901F-CE551387BDB5}" type="pres">
      <dgm:prSet presAssocID="{E6370FB8-2B6F-B648-A3C8-4AFFE9CCEE3F}" presName="parSpace" presStyleCnt="0"/>
      <dgm:spPr/>
    </dgm:pt>
    <dgm:pt modelId="{34DE6953-355F-AA4F-BC94-9AC58F5A8120}" type="pres">
      <dgm:prSet presAssocID="{EA3C622B-62E7-8040-94A5-BC94E69BF590}" presName="parComposite" presStyleCnt="0"/>
      <dgm:spPr/>
    </dgm:pt>
    <dgm:pt modelId="{F69C37EB-75D0-C145-9013-EB6F2CD2AA5F}" type="pres">
      <dgm:prSet presAssocID="{EA3C622B-62E7-8040-94A5-BC94E69BF590}" presName="parBigCircle" presStyleLbl="node0" presStyleIdx="1" presStyleCnt="7"/>
      <dgm:spPr/>
    </dgm:pt>
    <dgm:pt modelId="{D2A99CFE-4FEC-E046-A9FA-1D7FFC8BC508}" type="pres">
      <dgm:prSet presAssocID="{EA3C622B-62E7-8040-94A5-BC94E69BF590}" presName="parTx" presStyleLbl="revTx" presStyleIdx="1" presStyleCnt="7"/>
      <dgm:spPr/>
    </dgm:pt>
    <dgm:pt modelId="{C01CF4C8-8935-494C-B6D1-6DDD13AB820C}" type="pres">
      <dgm:prSet presAssocID="{EA3C622B-62E7-8040-94A5-BC94E69BF590}" presName="bSpace" presStyleCnt="0"/>
      <dgm:spPr/>
    </dgm:pt>
    <dgm:pt modelId="{888DF973-5BFE-C847-8B94-2D3A76DC6632}" type="pres">
      <dgm:prSet presAssocID="{EA3C622B-62E7-8040-94A5-BC94E69BF590}" presName="parBackupNorm" presStyleCnt="0"/>
      <dgm:spPr/>
    </dgm:pt>
    <dgm:pt modelId="{4C09E7E3-CABF-9840-8C3D-9A0632FC51A4}" type="pres">
      <dgm:prSet presAssocID="{BE4168EF-3BFA-6D42-BC27-4D7AB7E1B631}" presName="parSpace" presStyleCnt="0"/>
      <dgm:spPr/>
    </dgm:pt>
    <dgm:pt modelId="{22C2F99D-479C-BB4C-BD9F-F94D37AD3D39}" type="pres">
      <dgm:prSet presAssocID="{966AA638-2060-424A-B6B0-3AD717767518}" presName="parComposite" presStyleCnt="0"/>
      <dgm:spPr/>
    </dgm:pt>
    <dgm:pt modelId="{D787075D-FC87-A34C-AFFB-3F41A5D85574}" type="pres">
      <dgm:prSet presAssocID="{966AA638-2060-424A-B6B0-3AD717767518}" presName="parBigCircle" presStyleLbl="node0" presStyleIdx="2" presStyleCnt="7"/>
      <dgm:spPr>
        <a:solidFill>
          <a:schemeClr val="accent1"/>
        </a:solidFill>
      </dgm:spPr>
    </dgm:pt>
    <dgm:pt modelId="{03143CCA-5E32-7649-BC54-98103C9E006E}" type="pres">
      <dgm:prSet presAssocID="{966AA638-2060-424A-B6B0-3AD717767518}" presName="parTx" presStyleLbl="revTx" presStyleIdx="2" presStyleCnt="7"/>
      <dgm:spPr/>
    </dgm:pt>
    <dgm:pt modelId="{0D3F67BF-09DC-6E4C-986B-3DA0F8B2747E}" type="pres">
      <dgm:prSet presAssocID="{966AA638-2060-424A-B6B0-3AD717767518}" presName="bSpace" presStyleCnt="0"/>
      <dgm:spPr/>
    </dgm:pt>
    <dgm:pt modelId="{67F2BD20-E49D-274C-8F7B-E9828AF4FB24}" type="pres">
      <dgm:prSet presAssocID="{966AA638-2060-424A-B6B0-3AD717767518}" presName="parBackupNorm" presStyleCnt="0"/>
      <dgm:spPr/>
    </dgm:pt>
    <dgm:pt modelId="{480C2695-1FE7-8C44-AD44-AE2D6DCEDBEF}" type="pres">
      <dgm:prSet presAssocID="{DDAE5272-4EDF-3A4A-974C-6EB609276340}" presName="parSpace" presStyleCnt="0"/>
      <dgm:spPr/>
    </dgm:pt>
    <dgm:pt modelId="{7A988992-FE86-BD4F-BE32-0992D57AC919}" type="pres">
      <dgm:prSet presAssocID="{C3007D48-A2CF-A241-AC0E-EC61263CC484}" presName="parComposite" presStyleCnt="0"/>
      <dgm:spPr/>
    </dgm:pt>
    <dgm:pt modelId="{5F026742-03DE-FD47-80DC-338D81DD79C5}" type="pres">
      <dgm:prSet presAssocID="{C3007D48-A2CF-A241-AC0E-EC61263CC484}" presName="parBigCircle" presStyleLbl="node0" presStyleIdx="3" presStyleCnt="7"/>
      <dgm:spPr/>
    </dgm:pt>
    <dgm:pt modelId="{1C72CA26-F22F-6940-A4FA-5A6A57B4B744}" type="pres">
      <dgm:prSet presAssocID="{C3007D48-A2CF-A241-AC0E-EC61263CC484}" presName="parTx" presStyleLbl="revTx" presStyleIdx="3" presStyleCnt="7" custScaleX="123776"/>
      <dgm:spPr/>
    </dgm:pt>
    <dgm:pt modelId="{53B32A55-7E84-DC40-98DD-2B30B8D56A2B}" type="pres">
      <dgm:prSet presAssocID="{C3007D48-A2CF-A241-AC0E-EC61263CC484}" presName="bSpace" presStyleCnt="0"/>
      <dgm:spPr/>
    </dgm:pt>
    <dgm:pt modelId="{5CD3004C-1517-AE48-B8D2-D9F9705D0D2B}" type="pres">
      <dgm:prSet presAssocID="{C3007D48-A2CF-A241-AC0E-EC61263CC484}" presName="parBackupNorm" presStyleCnt="0"/>
      <dgm:spPr/>
    </dgm:pt>
    <dgm:pt modelId="{6E4DB0C0-A0FF-404E-966A-2778D8A3FEF4}" type="pres">
      <dgm:prSet presAssocID="{7050553F-2C7B-D64A-B965-23B8B134F2FC}" presName="parSpace" presStyleCnt="0"/>
      <dgm:spPr/>
    </dgm:pt>
    <dgm:pt modelId="{2CACECAD-BFD8-2C43-BEC4-7D0D555A5885}" type="pres">
      <dgm:prSet presAssocID="{CEF43F42-6825-8E48-B181-98C35E60519A}" presName="parComposite" presStyleCnt="0"/>
      <dgm:spPr/>
    </dgm:pt>
    <dgm:pt modelId="{308F3750-DEBA-D744-B1C7-784F3A8DE85B}" type="pres">
      <dgm:prSet presAssocID="{CEF43F42-6825-8E48-B181-98C35E60519A}" presName="parBigCircle" presStyleLbl="node0" presStyleIdx="4" presStyleCnt="7"/>
      <dgm:spPr/>
    </dgm:pt>
    <dgm:pt modelId="{2C57FB21-A158-A84E-906A-D9D8AB0E61B3}" type="pres">
      <dgm:prSet presAssocID="{CEF43F42-6825-8E48-B181-98C35E60519A}" presName="parTx" presStyleLbl="revTx" presStyleIdx="4" presStyleCnt="7"/>
      <dgm:spPr/>
    </dgm:pt>
    <dgm:pt modelId="{316DF30E-A1C2-7748-95B3-A9AE3E980EEA}" type="pres">
      <dgm:prSet presAssocID="{CEF43F42-6825-8E48-B181-98C35E60519A}" presName="bSpace" presStyleCnt="0"/>
      <dgm:spPr/>
    </dgm:pt>
    <dgm:pt modelId="{EE4D94EC-93DC-4F40-82A9-FA358E443FD4}" type="pres">
      <dgm:prSet presAssocID="{CEF43F42-6825-8E48-B181-98C35E60519A}" presName="parBackupNorm" presStyleCnt="0"/>
      <dgm:spPr/>
    </dgm:pt>
    <dgm:pt modelId="{DC9C981D-1101-EB49-B573-BA080CF6E4D1}" type="pres">
      <dgm:prSet presAssocID="{7A5549DF-1F0A-434D-8CEC-CC80B9645CCA}" presName="parSpace" presStyleCnt="0"/>
      <dgm:spPr/>
    </dgm:pt>
    <dgm:pt modelId="{D417BEE2-2084-B840-91AA-45438219B811}" type="pres">
      <dgm:prSet presAssocID="{7936312B-3BC7-A741-811B-5AC36D7C82F3}" presName="parComposite" presStyleCnt="0"/>
      <dgm:spPr/>
    </dgm:pt>
    <dgm:pt modelId="{C61AEF6E-89E5-9B4B-94D1-A78D753E89D7}" type="pres">
      <dgm:prSet presAssocID="{7936312B-3BC7-A741-811B-5AC36D7C82F3}" presName="parBigCircle" presStyleLbl="node0" presStyleIdx="5" presStyleCnt="7"/>
      <dgm:spPr/>
    </dgm:pt>
    <dgm:pt modelId="{CD85C894-16AC-994C-A22A-F75D3EBB61C5}" type="pres">
      <dgm:prSet presAssocID="{7936312B-3BC7-A741-811B-5AC36D7C82F3}" presName="parTx" presStyleLbl="revTx" presStyleIdx="5" presStyleCnt="7"/>
      <dgm:spPr/>
    </dgm:pt>
    <dgm:pt modelId="{084379D2-25AD-104C-B38E-5CF9B2BACDD1}" type="pres">
      <dgm:prSet presAssocID="{7936312B-3BC7-A741-811B-5AC36D7C82F3}" presName="bSpace" presStyleCnt="0"/>
      <dgm:spPr/>
    </dgm:pt>
    <dgm:pt modelId="{DE80C828-FA5D-F249-A05A-F4A42173DB03}" type="pres">
      <dgm:prSet presAssocID="{7936312B-3BC7-A741-811B-5AC36D7C82F3}" presName="parBackupNorm" presStyleCnt="0"/>
      <dgm:spPr/>
    </dgm:pt>
    <dgm:pt modelId="{E3C9A5D5-335B-1B43-B341-49C3EC72388C}" type="pres">
      <dgm:prSet presAssocID="{07779A85-DEFB-F04D-A39A-5CA551514AAD}" presName="parSpace" presStyleCnt="0"/>
      <dgm:spPr/>
    </dgm:pt>
    <dgm:pt modelId="{7D2AA2AB-82F7-F84A-8727-B3F7BC600BC5}" type="pres">
      <dgm:prSet presAssocID="{47B9AC10-6C3B-A642-A48D-68FF406595C6}" presName="parComposite" presStyleCnt="0"/>
      <dgm:spPr/>
    </dgm:pt>
    <dgm:pt modelId="{610E18F7-CCD4-5A4D-94F7-9F262567A96E}" type="pres">
      <dgm:prSet presAssocID="{47B9AC10-6C3B-A642-A48D-68FF406595C6}" presName="parBigCircle" presStyleLbl="node0" presStyleIdx="6" presStyleCnt="7"/>
      <dgm:spPr/>
    </dgm:pt>
    <dgm:pt modelId="{794E8D83-DA05-8842-9809-8CB5A84184FB}" type="pres">
      <dgm:prSet presAssocID="{47B9AC10-6C3B-A642-A48D-68FF406595C6}" presName="parTx" presStyleLbl="revTx" presStyleIdx="6" presStyleCnt="7"/>
      <dgm:spPr/>
    </dgm:pt>
    <dgm:pt modelId="{41351437-2F1E-8D41-A5CE-8A44FD3E76B4}" type="pres">
      <dgm:prSet presAssocID="{47B9AC10-6C3B-A642-A48D-68FF406595C6}" presName="bSpace" presStyleCnt="0"/>
      <dgm:spPr/>
    </dgm:pt>
    <dgm:pt modelId="{21AA67F4-F162-854D-86FC-CDADE40BD9DE}" type="pres">
      <dgm:prSet presAssocID="{47B9AC10-6C3B-A642-A48D-68FF406595C6}" presName="parBackupNorm" presStyleCnt="0"/>
      <dgm:spPr/>
    </dgm:pt>
    <dgm:pt modelId="{067E8258-679F-1A40-9368-AA96014378C5}" type="pres">
      <dgm:prSet presAssocID="{FD3A4082-73C6-2C43-BEFD-265A15995425}" presName="parSpace" presStyleCnt="0"/>
      <dgm:spPr/>
    </dgm:pt>
  </dgm:ptLst>
  <dgm:cxnLst>
    <dgm:cxn modelId="{53E3E600-8EB5-3A48-A4E8-3643C84F2F11}" srcId="{135E2F7A-C045-B14D-8B68-508D50A9839B}" destId="{CEF43F42-6825-8E48-B181-98C35E60519A}" srcOrd="4" destOrd="0" parTransId="{6CB7B744-A268-D54C-9E40-236CED14F1C4}" sibTransId="{7A5549DF-1F0A-434D-8CEC-CC80B9645CCA}"/>
    <dgm:cxn modelId="{9C3CCF0A-A337-6746-88AF-314E5BF71F81}" srcId="{135E2F7A-C045-B14D-8B68-508D50A9839B}" destId="{47B9AC10-6C3B-A642-A48D-68FF406595C6}" srcOrd="6" destOrd="0" parTransId="{A512D484-5C5A-1E4B-9DA7-A259811E11B5}" sibTransId="{FD3A4082-73C6-2C43-BEFD-265A15995425}"/>
    <dgm:cxn modelId="{DD3D355D-CD33-A444-81D8-CD2E3F37DFF1}" type="presOf" srcId="{C5D0DE21-9100-7040-90A7-B7A30FB65D3C}" destId="{8321E122-6F7F-1A49-AC4B-87A4ACC68B4C}" srcOrd="0" destOrd="0" presId="urn:microsoft.com/office/officeart/2008/layout/CircleAccentTimeline"/>
    <dgm:cxn modelId="{7540E675-76DE-4F46-A093-6AAFE23A86E8}" type="presOf" srcId="{7936312B-3BC7-A741-811B-5AC36D7C82F3}" destId="{CD85C894-16AC-994C-A22A-F75D3EBB61C5}" srcOrd="0" destOrd="0" presId="urn:microsoft.com/office/officeart/2008/layout/CircleAccentTimeline"/>
    <dgm:cxn modelId="{3458DB86-9E71-0C43-9FB8-98EC04C58F22}" type="presOf" srcId="{47B9AC10-6C3B-A642-A48D-68FF406595C6}" destId="{794E8D83-DA05-8842-9809-8CB5A84184FB}" srcOrd="0" destOrd="0" presId="urn:microsoft.com/office/officeart/2008/layout/CircleAccentTimeline"/>
    <dgm:cxn modelId="{97BD1A88-942C-0346-A2EE-F28916D787D2}" srcId="{135E2F7A-C045-B14D-8B68-508D50A9839B}" destId="{7936312B-3BC7-A741-811B-5AC36D7C82F3}" srcOrd="5" destOrd="0" parTransId="{EA0C5CDF-EBAA-E248-B7B8-60F0D8550426}" sibTransId="{07779A85-DEFB-F04D-A39A-5CA551514AAD}"/>
    <dgm:cxn modelId="{52ABBE8A-0402-134C-857D-7B3EE4A95FED}" srcId="{135E2F7A-C045-B14D-8B68-508D50A9839B}" destId="{966AA638-2060-424A-B6B0-3AD717767518}" srcOrd="2" destOrd="0" parTransId="{55C4FF99-282C-D042-B998-45A8A4DC2382}" sibTransId="{DDAE5272-4EDF-3A4A-974C-6EB609276340}"/>
    <dgm:cxn modelId="{782A6E91-2955-374B-841D-7E98FEF988A5}" type="presOf" srcId="{135E2F7A-C045-B14D-8B68-508D50A9839B}" destId="{DF3C9406-5449-F64D-953F-BFE2CAB9FE1F}" srcOrd="0" destOrd="0" presId="urn:microsoft.com/office/officeart/2008/layout/CircleAccentTimeline"/>
    <dgm:cxn modelId="{AE0B8692-E653-4E4F-8A1D-9E97D183C102}" type="presOf" srcId="{CEF43F42-6825-8E48-B181-98C35E60519A}" destId="{2C57FB21-A158-A84E-906A-D9D8AB0E61B3}" srcOrd="0" destOrd="0" presId="urn:microsoft.com/office/officeart/2008/layout/CircleAccentTimeline"/>
    <dgm:cxn modelId="{3FCB3594-FE59-45DF-8E4C-54F368D5505F}" type="presOf" srcId="{EA3C622B-62E7-8040-94A5-BC94E69BF590}" destId="{D2A99CFE-4FEC-E046-A9FA-1D7FFC8BC508}" srcOrd="0" destOrd="0" presId="urn:microsoft.com/office/officeart/2008/layout/CircleAccentTimeline"/>
    <dgm:cxn modelId="{2DC6E59E-D2AB-4FC2-B55A-E9F05A6F76D3}" srcId="{135E2F7A-C045-B14D-8B68-508D50A9839B}" destId="{EA3C622B-62E7-8040-94A5-BC94E69BF590}" srcOrd="1" destOrd="0" parTransId="{A0226C47-F78E-7A4E-A943-19B8F89B72AD}" sibTransId="{BE4168EF-3BFA-6D42-BC27-4D7AB7E1B631}"/>
    <dgm:cxn modelId="{95088FB6-0057-4514-955A-16C091A17B03}" type="presOf" srcId="{C3007D48-A2CF-A241-AC0E-EC61263CC484}" destId="{1C72CA26-F22F-6940-A4FA-5A6A57B4B744}" srcOrd="0" destOrd="0" presId="urn:microsoft.com/office/officeart/2008/layout/CircleAccentTimeline"/>
    <dgm:cxn modelId="{4633B9D5-1395-4602-A8B0-3080EAB799E9}" srcId="{135E2F7A-C045-B14D-8B68-508D50A9839B}" destId="{C3007D48-A2CF-A241-AC0E-EC61263CC484}" srcOrd="3" destOrd="0" parTransId="{5405BCEC-5ACD-5C4C-91DE-6531C38CBA57}" sibTransId="{7050553F-2C7B-D64A-B965-23B8B134F2FC}"/>
    <dgm:cxn modelId="{492DEAE0-E0DD-EA4F-B908-E8C0078A4EF5}" srcId="{135E2F7A-C045-B14D-8B68-508D50A9839B}" destId="{C5D0DE21-9100-7040-90A7-B7A30FB65D3C}" srcOrd="0" destOrd="0" parTransId="{B1DF2D76-D740-A545-8048-CB0B28504B3A}" sibTransId="{E6370FB8-2B6F-B648-A3C8-4AFFE9CCEE3F}"/>
    <dgm:cxn modelId="{EBA4B9F2-63CD-6446-BD7E-A9F9CEF12DD6}" type="presOf" srcId="{966AA638-2060-424A-B6B0-3AD717767518}" destId="{03143CCA-5E32-7649-BC54-98103C9E006E}" srcOrd="0" destOrd="0" presId="urn:microsoft.com/office/officeart/2008/layout/CircleAccentTimeline"/>
    <dgm:cxn modelId="{031BF393-2B44-6B4E-A984-5D7309CBA819}" type="presParOf" srcId="{DF3C9406-5449-F64D-953F-BFE2CAB9FE1F}" destId="{2C73BCEC-D7B4-FF4F-9A95-0B749C9C6BED}" srcOrd="0" destOrd="0" presId="urn:microsoft.com/office/officeart/2008/layout/CircleAccentTimeline"/>
    <dgm:cxn modelId="{D491C396-5A30-B041-96EC-20F7E2B2863C}" type="presParOf" srcId="{2C73BCEC-D7B4-FF4F-9A95-0B749C9C6BED}" destId="{C253F0E6-268F-8C41-99EE-AC4888172A9B}" srcOrd="0" destOrd="0" presId="urn:microsoft.com/office/officeart/2008/layout/CircleAccentTimeline"/>
    <dgm:cxn modelId="{A01FFA62-9822-4345-9BDB-B2B0D1377F9C}" type="presParOf" srcId="{2C73BCEC-D7B4-FF4F-9A95-0B749C9C6BED}" destId="{8321E122-6F7F-1A49-AC4B-87A4ACC68B4C}" srcOrd="1" destOrd="0" presId="urn:microsoft.com/office/officeart/2008/layout/CircleAccentTimeline"/>
    <dgm:cxn modelId="{5734186A-1E90-B043-A971-79AB99DCE112}" type="presParOf" srcId="{2C73BCEC-D7B4-FF4F-9A95-0B749C9C6BED}" destId="{4A50448F-A616-2240-B743-5E421EC090A5}" srcOrd="2" destOrd="0" presId="urn:microsoft.com/office/officeart/2008/layout/CircleAccentTimeline"/>
    <dgm:cxn modelId="{BD465B1F-FA5B-E64E-A900-F82710DACA5A}" type="presParOf" srcId="{DF3C9406-5449-F64D-953F-BFE2CAB9FE1F}" destId="{9CF8A689-78CD-7D4F-A9AD-89A9904730F6}" srcOrd="1" destOrd="0" presId="urn:microsoft.com/office/officeart/2008/layout/CircleAccentTimeline"/>
    <dgm:cxn modelId="{6D9A1BBD-475E-A047-B66F-57CBDAA0CD32}" type="presParOf" srcId="{DF3C9406-5449-F64D-953F-BFE2CAB9FE1F}" destId="{DCA6CC6C-B836-3E4B-901F-CE551387BDB5}" srcOrd="2" destOrd="0" presId="urn:microsoft.com/office/officeart/2008/layout/CircleAccentTimeline"/>
    <dgm:cxn modelId="{9E1D69EE-8A7C-4EB4-A3CE-C750034A1BAB}" type="presParOf" srcId="{DF3C9406-5449-F64D-953F-BFE2CAB9FE1F}" destId="{34DE6953-355F-AA4F-BC94-9AC58F5A8120}" srcOrd="3" destOrd="0" presId="urn:microsoft.com/office/officeart/2008/layout/CircleAccentTimeline"/>
    <dgm:cxn modelId="{F32F38D5-36B1-49AE-9A66-CCB84717651B}" type="presParOf" srcId="{34DE6953-355F-AA4F-BC94-9AC58F5A8120}" destId="{F69C37EB-75D0-C145-9013-EB6F2CD2AA5F}" srcOrd="0" destOrd="0" presId="urn:microsoft.com/office/officeart/2008/layout/CircleAccentTimeline"/>
    <dgm:cxn modelId="{B275A869-10C4-4727-9C07-C7FE9C550CFB}" type="presParOf" srcId="{34DE6953-355F-AA4F-BC94-9AC58F5A8120}" destId="{D2A99CFE-4FEC-E046-A9FA-1D7FFC8BC508}" srcOrd="1" destOrd="0" presId="urn:microsoft.com/office/officeart/2008/layout/CircleAccentTimeline"/>
    <dgm:cxn modelId="{078BFB37-F1FA-4C1A-9D3A-231657BD399C}" type="presParOf" srcId="{34DE6953-355F-AA4F-BC94-9AC58F5A8120}" destId="{C01CF4C8-8935-494C-B6D1-6DDD13AB820C}" srcOrd="2" destOrd="0" presId="urn:microsoft.com/office/officeart/2008/layout/CircleAccentTimeline"/>
    <dgm:cxn modelId="{BEA1CF1A-032C-46E6-A4B0-057027889C1F}" type="presParOf" srcId="{DF3C9406-5449-F64D-953F-BFE2CAB9FE1F}" destId="{888DF973-5BFE-C847-8B94-2D3A76DC6632}" srcOrd="4" destOrd="0" presId="urn:microsoft.com/office/officeart/2008/layout/CircleAccentTimeline"/>
    <dgm:cxn modelId="{6CD11A75-41B3-4EA1-BEA2-92BBE4EB10B7}" type="presParOf" srcId="{DF3C9406-5449-F64D-953F-BFE2CAB9FE1F}" destId="{4C09E7E3-CABF-9840-8C3D-9A0632FC51A4}" srcOrd="5" destOrd="0" presId="urn:microsoft.com/office/officeart/2008/layout/CircleAccentTimeline"/>
    <dgm:cxn modelId="{2FB61BBE-3EF2-8F41-A799-9DCEA6A4BD02}" type="presParOf" srcId="{DF3C9406-5449-F64D-953F-BFE2CAB9FE1F}" destId="{22C2F99D-479C-BB4C-BD9F-F94D37AD3D39}" srcOrd="6" destOrd="0" presId="urn:microsoft.com/office/officeart/2008/layout/CircleAccentTimeline"/>
    <dgm:cxn modelId="{F4725C20-AA05-9E47-BC81-B0460041B22F}" type="presParOf" srcId="{22C2F99D-479C-BB4C-BD9F-F94D37AD3D39}" destId="{D787075D-FC87-A34C-AFFB-3F41A5D85574}" srcOrd="0" destOrd="0" presId="urn:microsoft.com/office/officeart/2008/layout/CircleAccentTimeline"/>
    <dgm:cxn modelId="{9716ED87-23EA-0945-80E6-15B2AFDF5DC9}" type="presParOf" srcId="{22C2F99D-479C-BB4C-BD9F-F94D37AD3D39}" destId="{03143CCA-5E32-7649-BC54-98103C9E006E}" srcOrd="1" destOrd="0" presId="urn:microsoft.com/office/officeart/2008/layout/CircleAccentTimeline"/>
    <dgm:cxn modelId="{3A8BD28E-7E24-0340-AD1C-C3776A56AEB6}" type="presParOf" srcId="{22C2F99D-479C-BB4C-BD9F-F94D37AD3D39}" destId="{0D3F67BF-09DC-6E4C-986B-3DA0F8B2747E}" srcOrd="2" destOrd="0" presId="urn:microsoft.com/office/officeart/2008/layout/CircleAccentTimeline"/>
    <dgm:cxn modelId="{F805FFC1-219F-7D48-98B0-A036E44E27FA}" type="presParOf" srcId="{DF3C9406-5449-F64D-953F-BFE2CAB9FE1F}" destId="{67F2BD20-E49D-274C-8F7B-E9828AF4FB24}" srcOrd="7" destOrd="0" presId="urn:microsoft.com/office/officeart/2008/layout/CircleAccentTimeline"/>
    <dgm:cxn modelId="{288E73F4-6991-8F4E-AB8A-6EA2B2DC6C90}" type="presParOf" srcId="{DF3C9406-5449-F64D-953F-BFE2CAB9FE1F}" destId="{480C2695-1FE7-8C44-AD44-AE2D6DCEDBEF}" srcOrd="8" destOrd="0" presId="urn:microsoft.com/office/officeart/2008/layout/CircleAccentTimeline"/>
    <dgm:cxn modelId="{871BD678-A674-4933-AB0E-8F929BCEFAEB}" type="presParOf" srcId="{DF3C9406-5449-F64D-953F-BFE2CAB9FE1F}" destId="{7A988992-FE86-BD4F-BE32-0992D57AC919}" srcOrd="9" destOrd="0" presId="urn:microsoft.com/office/officeart/2008/layout/CircleAccentTimeline"/>
    <dgm:cxn modelId="{96B620E4-54BB-4CE2-ADE2-2498AF2E2E0F}" type="presParOf" srcId="{7A988992-FE86-BD4F-BE32-0992D57AC919}" destId="{5F026742-03DE-FD47-80DC-338D81DD79C5}" srcOrd="0" destOrd="0" presId="urn:microsoft.com/office/officeart/2008/layout/CircleAccentTimeline"/>
    <dgm:cxn modelId="{18939D34-9EA2-470D-8859-F7F887C6D0D4}" type="presParOf" srcId="{7A988992-FE86-BD4F-BE32-0992D57AC919}" destId="{1C72CA26-F22F-6940-A4FA-5A6A57B4B744}" srcOrd="1" destOrd="0" presId="urn:microsoft.com/office/officeart/2008/layout/CircleAccentTimeline"/>
    <dgm:cxn modelId="{21A921A9-781F-4F1B-AD3C-42D76E880117}" type="presParOf" srcId="{7A988992-FE86-BD4F-BE32-0992D57AC919}" destId="{53B32A55-7E84-DC40-98DD-2B30B8D56A2B}" srcOrd="2" destOrd="0" presId="urn:microsoft.com/office/officeart/2008/layout/CircleAccentTimeline"/>
    <dgm:cxn modelId="{84C9AB10-22C7-4AB8-8FB5-39C2E02B2C80}" type="presParOf" srcId="{DF3C9406-5449-F64D-953F-BFE2CAB9FE1F}" destId="{5CD3004C-1517-AE48-B8D2-D9F9705D0D2B}" srcOrd="10" destOrd="0" presId="urn:microsoft.com/office/officeart/2008/layout/CircleAccentTimeline"/>
    <dgm:cxn modelId="{DED839A8-3D4B-454D-A9F6-AE19A6425A62}" type="presParOf" srcId="{DF3C9406-5449-F64D-953F-BFE2CAB9FE1F}" destId="{6E4DB0C0-A0FF-404E-966A-2778D8A3FEF4}" srcOrd="11" destOrd="0" presId="urn:microsoft.com/office/officeart/2008/layout/CircleAccentTimeline"/>
    <dgm:cxn modelId="{D3516D43-385C-2C4B-BD79-3D8BC92EB708}" type="presParOf" srcId="{DF3C9406-5449-F64D-953F-BFE2CAB9FE1F}" destId="{2CACECAD-BFD8-2C43-BEC4-7D0D555A5885}" srcOrd="12" destOrd="0" presId="urn:microsoft.com/office/officeart/2008/layout/CircleAccentTimeline"/>
    <dgm:cxn modelId="{7B52A11C-21DC-EC4C-A9C6-D6C170151FEA}" type="presParOf" srcId="{2CACECAD-BFD8-2C43-BEC4-7D0D555A5885}" destId="{308F3750-DEBA-D744-B1C7-784F3A8DE85B}" srcOrd="0" destOrd="0" presId="urn:microsoft.com/office/officeart/2008/layout/CircleAccentTimeline"/>
    <dgm:cxn modelId="{C6C2F4D3-FA34-234C-8B79-81EFF5EFECAA}" type="presParOf" srcId="{2CACECAD-BFD8-2C43-BEC4-7D0D555A5885}" destId="{2C57FB21-A158-A84E-906A-D9D8AB0E61B3}" srcOrd="1" destOrd="0" presId="urn:microsoft.com/office/officeart/2008/layout/CircleAccentTimeline"/>
    <dgm:cxn modelId="{D3D07012-43F9-CB4C-85D9-56E92ED21B92}" type="presParOf" srcId="{2CACECAD-BFD8-2C43-BEC4-7D0D555A5885}" destId="{316DF30E-A1C2-7748-95B3-A9AE3E980EEA}" srcOrd="2" destOrd="0" presId="urn:microsoft.com/office/officeart/2008/layout/CircleAccentTimeline"/>
    <dgm:cxn modelId="{B8E350B9-3DAE-9844-BBFB-E9C48B0E3BD1}" type="presParOf" srcId="{DF3C9406-5449-F64D-953F-BFE2CAB9FE1F}" destId="{EE4D94EC-93DC-4F40-82A9-FA358E443FD4}" srcOrd="13" destOrd="0" presId="urn:microsoft.com/office/officeart/2008/layout/CircleAccentTimeline"/>
    <dgm:cxn modelId="{02A997DE-903F-FC46-97E0-4870EBCEBC03}" type="presParOf" srcId="{DF3C9406-5449-F64D-953F-BFE2CAB9FE1F}" destId="{DC9C981D-1101-EB49-B573-BA080CF6E4D1}" srcOrd="14" destOrd="0" presId="urn:microsoft.com/office/officeart/2008/layout/CircleAccentTimeline"/>
    <dgm:cxn modelId="{3CB16F8C-EE54-EC43-8C5A-BD30AF8092D8}" type="presParOf" srcId="{DF3C9406-5449-F64D-953F-BFE2CAB9FE1F}" destId="{D417BEE2-2084-B840-91AA-45438219B811}" srcOrd="15" destOrd="0" presId="urn:microsoft.com/office/officeart/2008/layout/CircleAccentTimeline"/>
    <dgm:cxn modelId="{D285DD7F-CCCC-514B-9E07-CEE6AB1D0CB3}" type="presParOf" srcId="{D417BEE2-2084-B840-91AA-45438219B811}" destId="{C61AEF6E-89E5-9B4B-94D1-A78D753E89D7}" srcOrd="0" destOrd="0" presId="urn:microsoft.com/office/officeart/2008/layout/CircleAccentTimeline"/>
    <dgm:cxn modelId="{40E72ADE-EC40-2943-A4CA-F2AFDDE69ED7}" type="presParOf" srcId="{D417BEE2-2084-B840-91AA-45438219B811}" destId="{CD85C894-16AC-994C-A22A-F75D3EBB61C5}" srcOrd="1" destOrd="0" presId="urn:microsoft.com/office/officeart/2008/layout/CircleAccentTimeline"/>
    <dgm:cxn modelId="{E8175A44-688B-FB41-84E6-024B6B7480D6}" type="presParOf" srcId="{D417BEE2-2084-B840-91AA-45438219B811}" destId="{084379D2-25AD-104C-B38E-5CF9B2BACDD1}" srcOrd="2" destOrd="0" presId="urn:microsoft.com/office/officeart/2008/layout/CircleAccentTimeline"/>
    <dgm:cxn modelId="{BB8886E3-D1EB-194F-B2F7-9E4CEB844AA6}" type="presParOf" srcId="{DF3C9406-5449-F64D-953F-BFE2CAB9FE1F}" destId="{DE80C828-FA5D-F249-A05A-F4A42173DB03}" srcOrd="16" destOrd="0" presId="urn:microsoft.com/office/officeart/2008/layout/CircleAccentTimeline"/>
    <dgm:cxn modelId="{06CFC932-7A74-0449-A0D8-A34B539BAB1A}" type="presParOf" srcId="{DF3C9406-5449-F64D-953F-BFE2CAB9FE1F}" destId="{E3C9A5D5-335B-1B43-B341-49C3EC72388C}" srcOrd="17" destOrd="0" presId="urn:microsoft.com/office/officeart/2008/layout/CircleAccentTimeline"/>
    <dgm:cxn modelId="{D438DDB6-8D81-8B4C-9B0F-9408E918F8E4}" type="presParOf" srcId="{DF3C9406-5449-F64D-953F-BFE2CAB9FE1F}" destId="{7D2AA2AB-82F7-F84A-8727-B3F7BC600BC5}" srcOrd="18" destOrd="0" presId="urn:microsoft.com/office/officeart/2008/layout/CircleAccentTimeline"/>
    <dgm:cxn modelId="{F98D70DC-5FBB-B64C-A97A-922FF46A8222}" type="presParOf" srcId="{7D2AA2AB-82F7-F84A-8727-B3F7BC600BC5}" destId="{610E18F7-CCD4-5A4D-94F7-9F262567A96E}" srcOrd="0" destOrd="0" presId="urn:microsoft.com/office/officeart/2008/layout/CircleAccentTimeline"/>
    <dgm:cxn modelId="{1D32D90D-12A1-384C-82E2-9353B39732FA}" type="presParOf" srcId="{7D2AA2AB-82F7-F84A-8727-B3F7BC600BC5}" destId="{794E8D83-DA05-8842-9809-8CB5A84184FB}" srcOrd="1" destOrd="0" presId="urn:microsoft.com/office/officeart/2008/layout/CircleAccentTimeline"/>
    <dgm:cxn modelId="{77E0CD6E-47F6-1644-9802-6910B9747E28}" type="presParOf" srcId="{7D2AA2AB-82F7-F84A-8727-B3F7BC600BC5}" destId="{41351437-2F1E-8D41-A5CE-8A44FD3E76B4}" srcOrd="2" destOrd="0" presId="urn:microsoft.com/office/officeart/2008/layout/CircleAccentTimeline"/>
    <dgm:cxn modelId="{E3279AAB-4DC6-EE47-8A7C-79B1258D3E1C}" type="presParOf" srcId="{DF3C9406-5449-F64D-953F-BFE2CAB9FE1F}" destId="{21AA67F4-F162-854D-86FC-CDADE40BD9DE}" srcOrd="19" destOrd="0" presId="urn:microsoft.com/office/officeart/2008/layout/CircleAccentTimeline"/>
    <dgm:cxn modelId="{ABAAD536-CD0C-D540-8949-5D8F81C05A36}" type="presParOf" srcId="{DF3C9406-5449-F64D-953F-BFE2CAB9FE1F}" destId="{067E8258-679F-1A40-9368-AA96014378C5}" srcOrd="20" destOrd="0" presId="urn:microsoft.com/office/officeart/2008/layout/CircleAccentTimeline"/>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6D295FF-E311-4522-B37C-446C3065E838}" type="doc">
      <dgm:prSet loTypeId="urn:microsoft.com/office/officeart/2018/2/layout/IconCircleList" loCatId="icon" qsTypeId="urn:microsoft.com/office/officeart/2005/8/quickstyle/simple1" qsCatId="simple" csTypeId="urn:microsoft.com/office/officeart/2005/8/colors/colorful1" csCatId="colorful" phldr="1"/>
      <dgm:spPr/>
      <dgm:t>
        <a:bodyPr/>
        <a:lstStyle/>
        <a:p>
          <a:endParaRPr lang="en-US"/>
        </a:p>
      </dgm:t>
    </dgm:pt>
    <dgm:pt modelId="{8CACF3FA-945A-45ED-A226-D90E9A85896D}">
      <dgm:prSet/>
      <dgm:spPr/>
      <dgm:t>
        <a:bodyPr/>
        <a:lstStyle/>
        <a:p>
          <a:pPr>
            <a:lnSpc>
              <a:spcPct val="100000"/>
            </a:lnSpc>
          </a:pPr>
          <a:r>
            <a:rPr lang="en-US" dirty="0"/>
            <a:t>Show up</a:t>
          </a:r>
        </a:p>
      </dgm:t>
    </dgm:pt>
    <dgm:pt modelId="{50CDF44A-ACD1-4F3C-A3DF-6B9EF869E6D0}" type="parTrans" cxnId="{46F9AD36-F724-45BA-8590-E1A765056848}">
      <dgm:prSet/>
      <dgm:spPr/>
      <dgm:t>
        <a:bodyPr/>
        <a:lstStyle/>
        <a:p>
          <a:endParaRPr lang="en-US"/>
        </a:p>
      </dgm:t>
    </dgm:pt>
    <dgm:pt modelId="{00A61E97-1F50-4512-A5C2-27F74C1AA91B}" type="sibTrans" cxnId="{46F9AD36-F724-45BA-8590-E1A765056848}">
      <dgm:prSet/>
      <dgm:spPr/>
      <dgm:t>
        <a:bodyPr/>
        <a:lstStyle/>
        <a:p>
          <a:pPr>
            <a:lnSpc>
              <a:spcPct val="100000"/>
            </a:lnSpc>
          </a:pPr>
          <a:endParaRPr lang="en-US"/>
        </a:p>
      </dgm:t>
    </dgm:pt>
    <dgm:pt modelId="{4A825140-28B2-455E-A283-71755A9197EC}">
      <dgm:prSet/>
      <dgm:spPr/>
      <dgm:t>
        <a:bodyPr/>
        <a:lstStyle/>
        <a:p>
          <a:pPr>
            <a:lnSpc>
              <a:spcPct val="100000"/>
            </a:lnSpc>
          </a:pPr>
          <a:r>
            <a:rPr lang="en-US" dirty="0"/>
            <a:t>Be confident</a:t>
          </a:r>
        </a:p>
      </dgm:t>
    </dgm:pt>
    <dgm:pt modelId="{16F7E294-A23F-41FC-AFDE-6E40A53272DB}" type="parTrans" cxnId="{0ED97B84-D415-413A-AE45-8062C3D37ED8}">
      <dgm:prSet/>
      <dgm:spPr/>
      <dgm:t>
        <a:bodyPr/>
        <a:lstStyle/>
        <a:p>
          <a:endParaRPr lang="en-US"/>
        </a:p>
      </dgm:t>
    </dgm:pt>
    <dgm:pt modelId="{C319193E-20ED-4074-B203-8D8DBE276D45}" type="sibTrans" cxnId="{0ED97B84-D415-413A-AE45-8062C3D37ED8}">
      <dgm:prSet/>
      <dgm:spPr/>
      <dgm:t>
        <a:bodyPr/>
        <a:lstStyle/>
        <a:p>
          <a:pPr>
            <a:lnSpc>
              <a:spcPct val="100000"/>
            </a:lnSpc>
          </a:pPr>
          <a:endParaRPr lang="en-US"/>
        </a:p>
      </dgm:t>
    </dgm:pt>
    <dgm:pt modelId="{47F53A0F-A466-43BB-B619-0776D1405BB5}">
      <dgm:prSet/>
      <dgm:spPr/>
      <dgm:t>
        <a:bodyPr/>
        <a:lstStyle/>
        <a:p>
          <a:pPr>
            <a:lnSpc>
              <a:spcPct val="100000"/>
            </a:lnSpc>
          </a:pPr>
          <a:r>
            <a:rPr lang="en-US" dirty="0"/>
            <a:t>Impressions matter</a:t>
          </a:r>
        </a:p>
      </dgm:t>
    </dgm:pt>
    <dgm:pt modelId="{E68A9AC8-1F72-4122-A549-9ED62C53765D}" type="parTrans" cxnId="{8E3A3BBC-8F1C-46D5-85B3-BB58071F717E}">
      <dgm:prSet/>
      <dgm:spPr/>
      <dgm:t>
        <a:bodyPr/>
        <a:lstStyle/>
        <a:p>
          <a:endParaRPr lang="en-US"/>
        </a:p>
      </dgm:t>
    </dgm:pt>
    <dgm:pt modelId="{BF672045-C17B-4587-A354-39F4A2DDAD4C}" type="sibTrans" cxnId="{8E3A3BBC-8F1C-46D5-85B3-BB58071F717E}">
      <dgm:prSet/>
      <dgm:spPr/>
      <dgm:t>
        <a:bodyPr/>
        <a:lstStyle/>
        <a:p>
          <a:pPr>
            <a:lnSpc>
              <a:spcPct val="100000"/>
            </a:lnSpc>
          </a:pPr>
          <a:endParaRPr lang="en-US"/>
        </a:p>
      </dgm:t>
    </dgm:pt>
    <dgm:pt modelId="{9197469C-62F1-4527-A7D9-65D63C0D092B}">
      <dgm:prSet/>
      <dgm:spPr/>
      <dgm:t>
        <a:bodyPr/>
        <a:lstStyle/>
        <a:p>
          <a:pPr>
            <a:lnSpc>
              <a:spcPct val="100000"/>
            </a:lnSpc>
          </a:pPr>
          <a:r>
            <a:rPr lang="en-US" dirty="0"/>
            <a:t>Be knowledgeable about the proposal</a:t>
          </a:r>
        </a:p>
      </dgm:t>
    </dgm:pt>
    <dgm:pt modelId="{122B9197-AEDF-49EE-9800-ADC578C1BFA8}" type="parTrans" cxnId="{67BB69EB-5937-4B87-B683-34E458AEB8DF}">
      <dgm:prSet/>
      <dgm:spPr/>
      <dgm:t>
        <a:bodyPr/>
        <a:lstStyle/>
        <a:p>
          <a:endParaRPr lang="en-US"/>
        </a:p>
      </dgm:t>
    </dgm:pt>
    <dgm:pt modelId="{7A8C34AD-1DDE-405E-9FCC-A8376085DAFA}" type="sibTrans" cxnId="{67BB69EB-5937-4B87-B683-34E458AEB8DF}">
      <dgm:prSet/>
      <dgm:spPr/>
      <dgm:t>
        <a:bodyPr/>
        <a:lstStyle/>
        <a:p>
          <a:pPr>
            <a:lnSpc>
              <a:spcPct val="100000"/>
            </a:lnSpc>
          </a:pPr>
          <a:endParaRPr lang="en-US"/>
        </a:p>
      </dgm:t>
    </dgm:pt>
    <dgm:pt modelId="{09EA4921-6E0A-4159-AFF3-CB6053079CCC}">
      <dgm:prSet/>
      <dgm:spPr/>
      <dgm:t>
        <a:bodyPr/>
        <a:lstStyle/>
        <a:p>
          <a:pPr>
            <a:lnSpc>
              <a:spcPct val="100000"/>
            </a:lnSpc>
          </a:pPr>
          <a:r>
            <a:rPr lang="en-US" dirty="0"/>
            <a:t>Offer credible supporting information</a:t>
          </a:r>
        </a:p>
      </dgm:t>
    </dgm:pt>
    <dgm:pt modelId="{51AA5E99-49A5-43A0-BAB4-EF05A0D05F1F}" type="parTrans" cxnId="{A900B591-3DD9-452B-BA29-6F556ABD9FAE}">
      <dgm:prSet/>
      <dgm:spPr/>
      <dgm:t>
        <a:bodyPr/>
        <a:lstStyle/>
        <a:p>
          <a:endParaRPr lang="en-US"/>
        </a:p>
      </dgm:t>
    </dgm:pt>
    <dgm:pt modelId="{DE08D5A2-1863-4728-A709-EB1B36047BAA}" type="sibTrans" cxnId="{A900B591-3DD9-452B-BA29-6F556ABD9FAE}">
      <dgm:prSet/>
      <dgm:spPr/>
      <dgm:t>
        <a:bodyPr/>
        <a:lstStyle/>
        <a:p>
          <a:pPr>
            <a:lnSpc>
              <a:spcPct val="100000"/>
            </a:lnSpc>
          </a:pPr>
          <a:endParaRPr lang="en-US"/>
        </a:p>
      </dgm:t>
    </dgm:pt>
    <dgm:pt modelId="{FF0C5C8B-2DBD-413E-8F8D-89098C57A109}">
      <dgm:prSet/>
      <dgm:spPr/>
      <dgm:t>
        <a:bodyPr/>
        <a:lstStyle/>
        <a:p>
          <a:pPr>
            <a:lnSpc>
              <a:spcPct val="100000"/>
            </a:lnSpc>
          </a:pPr>
          <a:r>
            <a:rPr lang="en-US" dirty="0"/>
            <a:t>Please let us know if you will be using PowerPoint</a:t>
          </a:r>
        </a:p>
      </dgm:t>
    </dgm:pt>
    <dgm:pt modelId="{A5D3C6C9-A23A-465D-BDA5-7B97BE7DAC2D}" type="parTrans" cxnId="{A43EDA49-1D0B-42B6-B629-637B20DD28D4}">
      <dgm:prSet/>
      <dgm:spPr/>
      <dgm:t>
        <a:bodyPr/>
        <a:lstStyle/>
        <a:p>
          <a:endParaRPr lang="en-US"/>
        </a:p>
      </dgm:t>
    </dgm:pt>
    <dgm:pt modelId="{E9F321BB-1570-4363-A7C0-742A53B4639E}" type="sibTrans" cxnId="{A43EDA49-1D0B-42B6-B629-637B20DD28D4}">
      <dgm:prSet/>
      <dgm:spPr/>
      <dgm:t>
        <a:bodyPr/>
        <a:lstStyle/>
        <a:p>
          <a:endParaRPr lang="en-US"/>
        </a:p>
      </dgm:t>
    </dgm:pt>
    <dgm:pt modelId="{FE90DFD0-CD9A-4A9E-9B3E-07C032D0CC7D}" type="pres">
      <dgm:prSet presAssocID="{E6D295FF-E311-4522-B37C-446C3065E838}" presName="root" presStyleCnt="0">
        <dgm:presLayoutVars>
          <dgm:dir/>
          <dgm:resizeHandles val="exact"/>
        </dgm:presLayoutVars>
      </dgm:prSet>
      <dgm:spPr/>
    </dgm:pt>
    <dgm:pt modelId="{3E2E1DFC-25C4-4851-9E02-49B71BE85E95}" type="pres">
      <dgm:prSet presAssocID="{E6D295FF-E311-4522-B37C-446C3065E838}" presName="container" presStyleCnt="0">
        <dgm:presLayoutVars>
          <dgm:dir/>
          <dgm:resizeHandles val="exact"/>
        </dgm:presLayoutVars>
      </dgm:prSet>
      <dgm:spPr/>
    </dgm:pt>
    <dgm:pt modelId="{5565E20D-375E-405C-B892-47F675178DAB}" type="pres">
      <dgm:prSet presAssocID="{8CACF3FA-945A-45ED-A226-D90E9A85896D}" presName="compNode" presStyleCnt="0"/>
      <dgm:spPr/>
    </dgm:pt>
    <dgm:pt modelId="{13FB01F7-672B-453B-AF83-4314963D3F9F}" type="pres">
      <dgm:prSet presAssocID="{8CACF3FA-945A-45ED-A226-D90E9A85896D}" presName="iconBgRect" presStyleLbl="bgShp" presStyleIdx="0" presStyleCnt="6"/>
      <dgm:spPr/>
    </dgm:pt>
    <dgm:pt modelId="{E44A7A07-6A2D-4500-89CC-533DA6DEDCB2}" type="pres">
      <dgm:prSet presAssocID="{8CACF3FA-945A-45ED-A226-D90E9A85896D}" presName="iconRect" presStyleLbl="node1" presStyleIdx="0" presStyleCnt="6"/>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Clapping hands with solid fill"/>
        </a:ext>
      </dgm:extLst>
    </dgm:pt>
    <dgm:pt modelId="{8A7FDE0C-47D3-4D9C-9569-39D19EA84E82}" type="pres">
      <dgm:prSet presAssocID="{8CACF3FA-945A-45ED-A226-D90E9A85896D}" presName="spaceRect" presStyleCnt="0"/>
      <dgm:spPr/>
    </dgm:pt>
    <dgm:pt modelId="{47E4F29A-ECE9-42BE-9D81-9D74D9B07672}" type="pres">
      <dgm:prSet presAssocID="{8CACF3FA-945A-45ED-A226-D90E9A85896D}" presName="textRect" presStyleLbl="revTx" presStyleIdx="0" presStyleCnt="6">
        <dgm:presLayoutVars>
          <dgm:chMax val="1"/>
          <dgm:chPref val="1"/>
        </dgm:presLayoutVars>
      </dgm:prSet>
      <dgm:spPr/>
    </dgm:pt>
    <dgm:pt modelId="{E0EBC676-5CE0-4140-835E-83968E79827A}" type="pres">
      <dgm:prSet presAssocID="{00A61E97-1F50-4512-A5C2-27F74C1AA91B}" presName="sibTrans" presStyleLbl="sibTrans2D1" presStyleIdx="0" presStyleCnt="0"/>
      <dgm:spPr/>
    </dgm:pt>
    <dgm:pt modelId="{366BA49D-33D8-4DEC-9406-B07DB66A5D0B}" type="pres">
      <dgm:prSet presAssocID="{4A825140-28B2-455E-A283-71755A9197EC}" presName="compNode" presStyleCnt="0"/>
      <dgm:spPr/>
    </dgm:pt>
    <dgm:pt modelId="{B9EF46B0-307D-456B-8598-C86A0C01A293}" type="pres">
      <dgm:prSet presAssocID="{4A825140-28B2-455E-A283-71755A9197EC}" presName="iconBgRect" presStyleLbl="bgShp" presStyleIdx="1" presStyleCnt="6"/>
      <dgm:spPr/>
    </dgm:pt>
    <dgm:pt modelId="{C372C123-EF7D-443F-ABBB-2239D5CA0960}" type="pres">
      <dgm:prSet presAssocID="{4A825140-28B2-455E-A283-71755A9197EC}" presName="iconRect" presStyleLbl="node1" presStyleIdx="1" presStyleCnt="6"/>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Thumbs Up Sign"/>
        </a:ext>
      </dgm:extLst>
    </dgm:pt>
    <dgm:pt modelId="{AFAE25B6-B065-4D9F-9510-EA15849D9F71}" type="pres">
      <dgm:prSet presAssocID="{4A825140-28B2-455E-A283-71755A9197EC}" presName="spaceRect" presStyleCnt="0"/>
      <dgm:spPr/>
    </dgm:pt>
    <dgm:pt modelId="{7EEF6DCF-435B-405D-93CF-4D0704C6C4B1}" type="pres">
      <dgm:prSet presAssocID="{4A825140-28B2-455E-A283-71755A9197EC}" presName="textRect" presStyleLbl="revTx" presStyleIdx="1" presStyleCnt="6">
        <dgm:presLayoutVars>
          <dgm:chMax val="1"/>
          <dgm:chPref val="1"/>
        </dgm:presLayoutVars>
      </dgm:prSet>
      <dgm:spPr/>
    </dgm:pt>
    <dgm:pt modelId="{85BE9ABF-F738-4C66-854D-1EDA0E49138B}" type="pres">
      <dgm:prSet presAssocID="{C319193E-20ED-4074-B203-8D8DBE276D45}" presName="sibTrans" presStyleLbl="sibTrans2D1" presStyleIdx="0" presStyleCnt="0"/>
      <dgm:spPr/>
    </dgm:pt>
    <dgm:pt modelId="{C690EBF8-8B5C-4C97-91C5-6D1CD139B034}" type="pres">
      <dgm:prSet presAssocID="{47F53A0F-A466-43BB-B619-0776D1405BB5}" presName="compNode" presStyleCnt="0"/>
      <dgm:spPr/>
    </dgm:pt>
    <dgm:pt modelId="{D517A38B-6093-43B5-83CC-CCEF47BAD422}" type="pres">
      <dgm:prSet presAssocID="{47F53A0F-A466-43BB-B619-0776D1405BB5}" presName="iconBgRect" presStyleLbl="bgShp" presStyleIdx="2" presStyleCnt="6"/>
      <dgm:spPr/>
    </dgm:pt>
    <dgm:pt modelId="{0D683B98-CEFA-4685-81CD-25CC7171AB4A}" type="pres">
      <dgm:prSet presAssocID="{47F53A0F-A466-43BB-B619-0776D1405BB5}" presName="iconRect" presStyleLbl="node1" presStyleIdx="2" presStyleCnt="6"/>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Users"/>
        </a:ext>
      </dgm:extLst>
    </dgm:pt>
    <dgm:pt modelId="{3C03C5AA-E865-4A50-8328-3A423CCFC281}" type="pres">
      <dgm:prSet presAssocID="{47F53A0F-A466-43BB-B619-0776D1405BB5}" presName="spaceRect" presStyleCnt="0"/>
      <dgm:spPr/>
    </dgm:pt>
    <dgm:pt modelId="{270DF2F0-5662-474B-B1AE-47D6BB324781}" type="pres">
      <dgm:prSet presAssocID="{47F53A0F-A466-43BB-B619-0776D1405BB5}" presName="textRect" presStyleLbl="revTx" presStyleIdx="2" presStyleCnt="6">
        <dgm:presLayoutVars>
          <dgm:chMax val="1"/>
          <dgm:chPref val="1"/>
        </dgm:presLayoutVars>
      </dgm:prSet>
      <dgm:spPr/>
    </dgm:pt>
    <dgm:pt modelId="{72053D47-7A20-480B-AA40-4EDF7B45FDFF}" type="pres">
      <dgm:prSet presAssocID="{BF672045-C17B-4587-A354-39F4A2DDAD4C}" presName="sibTrans" presStyleLbl="sibTrans2D1" presStyleIdx="0" presStyleCnt="0"/>
      <dgm:spPr/>
    </dgm:pt>
    <dgm:pt modelId="{2CCA4B4C-C702-41C9-8446-59AB2A91EF54}" type="pres">
      <dgm:prSet presAssocID="{9197469C-62F1-4527-A7D9-65D63C0D092B}" presName="compNode" presStyleCnt="0"/>
      <dgm:spPr/>
    </dgm:pt>
    <dgm:pt modelId="{84BFF4F6-70E7-45C6-BB9B-588F6D5D7515}" type="pres">
      <dgm:prSet presAssocID="{9197469C-62F1-4527-A7D9-65D63C0D092B}" presName="iconBgRect" presStyleLbl="bgShp" presStyleIdx="3" presStyleCnt="6"/>
      <dgm:spPr/>
    </dgm:pt>
    <dgm:pt modelId="{72E719DA-00E6-46DF-8B5C-511F38C493B3}" type="pres">
      <dgm:prSet presAssocID="{9197469C-62F1-4527-A7D9-65D63C0D092B}" presName="iconRect" presStyleLbl="node1" presStyleIdx="3" presStyleCnt="6"/>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ead with Gears"/>
        </a:ext>
      </dgm:extLst>
    </dgm:pt>
    <dgm:pt modelId="{188B60C1-9DBC-4544-B33B-973080EA8295}" type="pres">
      <dgm:prSet presAssocID="{9197469C-62F1-4527-A7D9-65D63C0D092B}" presName="spaceRect" presStyleCnt="0"/>
      <dgm:spPr/>
    </dgm:pt>
    <dgm:pt modelId="{85D9B3E3-3425-410E-8FF2-6990E165C2B7}" type="pres">
      <dgm:prSet presAssocID="{9197469C-62F1-4527-A7D9-65D63C0D092B}" presName="textRect" presStyleLbl="revTx" presStyleIdx="3" presStyleCnt="6">
        <dgm:presLayoutVars>
          <dgm:chMax val="1"/>
          <dgm:chPref val="1"/>
        </dgm:presLayoutVars>
      </dgm:prSet>
      <dgm:spPr/>
    </dgm:pt>
    <dgm:pt modelId="{A5D606D4-F485-4DA8-9D92-5D59212B2E50}" type="pres">
      <dgm:prSet presAssocID="{7A8C34AD-1DDE-405E-9FCC-A8376085DAFA}" presName="sibTrans" presStyleLbl="sibTrans2D1" presStyleIdx="0" presStyleCnt="0"/>
      <dgm:spPr/>
    </dgm:pt>
    <dgm:pt modelId="{A9EA6E93-3D25-4A94-B70F-6504ED5CC5FC}" type="pres">
      <dgm:prSet presAssocID="{09EA4921-6E0A-4159-AFF3-CB6053079CCC}" presName="compNode" presStyleCnt="0"/>
      <dgm:spPr/>
    </dgm:pt>
    <dgm:pt modelId="{462F4AE3-14D5-4131-AA7C-495DDBBA1AAF}" type="pres">
      <dgm:prSet presAssocID="{09EA4921-6E0A-4159-AFF3-CB6053079CCC}" presName="iconBgRect" presStyleLbl="bgShp" presStyleIdx="4" presStyleCnt="6"/>
      <dgm:spPr/>
    </dgm:pt>
    <dgm:pt modelId="{17F2EDBD-AB97-42BF-ABD3-34B6A43504FB}" type="pres">
      <dgm:prSet presAssocID="{09EA4921-6E0A-4159-AFF3-CB6053079CCC}" presName="iconRect" presStyleLbl="node1" presStyleIdx="4" presStyleCnt="6"/>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a:noFill/>
        </a:ln>
      </dgm:spPr>
      <dgm:extLst>
        <a:ext uri="{E40237B7-FDA0-4F09-8148-C483321AD2D9}">
          <dgm14:cNvPr xmlns:dgm14="http://schemas.microsoft.com/office/drawing/2010/diagram" id="0" name="" descr="Bar chart with solid fill"/>
        </a:ext>
      </dgm:extLst>
    </dgm:pt>
    <dgm:pt modelId="{FF7C8F29-9D9C-4AD0-B808-2E3ABAC93651}" type="pres">
      <dgm:prSet presAssocID="{09EA4921-6E0A-4159-AFF3-CB6053079CCC}" presName="spaceRect" presStyleCnt="0"/>
      <dgm:spPr/>
    </dgm:pt>
    <dgm:pt modelId="{29C6E358-7AD3-4613-B94A-F86C1C30F5CC}" type="pres">
      <dgm:prSet presAssocID="{09EA4921-6E0A-4159-AFF3-CB6053079CCC}" presName="textRect" presStyleLbl="revTx" presStyleIdx="4" presStyleCnt="6">
        <dgm:presLayoutVars>
          <dgm:chMax val="1"/>
          <dgm:chPref val="1"/>
        </dgm:presLayoutVars>
      </dgm:prSet>
      <dgm:spPr/>
    </dgm:pt>
    <dgm:pt modelId="{E171E2D7-9BDF-4C2E-A9EC-1C84B1A5126D}" type="pres">
      <dgm:prSet presAssocID="{DE08D5A2-1863-4728-A709-EB1B36047BAA}" presName="sibTrans" presStyleLbl="sibTrans2D1" presStyleIdx="0" presStyleCnt="0"/>
      <dgm:spPr/>
    </dgm:pt>
    <dgm:pt modelId="{65BD045A-E879-42BC-80E0-766B0838DB90}" type="pres">
      <dgm:prSet presAssocID="{FF0C5C8B-2DBD-413E-8F8D-89098C57A109}" presName="compNode" presStyleCnt="0"/>
      <dgm:spPr/>
    </dgm:pt>
    <dgm:pt modelId="{80684147-5CDA-4F44-AB3E-011BF03DF583}" type="pres">
      <dgm:prSet presAssocID="{FF0C5C8B-2DBD-413E-8F8D-89098C57A109}" presName="iconBgRect" presStyleLbl="bgShp" presStyleIdx="5" presStyleCnt="6"/>
      <dgm:spPr/>
    </dgm:pt>
    <dgm:pt modelId="{5038DA25-B022-4920-A51D-2B844729175C}" type="pres">
      <dgm:prSet presAssocID="{FF0C5C8B-2DBD-413E-8F8D-89098C57A109}" presName="iconRect" presStyleLbl="node1" presStyleIdx="5" presStyleCnt="6"/>
      <dgm:spPr>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a:noFill/>
        </a:ln>
      </dgm:spPr>
      <dgm:extLst>
        <a:ext uri="{E40237B7-FDA0-4F09-8148-C483321AD2D9}">
          <dgm14:cNvPr xmlns:dgm14="http://schemas.microsoft.com/office/drawing/2010/diagram" id="0" name="" descr="Teacher with solid fill"/>
        </a:ext>
      </dgm:extLst>
    </dgm:pt>
    <dgm:pt modelId="{815B2E2D-E2B8-447C-85D7-0201D2D5F005}" type="pres">
      <dgm:prSet presAssocID="{FF0C5C8B-2DBD-413E-8F8D-89098C57A109}" presName="spaceRect" presStyleCnt="0"/>
      <dgm:spPr/>
    </dgm:pt>
    <dgm:pt modelId="{EF77CFA7-FFF8-43DE-86BA-B0A7F4FA108D}" type="pres">
      <dgm:prSet presAssocID="{FF0C5C8B-2DBD-413E-8F8D-89098C57A109}" presName="textRect" presStyleLbl="revTx" presStyleIdx="5" presStyleCnt="6">
        <dgm:presLayoutVars>
          <dgm:chMax val="1"/>
          <dgm:chPref val="1"/>
        </dgm:presLayoutVars>
      </dgm:prSet>
      <dgm:spPr/>
    </dgm:pt>
  </dgm:ptLst>
  <dgm:cxnLst>
    <dgm:cxn modelId="{0E48CE08-142D-46F8-9B64-724C594FE2E2}" type="presOf" srcId="{4A825140-28B2-455E-A283-71755A9197EC}" destId="{7EEF6DCF-435B-405D-93CF-4D0704C6C4B1}" srcOrd="0" destOrd="0" presId="urn:microsoft.com/office/officeart/2018/2/layout/IconCircleList"/>
    <dgm:cxn modelId="{1B073624-1DCF-4D79-96A3-3371F0B43EEA}" type="presOf" srcId="{7A8C34AD-1DDE-405E-9FCC-A8376085DAFA}" destId="{A5D606D4-F485-4DA8-9D92-5D59212B2E50}" srcOrd="0" destOrd="0" presId="urn:microsoft.com/office/officeart/2018/2/layout/IconCircleList"/>
    <dgm:cxn modelId="{799C912B-A4F6-4B7D-BD45-1C074FC0B834}" type="presOf" srcId="{09EA4921-6E0A-4159-AFF3-CB6053079CCC}" destId="{29C6E358-7AD3-4613-B94A-F86C1C30F5CC}" srcOrd="0" destOrd="0" presId="urn:microsoft.com/office/officeart/2018/2/layout/IconCircleList"/>
    <dgm:cxn modelId="{FDEA4730-6272-4A3F-BFF6-A7CC679FCE73}" type="presOf" srcId="{8CACF3FA-945A-45ED-A226-D90E9A85896D}" destId="{47E4F29A-ECE9-42BE-9D81-9D74D9B07672}" srcOrd="0" destOrd="0" presId="urn:microsoft.com/office/officeart/2018/2/layout/IconCircleList"/>
    <dgm:cxn modelId="{46F9AD36-F724-45BA-8590-E1A765056848}" srcId="{E6D295FF-E311-4522-B37C-446C3065E838}" destId="{8CACF3FA-945A-45ED-A226-D90E9A85896D}" srcOrd="0" destOrd="0" parTransId="{50CDF44A-ACD1-4F3C-A3DF-6B9EF869E6D0}" sibTransId="{00A61E97-1F50-4512-A5C2-27F74C1AA91B}"/>
    <dgm:cxn modelId="{9799D939-E782-4D92-A0A5-8C8CE44A32E8}" type="presOf" srcId="{47F53A0F-A466-43BB-B619-0776D1405BB5}" destId="{270DF2F0-5662-474B-B1AE-47D6BB324781}" srcOrd="0" destOrd="0" presId="urn:microsoft.com/office/officeart/2018/2/layout/IconCircleList"/>
    <dgm:cxn modelId="{3023E163-A405-4B67-A292-81BDF2191638}" type="presOf" srcId="{00A61E97-1F50-4512-A5C2-27F74C1AA91B}" destId="{E0EBC676-5CE0-4140-835E-83968E79827A}" srcOrd="0" destOrd="0" presId="urn:microsoft.com/office/officeart/2018/2/layout/IconCircleList"/>
    <dgm:cxn modelId="{F1E53847-17A5-4A79-AFCA-31E4FD2C8E62}" type="presOf" srcId="{BF672045-C17B-4587-A354-39F4A2DDAD4C}" destId="{72053D47-7A20-480B-AA40-4EDF7B45FDFF}" srcOrd="0" destOrd="0" presId="urn:microsoft.com/office/officeart/2018/2/layout/IconCircleList"/>
    <dgm:cxn modelId="{A43EDA49-1D0B-42B6-B629-637B20DD28D4}" srcId="{E6D295FF-E311-4522-B37C-446C3065E838}" destId="{FF0C5C8B-2DBD-413E-8F8D-89098C57A109}" srcOrd="5" destOrd="0" parTransId="{A5D3C6C9-A23A-465D-BDA5-7B97BE7DAC2D}" sibTransId="{E9F321BB-1570-4363-A7C0-742A53B4639E}"/>
    <dgm:cxn modelId="{76D8A650-0CF4-413D-875B-D693511281AE}" type="presOf" srcId="{DE08D5A2-1863-4728-A709-EB1B36047BAA}" destId="{E171E2D7-9BDF-4C2E-A9EC-1C84B1A5126D}" srcOrd="0" destOrd="0" presId="urn:microsoft.com/office/officeart/2018/2/layout/IconCircleList"/>
    <dgm:cxn modelId="{56C50756-6425-4D5E-80F8-473E54C6D028}" type="presOf" srcId="{9197469C-62F1-4527-A7D9-65D63C0D092B}" destId="{85D9B3E3-3425-410E-8FF2-6990E165C2B7}" srcOrd="0" destOrd="0" presId="urn:microsoft.com/office/officeart/2018/2/layout/IconCircleList"/>
    <dgm:cxn modelId="{0ED97B84-D415-413A-AE45-8062C3D37ED8}" srcId="{E6D295FF-E311-4522-B37C-446C3065E838}" destId="{4A825140-28B2-455E-A283-71755A9197EC}" srcOrd="1" destOrd="0" parTransId="{16F7E294-A23F-41FC-AFDE-6E40A53272DB}" sibTransId="{C319193E-20ED-4074-B203-8D8DBE276D45}"/>
    <dgm:cxn modelId="{A900B591-3DD9-452B-BA29-6F556ABD9FAE}" srcId="{E6D295FF-E311-4522-B37C-446C3065E838}" destId="{09EA4921-6E0A-4159-AFF3-CB6053079CCC}" srcOrd="4" destOrd="0" parTransId="{51AA5E99-49A5-43A0-BAB4-EF05A0D05F1F}" sibTransId="{DE08D5A2-1863-4728-A709-EB1B36047BAA}"/>
    <dgm:cxn modelId="{301E4FB1-DAB9-41B6-8905-55E2687C1A62}" type="presOf" srcId="{C319193E-20ED-4074-B203-8D8DBE276D45}" destId="{85BE9ABF-F738-4C66-854D-1EDA0E49138B}" srcOrd="0" destOrd="0" presId="urn:microsoft.com/office/officeart/2018/2/layout/IconCircleList"/>
    <dgm:cxn modelId="{8E3A3BBC-8F1C-46D5-85B3-BB58071F717E}" srcId="{E6D295FF-E311-4522-B37C-446C3065E838}" destId="{47F53A0F-A466-43BB-B619-0776D1405BB5}" srcOrd="2" destOrd="0" parTransId="{E68A9AC8-1F72-4122-A549-9ED62C53765D}" sibTransId="{BF672045-C17B-4587-A354-39F4A2DDAD4C}"/>
    <dgm:cxn modelId="{3374B5E8-1A13-43C5-B07F-A2D64B78C476}" type="presOf" srcId="{E6D295FF-E311-4522-B37C-446C3065E838}" destId="{FE90DFD0-CD9A-4A9E-9B3E-07C032D0CC7D}" srcOrd="0" destOrd="0" presId="urn:microsoft.com/office/officeart/2018/2/layout/IconCircleList"/>
    <dgm:cxn modelId="{67BB69EB-5937-4B87-B683-34E458AEB8DF}" srcId="{E6D295FF-E311-4522-B37C-446C3065E838}" destId="{9197469C-62F1-4527-A7D9-65D63C0D092B}" srcOrd="3" destOrd="0" parTransId="{122B9197-AEDF-49EE-9800-ADC578C1BFA8}" sibTransId="{7A8C34AD-1DDE-405E-9FCC-A8376085DAFA}"/>
    <dgm:cxn modelId="{8FF6EFEE-B218-4273-AE1B-198D9C87705D}" type="presOf" srcId="{FF0C5C8B-2DBD-413E-8F8D-89098C57A109}" destId="{EF77CFA7-FFF8-43DE-86BA-B0A7F4FA108D}" srcOrd="0" destOrd="0" presId="urn:microsoft.com/office/officeart/2018/2/layout/IconCircleList"/>
    <dgm:cxn modelId="{F979A5E1-221D-4B48-B2C6-C6D150BDDD89}" type="presParOf" srcId="{FE90DFD0-CD9A-4A9E-9B3E-07C032D0CC7D}" destId="{3E2E1DFC-25C4-4851-9E02-49B71BE85E95}" srcOrd="0" destOrd="0" presId="urn:microsoft.com/office/officeart/2018/2/layout/IconCircleList"/>
    <dgm:cxn modelId="{0FA8CA48-BCC1-4555-9678-E0DB9AFD65F5}" type="presParOf" srcId="{3E2E1DFC-25C4-4851-9E02-49B71BE85E95}" destId="{5565E20D-375E-405C-B892-47F675178DAB}" srcOrd="0" destOrd="0" presId="urn:microsoft.com/office/officeart/2018/2/layout/IconCircleList"/>
    <dgm:cxn modelId="{9295A557-50E6-4276-9A42-E07607054E13}" type="presParOf" srcId="{5565E20D-375E-405C-B892-47F675178DAB}" destId="{13FB01F7-672B-453B-AF83-4314963D3F9F}" srcOrd="0" destOrd="0" presId="urn:microsoft.com/office/officeart/2018/2/layout/IconCircleList"/>
    <dgm:cxn modelId="{092465D9-325C-4214-878C-5C1490FE51BE}" type="presParOf" srcId="{5565E20D-375E-405C-B892-47F675178DAB}" destId="{E44A7A07-6A2D-4500-89CC-533DA6DEDCB2}" srcOrd="1" destOrd="0" presId="urn:microsoft.com/office/officeart/2018/2/layout/IconCircleList"/>
    <dgm:cxn modelId="{5E3B56CF-F2F1-4A0D-A4F8-CC2BBA41A908}" type="presParOf" srcId="{5565E20D-375E-405C-B892-47F675178DAB}" destId="{8A7FDE0C-47D3-4D9C-9569-39D19EA84E82}" srcOrd="2" destOrd="0" presId="urn:microsoft.com/office/officeart/2018/2/layout/IconCircleList"/>
    <dgm:cxn modelId="{CB76D796-6AAE-4070-8615-D4991679824C}" type="presParOf" srcId="{5565E20D-375E-405C-B892-47F675178DAB}" destId="{47E4F29A-ECE9-42BE-9D81-9D74D9B07672}" srcOrd="3" destOrd="0" presId="urn:microsoft.com/office/officeart/2018/2/layout/IconCircleList"/>
    <dgm:cxn modelId="{D526DC9A-F002-4247-A858-F496FAF847A8}" type="presParOf" srcId="{3E2E1DFC-25C4-4851-9E02-49B71BE85E95}" destId="{E0EBC676-5CE0-4140-835E-83968E79827A}" srcOrd="1" destOrd="0" presId="urn:microsoft.com/office/officeart/2018/2/layout/IconCircleList"/>
    <dgm:cxn modelId="{6DC21B8A-FE10-4627-9FF2-F96070A23FC6}" type="presParOf" srcId="{3E2E1DFC-25C4-4851-9E02-49B71BE85E95}" destId="{366BA49D-33D8-4DEC-9406-B07DB66A5D0B}" srcOrd="2" destOrd="0" presId="urn:microsoft.com/office/officeart/2018/2/layout/IconCircleList"/>
    <dgm:cxn modelId="{B0A6A840-B937-4DDA-8553-CE4DE323CDD0}" type="presParOf" srcId="{366BA49D-33D8-4DEC-9406-B07DB66A5D0B}" destId="{B9EF46B0-307D-456B-8598-C86A0C01A293}" srcOrd="0" destOrd="0" presId="urn:microsoft.com/office/officeart/2018/2/layout/IconCircleList"/>
    <dgm:cxn modelId="{08117F97-FAD3-4700-84A9-B66084E788E3}" type="presParOf" srcId="{366BA49D-33D8-4DEC-9406-B07DB66A5D0B}" destId="{C372C123-EF7D-443F-ABBB-2239D5CA0960}" srcOrd="1" destOrd="0" presId="urn:microsoft.com/office/officeart/2018/2/layout/IconCircleList"/>
    <dgm:cxn modelId="{E7263AF6-C485-4522-B206-BD49A7EF5D9D}" type="presParOf" srcId="{366BA49D-33D8-4DEC-9406-B07DB66A5D0B}" destId="{AFAE25B6-B065-4D9F-9510-EA15849D9F71}" srcOrd="2" destOrd="0" presId="urn:microsoft.com/office/officeart/2018/2/layout/IconCircleList"/>
    <dgm:cxn modelId="{528A172A-CE65-46DF-BFAD-8FAA5C961603}" type="presParOf" srcId="{366BA49D-33D8-4DEC-9406-B07DB66A5D0B}" destId="{7EEF6DCF-435B-405D-93CF-4D0704C6C4B1}" srcOrd="3" destOrd="0" presId="urn:microsoft.com/office/officeart/2018/2/layout/IconCircleList"/>
    <dgm:cxn modelId="{4A1B3070-2DEA-4B38-9893-FA4DF0900902}" type="presParOf" srcId="{3E2E1DFC-25C4-4851-9E02-49B71BE85E95}" destId="{85BE9ABF-F738-4C66-854D-1EDA0E49138B}" srcOrd="3" destOrd="0" presId="urn:microsoft.com/office/officeart/2018/2/layout/IconCircleList"/>
    <dgm:cxn modelId="{F2278DBC-2B2E-44CA-869E-B21765A77B54}" type="presParOf" srcId="{3E2E1DFC-25C4-4851-9E02-49B71BE85E95}" destId="{C690EBF8-8B5C-4C97-91C5-6D1CD139B034}" srcOrd="4" destOrd="0" presId="urn:microsoft.com/office/officeart/2018/2/layout/IconCircleList"/>
    <dgm:cxn modelId="{6CA08215-D3C1-42C9-83A7-4D35AFE84404}" type="presParOf" srcId="{C690EBF8-8B5C-4C97-91C5-6D1CD139B034}" destId="{D517A38B-6093-43B5-83CC-CCEF47BAD422}" srcOrd="0" destOrd="0" presId="urn:microsoft.com/office/officeart/2018/2/layout/IconCircleList"/>
    <dgm:cxn modelId="{A1F506B7-A0D8-4132-AFA1-FD4A6D476081}" type="presParOf" srcId="{C690EBF8-8B5C-4C97-91C5-6D1CD139B034}" destId="{0D683B98-CEFA-4685-81CD-25CC7171AB4A}" srcOrd="1" destOrd="0" presId="urn:microsoft.com/office/officeart/2018/2/layout/IconCircleList"/>
    <dgm:cxn modelId="{4D685ABC-6E90-40FF-B03C-F717BA963953}" type="presParOf" srcId="{C690EBF8-8B5C-4C97-91C5-6D1CD139B034}" destId="{3C03C5AA-E865-4A50-8328-3A423CCFC281}" srcOrd="2" destOrd="0" presId="urn:microsoft.com/office/officeart/2018/2/layout/IconCircleList"/>
    <dgm:cxn modelId="{B11D77F1-F426-4038-8216-B48B33CAA6C0}" type="presParOf" srcId="{C690EBF8-8B5C-4C97-91C5-6D1CD139B034}" destId="{270DF2F0-5662-474B-B1AE-47D6BB324781}" srcOrd="3" destOrd="0" presId="urn:microsoft.com/office/officeart/2018/2/layout/IconCircleList"/>
    <dgm:cxn modelId="{EFEBB225-12F5-44EE-8834-657CAC7712F6}" type="presParOf" srcId="{3E2E1DFC-25C4-4851-9E02-49B71BE85E95}" destId="{72053D47-7A20-480B-AA40-4EDF7B45FDFF}" srcOrd="5" destOrd="0" presId="urn:microsoft.com/office/officeart/2018/2/layout/IconCircleList"/>
    <dgm:cxn modelId="{2054991F-0E96-4B66-A6EC-CF787AC5ADBB}" type="presParOf" srcId="{3E2E1DFC-25C4-4851-9E02-49B71BE85E95}" destId="{2CCA4B4C-C702-41C9-8446-59AB2A91EF54}" srcOrd="6" destOrd="0" presId="urn:microsoft.com/office/officeart/2018/2/layout/IconCircleList"/>
    <dgm:cxn modelId="{3FFE6EB6-E7B7-4488-92B5-95640D294B98}" type="presParOf" srcId="{2CCA4B4C-C702-41C9-8446-59AB2A91EF54}" destId="{84BFF4F6-70E7-45C6-BB9B-588F6D5D7515}" srcOrd="0" destOrd="0" presId="urn:microsoft.com/office/officeart/2018/2/layout/IconCircleList"/>
    <dgm:cxn modelId="{2360C778-61BB-4275-90F4-2682E2E8A0E5}" type="presParOf" srcId="{2CCA4B4C-C702-41C9-8446-59AB2A91EF54}" destId="{72E719DA-00E6-46DF-8B5C-511F38C493B3}" srcOrd="1" destOrd="0" presId="urn:microsoft.com/office/officeart/2018/2/layout/IconCircleList"/>
    <dgm:cxn modelId="{3CA0BC33-1B96-4918-BBD6-AE6E81152A71}" type="presParOf" srcId="{2CCA4B4C-C702-41C9-8446-59AB2A91EF54}" destId="{188B60C1-9DBC-4544-B33B-973080EA8295}" srcOrd="2" destOrd="0" presId="urn:microsoft.com/office/officeart/2018/2/layout/IconCircleList"/>
    <dgm:cxn modelId="{10C0673E-059B-4F57-9067-AD52792B0400}" type="presParOf" srcId="{2CCA4B4C-C702-41C9-8446-59AB2A91EF54}" destId="{85D9B3E3-3425-410E-8FF2-6990E165C2B7}" srcOrd="3" destOrd="0" presId="urn:microsoft.com/office/officeart/2018/2/layout/IconCircleList"/>
    <dgm:cxn modelId="{BD13BAD5-F17A-40B5-B4C4-0534097FF933}" type="presParOf" srcId="{3E2E1DFC-25C4-4851-9E02-49B71BE85E95}" destId="{A5D606D4-F485-4DA8-9D92-5D59212B2E50}" srcOrd="7" destOrd="0" presId="urn:microsoft.com/office/officeart/2018/2/layout/IconCircleList"/>
    <dgm:cxn modelId="{6E05659C-4A7C-4665-BE42-266B1C5B9D65}" type="presParOf" srcId="{3E2E1DFC-25C4-4851-9E02-49B71BE85E95}" destId="{A9EA6E93-3D25-4A94-B70F-6504ED5CC5FC}" srcOrd="8" destOrd="0" presId="urn:microsoft.com/office/officeart/2018/2/layout/IconCircleList"/>
    <dgm:cxn modelId="{6F23051F-0B64-4913-8454-91733226F2D9}" type="presParOf" srcId="{A9EA6E93-3D25-4A94-B70F-6504ED5CC5FC}" destId="{462F4AE3-14D5-4131-AA7C-495DDBBA1AAF}" srcOrd="0" destOrd="0" presId="urn:microsoft.com/office/officeart/2018/2/layout/IconCircleList"/>
    <dgm:cxn modelId="{AC4F17A5-1560-4BC5-B58E-C31AC01786A0}" type="presParOf" srcId="{A9EA6E93-3D25-4A94-B70F-6504ED5CC5FC}" destId="{17F2EDBD-AB97-42BF-ABD3-34B6A43504FB}" srcOrd="1" destOrd="0" presId="urn:microsoft.com/office/officeart/2018/2/layout/IconCircleList"/>
    <dgm:cxn modelId="{1DE815F6-D49F-4AAC-80B7-F936C3DC4147}" type="presParOf" srcId="{A9EA6E93-3D25-4A94-B70F-6504ED5CC5FC}" destId="{FF7C8F29-9D9C-4AD0-B808-2E3ABAC93651}" srcOrd="2" destOrd="0" presId="urn:microsoft.com/office/officeart/2018/2/layout/IconCircleList"/>
    <dgm:cxn modelId="{93984AC1-E0AE-4993-943F-DE5BE849BAF8}" type="presParOf" srcId="{A9EA6E93-3D25-4A94-B70F-6504ED5CC5FC}" destId="{29C6E358-7AD3-4613-B94A-F86C1C30F5CC}" srcOrd="3" destOrd="0" presId="urn:microsoft.com/office/officeart/2018/2/layout/IconCircleList"/>
    <dgm:cxn modelId="{B49942A8-EB57-44CC-BB44-53F5889D8094}" type="presParOf" srcId="{3E2E1DFC-25C4-4851-9E02-49B71BE85E95}" destId="{E171E2D7-9BDF-4C2E-A9EC-1C84B1A5126D}" srcOrd="9" destOrd="0" presId="urn:microsoft.com/office/officeart/2018/2/layout/IconCircleList"/>
    <dgm:cxn modelId="{E62AF635-1794-423C-9BEF-B4E754C89742}" type="presParOf" srcId="{3E2E1DFC-25C4-4851-9E02-49B71BE85E95}" destId="{65BD045A-E879-42BC-80E0-766B0838DB90}" srcOrd="10" destOrd="0" presId="urn:microsoft.com/office/officeart/2018/2/layout/IconCircleList"/>
    <dgm:cxn modelId="{8BA06115-576C-45B8-A1EF-2BB2CEA86989}" type="presParOf" srcId="{65BD045A-E879-42BC-80E0-766B0838DB90}" destId="{80684147-5CDA-4F44-AB3E-011BF03DF583}" srcOrd="0" destOrd="0" presId="urn:microsoft.com/office/officeart/2018/2/layout/IconCircleList"/>
    <dgm:cxn modelId="{E8A8F606-E038-45E6-9CFB-80075AB2066B}" type="presParOf" srcId="{65BD045A-E879-42BC-80E0-766B0838DB90}" destId="{5038DA25-B022-4920-A51D-2B844729175C}" srcOrd="1" destOrd="0" presId="urn:microsoft.com/office/officeart/2018/2/layout/IconCircleList"/>
    <dgm:cxn modelId="{CA6D2866-C406-4176-8ECB-5E05C3FD88EA}" type="presParOf" srcId="{65BD045A-E879-42BC-80E0-766B0838DB90}" destId="{815B2E2D-E2B8-447C-85D7-0201D2D5F005}" srcOrd="2" destOrd="0" presId="urn:microsoft.com/office/officeart/2018/2/layout/IconCircleList"/>
    <dgm:cxn modelId="{78B19669-D8D6-4BDB-875C-FDC5F8D9A149}" type="presParOf" srcId="{65BD045A-E879-42BC-80E0-766B0838DB90}" destId="{EF77CFA7-FFF8-43DE-86BA-B0A7F4FA108D}" srcOrd="3" destOrd="0" presId="urn:microsoft.com/office/officeart/2018/2/layout/IconCircle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9239AE4-DC3B-47CE-B585-9AC87CF3FE77}"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0B7CF2C1-E1F7-4C79-80AE-E16976DB4465}">
      <dgm:prSet/>
      <dgm:spPr/>
      <dgm:t>
        <a:bodyPr/>
        <a:lstStyle/>
        <a:p>
          <a:r>
            <a:rPr lang="en-US" dirty="0"/>
            <a:t>Public Hearing on 2026 AAP being held on February 10, 2026, at 5:30 p.m.</a:t>
          </a:r>
        </a:p>
      </dgm:t>
    </dgm:pt>
    <dgm:pt modelId="{80CACDFB-5DEC-4620-93D7-0700B08ABD61}" type="parTrans" cxnId="{17C21874-4D47-450D-8A68-4F98CFE96B21}">
      <dgm:prSet/>
      <dgm:spPr/>
      <dgm:t>
        <a:bodyPr/>
        <a:lstStyle/>
        <a:p>
          <a:endParaRPr lang="en-US"/>
        </a:p>
      </dgm:t>
    </dgm:pt>
    <dgm:pt modelId="{4EB32285-2FF6-42DC-8B12-05951E12FA5E}" type="sibTrans" cxnId="{17C21874-4D47-450D-8A68-4F98CFE96B21}">
      <dgm:prSet/>
      <dgm:spPr/>
      <dgm:t>
        <a:bodyPr/>
        <a:lstStyle/>
        <a:p>
          <a:endParaRPr lang="en-US"/>
        </a:p>
      </dgm:t>
    </dgm:pt>
    <dgm:pt modelId="{28326390-69C5-405C-A6DD-A1D084343D7F}">
      <dgm:prSet/>
      <dgm:spPr/>
      <dgm:t>
        <a:bodyPr/>
        <a:lstStyle/>
        <a:p>
          <a:r>
            <a:rPr lang="en-US" dirty="0"/>
            <a:t>Approval of Plan by Morris County Board of Commissioners</a:t>
          </a:r>
        </a:p>
      </dgm:t>
    </dgm:pt>
    <dgm:pt modelId="{3F8FF4AE-4E13-4B30-9540-DF74321FA1AA}" type="parTrans" cxnId="{9C7AFD87-4785-4E34-9E3A-591205EFD464}">
      <dgm:prSet/>
      <dgm:spPr/>
      <dgm:t>
        <a:bodyPr/>
        <a:lstStyle/>
        <a:p>
          <a:endParaRPr lang="en-US"/>
        </a:p>
      </dgm:t>
    </dgm:pt>
    <dgm:pt modelId="{DB870D0A-A83E-439F-B5FD-BC1213304B70}" type="sibTrans" cxnId="{9C7AFD87-4785-4E34-9E3A-591205EFD464}">
      <dgm:prSet/>
      <dgm:spPr/>
      <dgm:t>
        <a:bodyPr/>
        <a:lstStyle/>
        <a:p>
          <a:endParaRPr lang="en-US"/>
        </a:p>
      </dgm:t>
    </dgm:pt>
    <dgm:pt modelId="{5E6A0491-BB71-460E-9179-9EE082438F53}">
      <dgm:prSet/>
      <dgm:spPr/>
      <dgm:t>
        <a:bodyPr/>
        <a:lstStyle/>
        <a:p>
          <a:r>
            <a:rPr lang="en-US" dirty="0"/>
            <a:t>Drafting 2026 Annual Action Plan</a:t>
          </a:r>
        </a:p>
      </dgm:t>
    </dgm:pt>
    <dgm:pt modelId="{DDD47219-FC4D-42CE-B263-3C56796201C5}" type="parTrans" cxnId="{CF9A3855-15D3-4076-BF5A-755D69E07890}">
      <dgm:prSet/>
      <dgm:spPr/>
      <dgm:t>
        <a:bodyPr/>
        <a:lstStyle/>
        <a:p>
          <a:endParaRPr lang="en-US"/>
        </a:p>
      </dgm:t>
    </dgm:pt>
    <dgm:pt modelId="{B14DE915-AB01-4855-ADDE-047D52200CBC}" type="sibTrans" cxnId="{CF9A3855-15D3-4076-BF5A-755D69E07890}">
      <dgm:prSet/>
      <dgm:spPr/>
      <dgm:t>
        <a:bodyPr/>
        <a:lstStyle/>
        <a:p>
          <a:endParaRPr lang="en-US"/>
        </a:p>
      </dgm:t>
    </dgm:pt>
    <dgm:pt modelId="{D87C60E1-C84F-437D-B11E-169D86078F35}">
      <dgm:prSet/>
      <dgm:spPr/>
      <dgm:t>
        <a:bodyPr/>
        <a:lstStyle/>
        <a:p>
          <a:r>
            <a:rPr lang="en-US" dirty="0"/>
            <a:t>CDRS Presentations &amp; Selection of Projects</a:t>
          </a:r>
        </a:p>
      </dgm:t>
    </dgm:pt>
    <dgm:pt modelId="{58D175A3-0343-461F-BA7F-C40D05F7BA4F}" type="parTrans" cxnId="{D0E1DCE2-7F6D-49D8-A743-1888A30115E8}">
      <dgm:prSet/>
      <dgm:spPr/>
      <dgm:t>
        <a:bodyPr/>
        <a:lstStyle/>
        <a:p>
          <a:endParaRPr lang="en-US"/>
        </a:p>
      </dgm:t>
    </dgm:pt>
    <dgm:pt modelId="{45E62838-543A-4C70-B3A2-56F4B8917AB2}" type="sibTrans" cxnId="{D0E1DCE2-7F6D-49D8-A743-1888A30115E8}">
      <dgm:prSet/>
      <dgm:spPr/>
      <dgm:t>
        <a:bodyPr/>
        <a:lstStyle/>
        <a:p>
          <a:endParaRPr lang="en-US"/>
        </a:p>
      </dgm:t>
    </dgm:pt>
    <dgm:pt modelId="{788D8990-29A4-4D56-8221-7E731537130E}">
      <dgm:prSet/>
      <dgm:spPr/>
      <dgm:t>
        <a:bodyPr/>
        <a:lstStyle/>
        <a:p>
          <a:r>
            <a:rPr lang="en-US" dirty="0"/>
            <a:t>Submission of 2026 AAP to HUD</a:t>
          </a:r>
        </a:p>
      </dgm:t>
    </dgm:pt>
    <dgm:pt modelId="{26D42EBE-5B5C-4C40-8DF8-2B6ABF771FB0}" type="parTrans" cxnId="{E70443C9-0C25-4075-9B56-9AD8D1D259FA}">
      <dgm:prSet/>
      <dgm:spPr/>
      <dgm:t>
        <a:bodyPr/>
        <a:lstStyle/>
        <a:p>
          <a:endParaRPr lang="en-US"/>
        </a:p>
      </dgm:t>
    </dgm:pt>
    <dgm:pt modelId="{9E2795B7-989A-4359-943E-BB6C6D9407E1}" type="sibTrans" cxnId="{E70443C9-0C25-4075-9B56-9AD8D1D259FA}">
      <dgm:prSet/>
      <dgm:spPr/>
      <dgm:t>
        <a:bodyPr/>
        <a:lstStyle/>
        <a:p>
          <a:endParaRPr lang="en-US"/>
        </a:p>
      </dgm:t>
    </dgm:pt>
    <dgm:pt modelId="{D0EB1012-750D-40CC-ACD3-89A4245ECB67}">
      <dgm:prSet/>
      <dgm:spPr/>
      <dgm:t>
        <a:bodyPr/>
        <a:lstStyle/>
        <a:p>
          <a:r>
            <a:rPr lang="en-US" dirty="0"/>
            <a:t>Applications due by </a:t>
          </a:r>
          <a:r>
            <a:rPr lang="en-US" b="1" dirty="0"/>
            <a:t>March 3, 2026, by 4:00 p.m. </a:t>
          </a:r>
        </a:p>
      </dgm:t>
    </dgm:pt>
    <dgm:pt modelId="{5806EE70-14BB-40EF-9AA0-2E958A2E6D64}" type="parTrans" cxnId="{F12F42F7-BDAA-4D5C-AD57-1F472C8D89FA}">
      <dgm:prSet/>
      <dgm:spPr/>
      <dgm:t>
        <a:bodyPr/>
        <a:lstStyle/>
        <a:p>
          <a:endParaRPr lang="en-US"/>
        </a:p>
      </dgm:t>
    </dgm:pt>
    <dgm:pt modelId="{AB59EAC2-4FBC-407F-81E6-840FE270A0B4}" type="sibTrans" cxnId="{F12F42F7-BDAA-4D5C-AD57-1F472C8D89FA}">
      <dgm:prSet/>
      <dgm:spPr/>
      <dgm:t>
        <a:bodyPr/>
        <a:lstStyle/>
        <a:p>
          <a:endParaRPr lang="en-US"/>
        </a:p>
      </dgm:t>
    </dgm:pt>
    <dgm:pt modelId="{CCF95372-9520-4C69-BA4C-24A21D1C920B}">
      <dgm:prSet/>
      <dgm:spPr/>
      <dgm:t>
        <a:bodyPr/>
        <a:lstStyle/>
        <a:p>
          <a:r>
            <a:rPr lang="en-US" dirty="0"/>
            <a:t>Morris County will contact successful applicants after HUD approval</a:t>
          </a:r>
        </a:p>
      </dgm:t>
    </dgm:pt>
    <dgm:pt modelId="{9E290EF2-DF27-46C1-966C-1629EF9F4EE1}" type="parTrans" cxnId="{AB0B85C1-6A5F-4219-B40B-592289667693}">
      <dgm:prSet/>
      <dgm:spPr/>
      <dgm:t>
        <a:bodyPr/>
        <a:lstStyle/>
        <a:p>
          <a:endParaRPr lang="en-US"/>
        </a:p>
      </dgm:t>
    </dgm:pt>
    <dgm:pt modelId="{9161AF8A-DED7-4057-BBE4-0B68A390472E}" type="sibTrans" cxnId="{AB0B85C1-6A5F-4219-B40B-592289667693}">
      <dgm:prSet/>
      <dgm:spPr/>
      <dgm:t>
        <a:bodyPr/>
        <a:lstStyle/>
        <a:p>
          <a:endParaRPr lang="en-US"/>
        </a:p>
      </dgm:t>
    </dgm:pt>
    <dgm:pt modelId="{B638FDD0-3E37-4E04-8ABE-91142403697D}" type="pres">
      <dgm:prSet presAssocID="{E9239AE4-DC3B-47CE-B585-9AC87CF3FE77}" presName="vert0" presStyleCnt="0">
        <dgm:presLayoutVars>
          <dgm:dir/>
          <dgm:animOne val="branch"/>
          <dgm:animLvl val="lvl"/>
        </dgm:presLayoutVars>
      </dgm:prSet>
      <dgm:spPr/>
    </dgm:pt>
    <dgm:pt modelId="{0018C0B8-933B-4A93-A7E0-B074DFE7FF61}" type="pres">
      <dgm:prSet presAssocID="{0B7CF2C1-E1F7-4C79-80AE-E16976DB4465}" presName="thickLine" presStyleLbl="alignNode1" presStyleIdx="0" presStyleCnt="7" custLinFactNeighborX="0" custLinFactNeighborY="14368"/>
      <dgm:spPr/>
    </dgm:pt>
    <dgm:pt modelId="{CFF778D9-118B-4843-A5B2-21E89DB10C82}" type="pres">
      <dgm:prSet presAssocID="{0B7CF2C1-E1F7-4C79-80AE-E16976DB4465}" presName="horz1" presStyleCnt="0"/>
      <dgm:spPr/>
    </dgm:pt>
    <dgm:pt modelId="{F6E0BC13-3ED8-44C8-AAD8-CB15409F6A52}" type="pres">
      <dgm:prSet presAssocID="{0B7CF2C1-E1F7-4C79-80AE-E16976DB4465}" presName="tx1" presStyleLbl="revTx" presStyleIdx="0" presStyleCnt="7" custLinFactNeighborY="14368"/>
      <dgm:spPr/>
    </dgm:pt>
    <dgm:pt modelId="{C40EF347-A44D-4D2C-B578-155F2CAF4093}" type="pres">
      <dgm:prSet presAssocID="{0B7CF2C1-E1F7-4C79-80AE-E16976DB4465}" presName="vert1" presStyleCnt="0"/>
      <dgm:spPr/>
    </dgm:pt>
    <dgm:pt modelId="{A73AF3A9-5FBD-48A9-A059-B2A9DDD79D1B}" type="pres">
      <dgm:prSet presAssocID="{D0EB1012-750D-40CC-ACD3-89A4245ECB67}" presName="thickLine" presStyleLbl="alignNode1" presStyleIdx="1" presStyleCnt="7"/>
      <dgm:spPr/>
    </dgm:pt>
    <dgm:pt modelId="{D13A2F64-3B32-44FA-9477-B4CA3C3C2A0A}" type="pres">
      <dgm:prSet presAssocID="{D0EB1012-750D-40CC-ACD3-89A4245ECB67}" presName="horz1" presStyleCnt="0"/>
      <dgm:spPr/>
    </dgm:pt>
    <dgm:pt modelId="{1E8E13DA-023F-4663-B9DD-C68F68CD6DC6}" type="pres">
      <dgm:prSet presAssocID="{D0EB1012-750D-40CC-ACD3-89A4245ECB67}" presName="tx1" presStyleLbl="revTx" presStyleIdx="1" presStyleCnt="7"/>
      <dgm:spPr/>
    </dgm:pt>
    <dgm:pt modelId="{0371F3D7-56FD-4CA2-BB2A-90EC83D33CA9}" type="pres">
      <dgm:prSet presAssocID="{D0EB1012-750D-40CC-ACD3-89A4245ECB67}" presName="vert1" presStyleCnt="0"/>
      <dgm:spPr/>
    </dgm:pt>
    <dgm:pt modelId="{9B61CD59-78FC-4930-B96F-7AB2D44DB9A8}" type="pres">
      <dgm:prSet presAssocID="{D87C60E1-C84F-437D-B11E-169D86078F35}" presName="thickLine" presStyleLbl="alignNode1" presStyleIdx="2" presStyleCnt="7"/>
      <dgm:spPr/>
    </dgm:pt>
    <dgm:pt modelId="{ECCED6B6-798E-4C10-9F89-EDC5102446FE}" type="pres">
      <dgm:prSet presAssocID="{D87C60E1-C84F-437D-B11E-169D86078F35}" presName="horz1" presStyleCnt="0"/>
      <dgm:spPr/>
    </dgm:pt>
    <dgm:pt modelId="{F1852DE9-34BC-459F-A2CC-D1AF3B34B1ED}" type="pres">
      <dgm:prSet presAssocID="{D87C60E1-C84F-437D-B11E-169D86078F35}" presName="tx1" presStyleLbl="revTx" presStyleIdx="2" presStyleCnt="7"/>
      <dgm:spPr/>
    </dgm:pt>
    <dgm:pt modelId="{BFE162C6-F553-47F1-8968-C866A1744A58}" type="pres">
      <dgm:prSet presAssocID="{D87C60E1-C84F-437D-B11E-169D86078F35}" presName="vert1" presStyleCnt="0"/>
      <dgm:spPr/>
    </dgm:pt>
    <dgm:pt modelId="{A4C40F74-CDA1-4616-A1E3-7093D7A34078}" type="pres">
      <dgm:prSet presAssocID="{5E6A0491-BB71-460E-9179-9EE082438F53}" presName="thickLine" presStyleLbl="alignNode1" presStyleIdx="3" presStyleCnt="7"/>
      <dgm:spPr/>
    </dgm:pt>
    <dgm:pt modelId="{19E698B3-B4B1-4EDD-8A05-FC9C0A655E9A}" type="pres">
      <dgm:prSet presAssocID="{5E6A0491-BB71-460E-9179-9EE082438F53}" presName="horz1" presStyleCnt="0"/>
      <dgm:spPr/>
    </dgm:pt>
    <dgm:pt modelId="{CA6AA9C0-09F8-48B3-8A5B-8514155CA935}" type="pres">
      <dgm:prSet presAssocID="{5E6A0491-BB71-460E-9179-9EE082438F53}" presName="tx1" presStyleLbl="revTx" presStyleIdx="3" presStyleCnt="7"/>
      <dgm:spPr/>
    </dgm:pt>
    <dgm:pt modelId="{8888D0B4-AED4-425E-B8DA-FCCD6FB86231}" type="pres">
      <dgm:prSet presAssocID="{5E6A0491-BB71-460E-9179-9EE082438F53}" presName="vert1" presStyleCnt="0"/>
      <dgm:spPr/>
    </dgm:pt>
    <dgm:pt modelId="{7F47AC21-1746-42B6-87BE-ACB4B9FA340D}" type="pres">
      <dgm:prSet presAssocID="{28326390-69C5-405C-A6DD-A1D084343D7F}" presName="thickLine" presStyleLbl="alignNode1" presStyleIdx="4" presStyleCnt="7"/>
      <dgm:spPr/>
    </dgm:pt>
    <dgm:pt modelId="{69DCCE13-33AA-414F-A64B-F7410881C605}" type="pres">
      <dgm:prSet presAssocID="{28326390-69C5-405C-A6DD-A1D084343D7F}" presName="horz1" presStyleCnt="0"/>
      <dgm:spPr/>
    </dgm:pt>
    <dgm:pt modelId="{8615F977-7647-4E81-A8E1-5D96230D3DDA}" type="pres">
      <dgm:prSet presAssocID="{28326390-69C5-405C-A6DD-A1D084343D7F}" presName="tx1" presStyleLbl="revTx" presStyleIdx="4" presStyleCnt="7"/>
      <dgm:spPr/>
    </dgm:pt>
    <dgm:pt modelId="{797CEB32-88A5-44AA-A325-27A13F278DFE}" type="pres">
      <dgm:prSet presAssocID="{28326390-69C5-405C-A6DD-A1D084343D7F}" presName="vert1" presStyleCnt="0"/>
      <dgm:spPr/>
    </dgm:pt>
    <dgm:pt modelId="{F8E28970-CA7A-4E6A-99A2-D7611D5898C1}" type="pres">
      <dgm:prSet presAssocID="{788D8990-29A4-4D56-8221-7E731537130E}" presName="thickLine" presStyleLbl="alignNode1" presStyleIdx="5" presStyleCnt="7"/>
      <dgm:spPr/>
    </dgm:pt>
    <dgm:pt modelId="{4F58B639-3ECA-41D7-97C3-7F515ABE413A}" type="pres">
      <dgm:prSet presAssocID="{788D8990-29A4-4D56-8221-7E731537130E}" presName="horz1" presStyleCnt="0"/>
      <dgm:spPr/>
    </dgm:pt>
    <dgm:pt modelId="{15E905A7-3220-4E1D-86AB-EC28156D9EE0}" type="pres">
      <dgm:prSet presAssocID="{788D8990-29A4-4D56-8221-7E731537130E}" presName="tx1" presStyleLbl="revTx" presStyleIdx="5" presStyleCnt="7"/>
      <dgm:spPr/>
    </dgm:pt>
    <dgm:pt modelId="{DD8AD1D3-E723-451D-8AAA-2148030900E7}" type="pres">
      <dgm:prSet presAssocID="{788D8990-29A4-4D56-8221-7E731537130E}" presName="vert1" presStyleCnt="0"/>
      <dgm:spPr/>
    </dgm:pt>
    <dgm:pt modelId="{BC1574B1-D0B8-49D4-8278-6FC87A0DDB1A}" type="pres">
      <dgm:prSet presAssocID="{CCF95372-9520-4C69-BA4C-24A21D1C920B}" presName="thickLine" presStyleLbl="alignNode1" presStyleIdx="6" presStyleCnt="7"/>
      <dgm:spPr/>
    </dgm:pt>
    <dgm:pt modelId="{FBA45AC0-95E7-403E-879A-2456DF633EBA}" type="pres">
      <dgm:prSet presAssocID="{CCF95372-9520-4C69-BA4C-24A21D1C920B}" presName="horz1" presStyleCnt="0"/>
      <dgm:spPr/>
    </dgm:pt>
    <dgm:pt modelId="{FD47F9B6-2F73-4A92-9CAF-E3DC740F852C}" type="pres">
      <dgm:prSet presAssocID="{CCF95372-9520-4C69-BA4C-24A21D1C920B}" presName="tx1" presStyleLbl="revTx" presStyleIdx="6" presStyleCnt="7"/>
      <dgm:spPr/>
    </dgm:pt>
    <dgm:pt modelId="{F8FF491A-4974-49C5-89A9-EF6AD1EEA742}" type="pres">
      <dgm:prSet presAssocID="{CCF95372-9520-4C69-BA4C-24A21D1C920B}" presName="vert1" presStyleCnt="0"/>
      <dgm:spPr/>
    </dgm:pt>
  </dgm:ptLst>
  <dgm:cxnLst>
    <dgm:cxn modelId="{02CCF228-1C2E-44AF-AB7B-41C74A46411C}" type="presOf" srcId="{CCF95372-9520-4C69-BA4C-24A21D1C920B}" destId="{FD47F9B6-2F73-4A92-9CAF-E3DC740F852C}" srcOrd="0" destOrd="0" presId="urn:microsoft.com/office/officeart/2008/layout/LinedList"/>
    <dgm:cxn modelId="{3C408E45-266A-4BE5-B512-8D40714E4000}" type="presOf" srcId="{D0EB1012-750D-40CC-ACD3-89A4245ECB67}" destId="{1E8E13DA-023F-4663-B9DD-C68F68CD6DC6}" srcOrd="0" destOrd="0" presId="urn:microsoft.com/office/officeart/2008/layout/LinedList"/>
    <dgm:cxn modelId="{17C21874-4D47-450D-8A68-4F98CFE96B21}" srcId="{E9239AE4-DC3B-47CE-B585-9AC87CF3FE77}" destId="{0B7CF2C1-E1F7-4C79-80AE-E16976DB4465}" srcOrd="0" destOrd="0" parTransId="{80CACDFB-5DEC-4620-93D7-0700B08ABD61}" sibTransId="{4EB32285-2FF6-42DC-8B12-05951E12FA5E}"/>
    <dgm:cxn modelId="{CF9A3855-15D3-4076-BF5A-755D69E07890}" srcId="{E9239AE4-DC3B-47CE-B585-9AC87CF3FE77}" destId="{5E6A0491-BB71-460E-9179-9EE082438F53}" srcOrd="3" destOrd="0" parTransId="{DDD47219-FC4D-42CE-B263-3C56796201C5}" sibTransId="{B14DE915-AB01-4855-ADDE-047D52200CBC}"/>
    <dgm:cxn modelId="{45FCD557-D795-439F-9714-9091F2AB474D}" type="presOf" srcId="{D87C60E1-C84F-437D-B11E-169D86078F35}" destId="{F1852DE9-34BC-459F-A2CC-D1AF3B34B1ED}" srcOrd="0" destOrd="0" presId="urn:microsoft.com/office/officeart/2008/layout/LinedList"/>
    <dgm:cxn modelId="{9C7AFD87-4785-4E34-9E3A-591205EFD464}" srcId="{E9239AE4-DC3B-47CE-B585-9AC87CF3FE77}" destId="{28326390-69C5-405C-A6DD-A1D084343D7F}" srcOrd="4" destOrd="0" parTransId="{3F8FF4AE-4E13-4B30-9540-DF74321FA1AA}" sibTransId="{DB870D0A-A83E-439F-B5FD-BC1213304B70}"/>
    <dgm:cxn modelId="{DE2FD69A-F09C-42F5-AD2E-61BDCF049CF6}" type="presOf" srcId="{0B7CF2C1-E1F7-4C79-80AE-E16976DB4465}" destId="{F6E0BC13-3ED8-44C8-AAD8-CB15409F6A52}" srcOrd="0" destOrd="0" presId="urn:microsoft.com/office/officeart/2008/layout/LinedList"/>
    <dgm:cxn modelId="{B280DDB5-7A97-41F2-97FB-1897FCF598DB}" type="presOf" srcId="{28326390-69C5-405C-A6DD-A1D084343D7F}" destId="{8615F977-7647-4E81-A8E1-5D96230D3DDA}" srcOrd="0" destOrd="0" presId="urn:microsoft.com/office/officeart/2008/layout/LinedList"/>
    <dgm:cxn modelId="{37C71ABE-7B05-43E8-8FAA-9B9EDCD158C8}" type="presOf" srcId="{E9239AE4-DC3B-47CE-B585-9AC87CF3FE77}" destId="{B638FDD0-3E37-4E04-8ABE-91142403697D}" srcOrd="0" destOrd="0" presId="urn:microsoft.com/office/officeart/2008/layout/LinedList"/>
    <dgm:cxn modelId="{AB0B85C1-6A5F-4219-B40B-592289667693}" srcId="{E9239AE4-DC3B-47CE-B585-9AC87CF3FE77}" destId="{CCF95372-9520-4C69-BA4C-24A21D1C920B}" srcOrd="6" destOrd="0" parTransId="{9E290EF2-DF27-46C1-966C-1629EF9F4EE1}" sibTransId="{9161AF8A-DED7-4057-BBE4-0B68A390472E}"/>
    <dgm:cxn modelId="{E70443C9-0C25-4075-9B56-9AD8D1D259FA}" srcId="{E9239AE4-DC3B-47CE-B585-9AC87CF3FE77}" destId="{788D8990-29A4-4D56-8221-7E731537130E}" srcOrd="5" destOrd="0" parTransId="{26D42EBE-5B5C-4C40-8DF8-2B6ABF771FB0}" sibTransId="{9E2795B7-989A-4359-943E-BB6C6D9407E1}"/>
    <dgm:cxn modelId="{6AA6C6D4-6143-4528-A218-49E69E31FBA5}" type="presOf" srcId="{5E6A0491-BB71-460E-9179-9EE082438F53}" destId="{CA6AA9C0-09F8-48B3-8A5B-8514155CA935}" srcOrd="0" destOrd="0" presId="urn:microsoft.com/office/officeart/2008/layout/LinedList"/>
    <dgm:cxn modelId="{D0E1DCE2-7F6D-49D8-A743-1888A30115E8}" srcId="{E9239AE4-DC3B-47CE-B585-9AC87CF3FE77}" destId="{D87C60E1-C84F-437D-B11E-169D86078F35}" srcOrd="2" destOrd="0" parTransId="{58D175A3-0343-461F-BA7F-C40D05F7BA4F}" sibTransId="{45E62838-543A-4C70-B3A2-56F4B8917AB2}"/>
    <dgm:cxn modelId="{F12F42F7-BDAA-4D5C-AD57-1F472C8D89FA}" srcId="{E9239AE4-DC3B-47CE-B585-9AC87CF3FE77}" destId="{D0EB1012-750D-40CC-ACD3-89A4245ECB67}" srcOrd="1" destOrd="0" parTransId="{5806EE70-14BB-40EF-9AA0-2E958A2E6D64}" sibTransId="{AB59EAC2-4FBC-407F-81E6-840FE270A0B4}"/>
    <dgm:cxn modelId="{C6391EFA-3586-41D1-A02B-9048B24D14A0}" type="presOf" srcId="{788D8990-29A4-4D56-8221-7E731537130E}" destId="{15E905A7-3220-4E1D-86AB-EC28156D9EE0}" srcOrd="0" destOrd="0" presId="urn:microsoft.com/office/officeart/2008/layout/LinedList"/>
    <dgm:cxn modelId="{CA62B0B7-1DB6-4634-B21A-B7F0067C8A74}" type="presParOf" srcId="{B638FDD0-3E37-4E04-8ABE-91142403697D}" destId="{0018C0B8-933B-4A93-A7E0-B074DFE7FF61}" srcOrd="0" destOrd="0" presId="urn:microsoft.com/office/officeart/2008/layout/LinedList"/>
    <dgm:cxn modelId="{6F5607FD-C183-4D63-9280-1946399350B6}" type="presParOf" srcId="{B638FDD0-3E37-4E04-8ABE-91142403697D}" destId="{CFF778D9-118B-4843-A5B2-21E89DB10C82}" srcOrd="1" destOrd="0" presId="urn:microsoft.com/office/officeart/2008/layout/LinedList"/>
    <dgm:cxn modelId="{33705BAB-1E3F-4792-8ADA-1B910C21DF96}" type="presParOf" srcId="{CFF778D9-118B-4843-A5B2-21E89DB10C82}" destId="{F6E0BC13-3ED8-44C8-AAD8-CB15409F6A52}" srcOrd="0" destOrd="0" presId="urn:microsoft.com/office/officeart/2008/layout/LinedList"/>
    <dgm:cxn modelId="{C767FA50-7DCF-4C56-AAAE-B1325749621B}" type="presParOf" srcId="{CFF778D9-118B-4843-A5B2-21E89DB10C82}" destId="{C40EF347-A44D-4D2C-B578-155F2CAF4093}" srcOrd="1" destOrd="0" presId="urn:microsoft.com/office/officeart/2008/layout/LinedList"/>
    <dgm:cxn modelId="{D3D051A0-6AA7-40B1-917E-FA0A8333C13F}" type="presParOf" srcId="{B638FDD0-3E37-4E04-8ABE-91142403697D}" destId="{A73AF3A9-5FBD-48A9-A059-B2A9DDD79D1B}" srcOrd="2" destOrd="0" presId="urn:microsoft.com/office/officeart/2008/layout/LinedList"/>
    <dgm:cxn modelId="{8D32D121-3647-4DB3-98A2-09B901005FBB}" type="presParOf" srcId="{B638FDD0-3E37-4E04-8ABE-91142403697D}" destId="{D13A2F64-3B32-44FA-9477-B4CA3C3C2A0A}" srcOrd="3" destOrd="0" presId="urn:microsoft.com/office/officeart/2008/layout/LinedList"/>
    <dgm:cxn modelId="{662F7689-4BF3-46AC-940D-2A301F6DB58D}" type="presParOf" srcId="{D13A2F64-3B32-44FA-9477-B4CA3C3C2A0A}" destId="{1E8E13DA-023F-4663-B9DD-C68F68CD6DC6}" srcOrd="0" destOrd="0" presId="urn:microsoft.com/office/officeart/2008/layout/LinedList"/>
    <dgm:cxn modelId="{D4C53688-8154-48F9-A0C8-983782AEEA00}" type="presParOf" srcId="{D13A2F64-3B32-44FA-9477-B4CA3C3C2A0A}" destId="{0371F3D7-56FD-4CA2-BB2A-90EC83D33CA9}" srcOrd="1" destOrd="0" presId="urn:microsoft.com/office/officeart/2008/layout/LinedList"/>
    <dgm:cxn modelId="{9C8CCD57-1D95-4AEF-B9C2-674A372F2459}" type="presParOf" srcId="{B638FDD0-3E37-4E04-8ABE-91142403697D}" destId="{9B61CD59-78FC-4930-B96F-7AB2D44DB9A8}" srcOrd="4" destOrd="0" presId="urn:microsoft.com/office/officeart/2008/layout/LinedList"/>
    <dgm:cxn modelId="{3EE83BB8-FA4E-49A1-BDFF-E6F511B784F0}" type="presParOf" srcId="{B638FDD0-3E37-4E04-8ABE-91142403697D}" destId="{ECCED6B6-798E-4C10-9F89-EDC5102446FE}" srcOrd="5" destOrd="0" presId="urn:microsoft.com/office/officeart/2008/layout/LinedList"/>
    <dgm:cxn modelId="{7E96395B-508A-4FA1-AC57-893FF2402CD4}" type="presParOf" srcId="{ECCED6B6-798E-4C10-9F89-EDC5102446FE}" destId="{F1852DE9-34BC-459F-A2CC-D1AF3B34B1ED}" srcOrd="0" destOrd="0" presId="urn:microsoft.com/office/officeart/2008/layout/LinedList"/>
    <dgm:cxn modelId="{A9E024B5-F062-4C13-990D-5B64D5D23FE2}" type="presParOf" srcId="{ECCED6B6-798E-4C10-9F89-EDC5102446FE}" destId="{BFE162C6-F553-47F1-8968-C866A1744A58}" srcOrd="1" destOrd="0" presId="urn:microsoft.com/office/officeart/2008/layout/LinedList"/>
    <dgm:cxn modelId="{BCA5A18A-7D99-46A1-A1FD-2D7380E3B87C}" type="presParOf" srcId="{B638FDD0-3E37-4E04-8ABE-91142403697D}" destId="{A4C40F74-CDA1-4616-A1E3-7093D7A34078}" srcOrd="6" destOrd="0" presId="urn:microsoft.com/office/officeart/2008/layout/LinedList"/>
    <dgm:cxn modelId="{80251724-E1B5-4013-B436-6CE07170C43D}" type="presParOf" srcId="{B638FDD0-3E37-4E04-8ABE-91142403697D}" destId="{19E698B3-B4B1-4EDD-8A05-FC9C0A655E9A}" srcOrd="7" destOrd="0" presId="urn:microsoft.com/office/officeart/2008/layout/LinedList"/>
    <dgm:cxn modelId="{8E60A0FC-E2A8-4F00-B8B3-25785FBB2BAC}" type="presParOf" srcId="{19E698B3-B4B1-4EDD-8A05-FC9C0A655E9A}" destId="{CA6AA9C0-09F8-48B3-8A5B-8514155CA935}" srcOrd="0" destOrd="0" presId="urn:microsoft.com/office/officeart/2008/layout/LinedList"/>
    <dgm:cxn modelId="{E0479CF8-6D1E-49AA-9C6A-6A6A22B17CF6}" type="presParOf" srcId="{19E698B3-B4B1-4EDD-8A05-FC9C0A655E9A}" destId="{8888D0B4-AED4-425E-B8DA-FCCD6FB86231}" srcOrd="1" destOrd="0" presId="urn:microsoft.com/office/officeart/2008/layout/LinedList"/>
    <dgm:cxn modelId="{FF906688-6567-484B-A080-3C03B89CCDBD}" type="presParOf" srcId="{B638FDD0-3E37-4E04-8ABE-91142403697D}" destId="{7F47AC21-1746-42B6-87BE-ACB4B9FA340D}" srcOrd="8" destOrd="0" presId="urn:microsoft.com/office/officeart/2008/layout/LinedList"/>
    <dgm:cxn modelId="{8B4F60B4-292E-481E-A9CC-7CE9EDA89845}" type="presParOf" srcId="{B638FDD0-3E37-4E04-8ABE-91142403697D}" destId="{69DCCE13-33AA-414F-A64B-F7410881C605}" srcOrd="9" destOrd="0" presId="urn:microsoft.com/office/officeart/2008/layout/LinedList"/>
    <dgm:cxn modelId="{73E4DC8E-5F39-463A-897D-1081543D0E0A}" type="presParOf" srcId="{69DCCE13-33AA-414F-A64B-F7410881C605}" destId="{8615F977-7647-4E81-A8E1-5D96230D3DDA}" srcOrd="0" destOrd="0" presId="urn:microsoft.com/office/officeart/2008/layout/LinedList"/>
    <dgm:cxn modelId="{94393D56-481A-41CE-8A78-871195815F5A}" type="presParOf" srcId="{69DCCE13-33AA-414F-A64B-F7410881C605}" destId="{797CEB32-88A5-44AA-A325-27A13F278DFE}" srcOrd="1" destOrd="0" presId="urn:microsoft.com/office/officeart/2008/layout/LinedList"/>
    <dgm:cxn modelId="{CD0FB585-D0AC-46D7-9E7F-5D096B21848D}" type="presParOf" srcId="{B638FDD0-3E37-4E04-8ABE-91142403697D}" destId="{F8E28970-CA7A-4E6A-99A2-D7611D5898C1}" srcOrd="10" destOrd="0" presId="urn:microsoft.com/office/officeart/2008/layout/LinedList"/>
    <dgm:cxn modelId="{406AE244-C3B0-4CB4-8776-6A163BEF88E5}" type="presParOf" srcId="{B638FDD0-3E37-4E04-8ABE-91142403697D}" destId="{4F58B639-3ECA-41D7-97C3-7F515ABE413A}" srcOrd="11" destOrd="0" presId="urn:microsoft.com/office/officeart/2008/layout/LinedList"/>
    <dgm:cxn modelId="{C5E339BC-5EF6-486D-A162-90BD22350F81}" type="presParOf" srcId="{4F58B639-3ECA-41D7-97C3-7F515ABE413A}" destId="{15E905A7-3220-4E1D-86AB-EC28156D9EE0}" srcOrd="0" destOrd="0" presId="urn:microsoft.com/office/officeart/2008/layout/LinedList"/>
    <dgm:cxn modelId="{F5431E83-4BEA-4B7D-90D2-354DC0EB380B}" type="presParOf" srcId="{4F58B639-3ECA-41D7-97C3-7F515ABE413A}" destId="{DD8AD1D3-E723-451D-8AAA-2148030900E7}" srcOrd="1" destOrd="0" presId="urn:microsoft.com/office/officeart/2008/layout/LinedList"/>
    <dgm:cxn modelId="{7FAE3EA6-6960-4F0A-9426-3ABD608FD64A}" type="presParOf" srcId="{B638FDD0-3E37-4E04-8ABE-91142403697D}" destId="{BC1574B1-D0B8-49D4-8278-6FC87A0DDB1A}" srcOrd="12" destOrd="0" presId="urn:microsoft.com/office/officeart/2008/layout/LinedList"/>
    <dgm:cxn modelId="{C6833B6B-336C-47E2-AA0A-8C75D7AEA55B}" type="presParOf" srcId="{B638FDD0-3E37-4E04-8ABE-91142403697D}" destId="{FBA45AC0-95E7-403E-879A-2456DF633EBA}" srcOrd="13" destOrd="0" presId="urn:microsoft.com/office/officeart/2008/layout/LinedList"/>
    <dgm:cxn modelId="{42F48458-54CC-47B5-A075-4A6EABFC3035}" type="presParOf" srcId="{FBA45AC0-95E7-403E-879A-2456DF633EBA}" destId="{FD47F9B6-2F73-4A92-9CAF-E3DC740F852C}" srcOrd="0" destOrd="0" presId="urn:microsoft.com/office/officeart/2008/layout/LinedList"/>
    <dgm:cxn modelId="{86073D69-17CC-4F62-99DD-26131A6BA91F}" type="presParOf" srcId="{FBA45AC0-95E7-403E-879A-2456DF633EBA}" destId="{F8FF491A-4974-49C5-89A9-EF6AD1EEA742}"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43FF11E3-7077-1541-9F14-674351575DC3}" type="doc">
      <dgm:prSet loTypeId="urn:microsoft.com/office/officeart/2005/8/layout/process1" loCatId="" qsTypeId="urn:microsoft.com/office/officeart/2005/8/quickstyle/simple2" qsCatId="simple" csTypeId="urn:microsoft.com/office/officeart/2005/8/colors/colorful1" csCatId="colorful" phldr="1"/>
      <dgm:spPr/>
      <dgm:t>
        <a:bodyPr/>
        <a:lstStyle/>
        <a:p>
          <a:endParaRPr lang="en-US"/>
        </a:p>
      </dgm:t>
    </dgm:pt>
    <dgm:pt modelId="{8D4C2FB7-7235-1D48-BDD1-6BD48EF858AC}">
      <dgm:prSet/>
      <dgm:spPr/>
      <dgm:t>
        <a:bodyPr/>
        <a:lstStyle/>
        <a:p>
          <a:r>
            <a:rPr lang="en-US" dirty="0"/>
            <a:t>Environmental Review</a:t>
          </a:r>
        </a:p>
      </dgm:t>
    </dgm:pt>
    <dgm:pt modelId="{3F2F5ECC-DB94-A34C-922A-8C11511E91C0}" type="parTrans" cxnId="{0296F35E-1B6D-9845-9EAE-9DBCAB934841}">
      <dgm:prSet/>
      <dgm:spPr/>
      <dgm:t>
        <a:bodyPr/>
        <a:lstStyle/>
        <a:p>
          <a:endParaRPr lang="en-US"/>
        </a:p>
      </dgm:t>
    </dgm:pt>
    <dgm:pt modelId="{7855BE11-B8A3-264A-94D8-2559B7FBEFDC}" type="sibTrans" cxnId="{0296F35E-1B6D-9845-9EAE-9DBCAB934841}">
      <dgm:prSet/>
      <dgm:spPr/>
      <dgm:t>
        <a:bodyPr/>
        <a:lstStyle/>
        <a:p>
          <a:endParaRPr lang="en-US" dirty="0"/>
        </a:p>
      </dgm:t>
    </dgm:pt>
    <dgm:pt modelId="{568CA68F-37FE-A642-8768-48296A177AD7}">
      <dgm:prSet/>
      <dgm:spPr/>
      <dgm:t>
        <a:bodyPr/>
        <a:lstStyle/>
        <a:p>
          <a:r>
            <a:rPr lang="en-US" dirty="0"/>
            <a:t>HUD Authorization to Use Funds</a:t>
          </a:r>
        </a:p>
      </dgm:t>
    </dgm:pt>
    <dgm:pt modelId="{8BA0227D-E71B-5B44-8290-6B7961D9C4F8}" type="parTrans" cxnId="{2D75441F-FF25-E343-951B-A1BDCCB13EC3}">
      <dgm:prSet/>
      <dgm:spPr/>
      <dgm:t>
        <a:bodyPr/>
        <a:lstStyle/>
        <a:p>
          <a:endParaRPr lang="en-US"/>
        </a:p>
      </dgm:t>
    </dgm:pt>
    <dgm:pt modelId="{79A76428-B06C-4C4F-A2B0-8AA1D9802010}" type="sibTrans" cxnId="{2D75441F-FF25-E343-951B-A1BDCCB13EC3}">
      <dgm:prSet/>
      <dgm:spPr/>
      <dgm:t>
        <a:bodyPr/>
        <a:lstStyle/>
        <a:p>
          <a:endParaRPr lang="en-US" dirty="0"/>
        </a:p>
      </dgm:t>
    </dgm:pt>
    <dgm:pt modelId="{F5B62986-929A-0943-868A-BB54EE88A943}">
      <dgm:prSet/>
      <dgm:spPr/>
      <dgm:t>
        <a:bodyPr/>
        <a:lstStyle/>
        <a:p>
          <a:r>
            <a:rPr lang="en-US" dirty="0"/>
            <a:t>Grant Agreements</a:t>
          </a:r>
        </a:p>
      </dgm:t>
    </dgm:pt>
    <dgm:pt modelId="{CBAADA39-B111-FA42-99E7-4D7BA317FC8D}" type="parTrans" cxnId="{C263B486-424B-F049-9593-CA6114176BAB}">
      <dgm:prSet/>
      <dgm:spPr/>
      <dgm:t>
        <a:bodyPr/>
        <a:lstStyle/>
        <a:p>
          <a:endParaRPr lang="en-US"/>
        </a:p>
      </dgm:t>
    </dgm:pt>
    <dgm:pt modelId="{BB508255-FF03-294B-B910-44A7B4451B35}" type="sibTrans" cxnId="{C263B486-424B-F049-9593-CA6114176BAB}">
      <dgm:prSet/>
      <dgm:spPr/>
      <dgm:t>
        <a:bodyPr/>
        <a:lstStyle/>
        <a:p>
          <a:endParaRPr lang="en-US" dirty="0"/>
        </a:p>
      </dgm:t>
    </dgm:pt>
    <dgm:pt modelId="{599C6C75-8B2C-6F46-923B-3E4F31190481}">
      <dgm:prSet/>
      <dgm:spPr/>
      <dgm:t>
        <a:bodyPr/>
        <a:lstStyle/>
        <a:p>
          <a:r>
            <a:rPr lang="en-US" dirty="0"/>
            <a:t>Compliance Package</a:t>
          </a:r>
        </a:p>
      </dgm:t>
    </dgm:pt>
    <dgm:pt modelId="{D3B1EC5E-ECA1-424D-A118-85FAF608572A}" type="parTrans" cxnId="{F82AFE97-D7C4-7244-A7CC-6ABC12DA5AA1}">
      <dgm:prSet/>
      <dgm:spPr/>
      <dgm:t>
        <a:bodyPr/>
        <a:lstStyle/>
        <a:p>
          <a:endParaRPr lang="en-US"/>
        </a:p>
      </dgm:t>
    </dgm:pt>
    <dgm:pt modelId="{0687F954-9C39-764D-BC42-86D518778BBF}" type="sibTrans" cxnId="{F82AFE97-D7C4-7244-A7CC-6ABC12DA5AA1}">
      <dgm:prSet/>
      <dgm:spPr/>
      <dgm:t>
        <a:bodyPr/>
        <a:lstStyle/>
        <a:p>
          <a:endParaRPr lang="en-US"/>
        </a:p>
      </dgm:t>
    </dgm:pt>
    <dgm:pt modelId="{132FF463-8566-4A4E-866E-6C619E887485}" type="pres">
      <dgm:prSet presAssocID="{43FF11E3-7077-1541-9F14-674351575DC3}" presName="Name0" presStyleCnt="0">
        <dgm:presLayoutVars>
          <dgm:dir/>
          <dgm:resizeHandles val="exact"/>
        </dgm:presLayoutVars>
      </dgm:prSet>
      <dgm:spPr/>
    </dgm:pt>
    <dgm:pt modelId="{07594F52-2981-8440-ABF0-0678FFD81C78}" type="pres">
      <dgm:prSet presAssocID="{8D4C2FB7-7235-1D48-BDD1-6BD48EF858AC}" presName="node" presStyleLbl="node1" presStyleIdx="0" presStyleCnt="4">
        <dgm:presLayoutVars>
          <dgm:bulletEnabled val="1"/>
        </dgm:presLayoutVars>
      </dgm:prSet>
      <dgm:spPr/>
    </dgm:pt>
    <dgm:pt modelId="{D240484D-B0A0-174A-9B53-B8B2170620A7}" type="pres">
      <dgm:prSet presAssocID="{7855BE11-B8A3-264A-94D8-2559B7FBEFDC}" presName="sibTrans" presStyleLbl="sibTrans2D1" presStyleIdx="0" presStyleCnt="3"/>
      <dgm:spPr/>
    </dgm:pt>
    <dgm:pt modelId="{3B7E8A6B-F416-FF4E-B1DB-C63D757C6769}" type="pres">
      <dgm:prSet presAssocID="{7855BE11-B8A3-264A-94D8-2559B7FBEFDC}" presName="connectorText" presStyleLbl="sibTrans2D1" presStyleIdx="0" presStyleCnt="3"/>
      <dgm:spPr/>
    </dgm:pt>
    <dgm:pt modelId="{4224F6D0-DCF6-5048-B21F-E70137FD6913}" type="pres">
      <dgm:prSet presAssocID="{568CA68F-37FE-A642-8768-48296A177AD7}" presName="node" presStyleLbl="node1" presStyleIdx="1" presStyleCnt="4">
        <dgm:presLayoutVars>
          <dgm:bulletEnabled val="1"/>
        </dgm:presLayoutVars>
      </dgm:prSet>
      <dgm:spPr/>
    </dgm:pt>
    <dgm:pt modelId="{2F9C6994-D964-CE47-B95A-A6924970812A}" type="pres">
      <dgm:prSet presAssocID="{79A76428-B06C-4C4F-A2B0-8AA1D9802010}" presName="sibTrans" presStyleLbl="sibTrans2D1" presStyleIdx="1" presStyleCnt="3"/>
      <dgm:spPr/>
    </dgm:pt>
    <dgm:pt modelId="{1178B12E-54C8-3E41-891A-364284BBD5A0}" type="pres">
      <dgm:prSet presAssocID="{79A76428-B06C-4C4F-A2B0-8AA1D9802010}" presName="connectorText" presStyleLbl="sibTrans2D1" presStyleIdx="1" presStyleCnt="3"/>
      <dgm:spPr/>
    </dgm:pt>
    <dgm:pt modelId="{D08A6E10-38F0-3045-A53E-B12464A634EA}" type="pres">
      <dgm:prSet presAssocID="{F5B62986-929A-0943-868A-BB54EE88A943}" presName="node" presStyleLbl="node1" presStyleIdx="2" presStyleCnt="4">
        <dgm:presLayoutVars>
          <dgm:bulletEnabled val="1"/>
        </dgm:presLayoutVars>
      </dgm:prSet>
      <dgm:spPr/>
    </dgm:pt>
    <dgm:pt modelId="{1A5DC520-ABED-E740-8201-D146B882A516}" type="pres">
      <dgm:prSet presAssocID="{BB508255-FF03-294B-B910-44A7B4451B35}" presName="sibTrans" presStyleLbl="sibTrans2D1" presStyleIdx="2" presStyleCnt="3"/>
      <dgm:spPr/>
    </dgm:pt>
    <dgm:pt modelId="{4A891A6B-4410-5D4F-8B13-A1D8257268F7}" type="pres">
      <dgm:prSet presAssocID="{BB508255-FF03-294B-B910-44A7B4451B35}" presName="connectorText" presStyleLbl="sibTrans2D1" presStyleIdx="2" presStyleCnt="3"/>
      <dgm:spPr/>
    </dgm:pt>
    <dgm:pt modelId="{EB1EDDE2-47D9-E04B-B085-57CFBFC917FB}" type="pres">
      <dgm:prSet presAssocID="{599C6C75-8B2C-6F46-923B-3E4F31190481}" presName="node" presStyleLbl="node1" presStyleIdx="3" presStyleCnt="4">
        <dgm:presLayoutVars>
          <dgm:bulletEnabled val="1"/>
        </dgm:presLayoutVars>
      </dgm:prSet>
      <dgm:spPr/>
    </dgm:pt>
  </dgm:ptLst>
  <dgm:cxnLst>
    <dgm:cxn modelId="{461BF803-BB16-4E41-9328-1A2FDE5C6ABD}" type="presOf" srcId="{43FF11E3-7077-1541-9F14-674351575DC3}" destId="{132FF463-8566-4A4E-866E-6C619E887485}" srcOrd="0" destOrd="0" presId="urn:microsoft.com/office/officeart/2005/8/layout/process1"/>
    <dgm:cxn modelId="{A243D71B-66EA-4148-8785-22C4B75C08E2}" type="presOf" srcId="{79A76428-B06C-4C4F-A2B0-8AA1D9802010}" destId="{2F9C6994-D964-CE47-B95A-A6924970812A}" srcOrd="0" destOrd="0" presId="urn:microsoft.com/office/officeart/2005/8/layout/process1"/>
    <dgm:cxn modelId="{2D75441F-FF25-E343-951B-A1BDCCB13EC3}" srcId="{43FF11E3-7077-1541-9F14-674351575DC3}" destId="{568CA68F-37FE-A642-8768-48296A177AD7}" srcOrd="1" destOrd="0" parTransId="{8BA0227D-E71B-5B44-8290-6B7961D9C4F8}" sibTransId="{79A76428-B06C-4C4F-A2B0-8AA1D9802010}"/>
    <dgm:cxn modelId="{28807025-D64D-524B-AE0D-F602E4945E6B}" type="presOf" srcId="{7855BE11-B8A3-264A-94D8-2559B7FBEFDC}" destId="{3B7E8A6B-F416-FF4E-B1DB-C63D757C6769}" srcOrd="1" destOrd="0" presId="urn:microsoft.com/office/officeart/2005/8/layout/process1"/>
    <dgm:cxn modelId="{B43E572C-3542-CA4D-A06A-C02DBE7BB45A}" type="presOf" srcId="{599C6C75-8B2C-6F46-923B-3E4F31190481}" destId="{EB1EDDE2-47D9-E04B-B085-57CFBFC917FB}" srcOrd="0" destOrd="0" presId="urn:microsoft.com/office/officeart/2005/8/layout/process1"/>
    <dgm:cxn modelId="{0296F35E-1B6D-9845-9EAE-9DBCAB934841}" srcId="{43FF11E3-7077-1541-9F14-674351575DC3}" destId="{8D4C2FB7-7235-1D48-BDD1-6BD48EF858AC}" srcOrd="0" destOrd="0" parTransId="{3F2F5ECC-DB94-A34C-922A-8C11511E91C0}" sibTransId="{7855BE11-B8A3-264A-94D8-2559B7FBEFDC}"/>
    <dgm:cxn modelId="{E6C0DE47-A544-624C-BE17-6BD3B7655465}" type="presOf" srcId="{7855BE11-B8A3-264A-94D8-2559B7FBEFDC}" destId="{D240484D-B0A0-174A-9B53-B8B2170620A7}" srcOrd="0" destOrd="0" presId="urn:microsoft.com/office/officeart/2005/8/layout/process1"/>
    <dgm:cxn modelId="{C263B486-424B-F049-9593-CA6114176BAB}" srcId="{43FF11E3-7077-1541-9F14-674351575DC3}" destId="{F5B62986-929A-0943-868A-BB54EE88A943}" srcOrd="2" destOrd="0" parTransId="{CBAADA39-B111-FA42-99E7-4D7BA317FC8D}" sibTransId="{BB508255-FF03-294B-B910-44A7B4451B35}"/>
    <dgm:cxn modelId="{4D744D88-A5A3-8C44-8AD8-DE0D5FEF124B}" type="presOf" srcId="{8D4C2FB7-7235-1D48-BDD1-6BD48EF858AC}" destId="{07594F52-2981-8440-ABF0-0678FFD81C78}" srcOrd="0" destOrd="0" presId="urn:microsoft.com/office/officeart/2005/8/layout/process1"/>
    <dgm:cxn modelId="{F82AFE97-D7C4-7244-A7CC-6ABC12DA5AA1}" srcId="{43FF11E3-7077-1541-9F14-674351575DC3}" destId="{599C6C75-8B2C-6F46-923B-3E4F31190481}" srcOrd="3" destOrd="0" parTransId="{D3B1EC5E-ECA1-424D-A118-85FAF608572A}" sibTransId="{0687F954-9C39-764D-BC42-86D518778BBF}"/>
    <dgm:cxn modelId="{43A9749A-EF09-F042-89D9-E277AF109C50}" type="presOf" srcId="{BB508255-FF03-294B-B910-44A7B4451B35}" destId="{4A891A6B-4410-5D4F-8B13-A1D8257268F7}" srcOrd="1" destOrd="0" presId="urn:microsoft.com/office/officeart/2005/8/layout/process1"/>
    <dgm:cxn modelId="{98438BB4-AC24-3241-9D46-BA4B10213C00}" type="presOf" srcId="{BB508255-FF03-294B-B910-44A7B4451B35}" destId="{1A5DC520-ABED-E740-8201-D146B882A516}" srcOrd="0" destOrd="0" presId="urn:microsoft.com/office/officeart/2005/8/layout/process1"/>
    <dgm:cxn modelId="{A56A44B6-52E9-524C-B578-13DFA843B868}" type="presOf" srcId="{79A76428-B06C-4C4F-A2B0-8AA1D9802010}" destId="{1178B12E-54C8-3E41-891A-364284BBD5A0}" srcOrd="1" destOrd="0" presId="urn:microsoft.com/office/officeart/2005/8/layout/process1"/>
    <dgm:cxn modelId="{3FC900C7-E0EB-AE4B-9E91-2BAE6BF02C5D}" type="presOf" srcId="{F5B62986-929A-0943-868A-BB54EE88A943}" destId="{D08A6E10-38F0-3045-A53E-B12464A634EA}" srcOrd="0" destOrd="0" presId="urn:microsoft.com/office/officeart/2005/8/layout/process1"/>
    <dgm:cxn modelId="{B77A2CC9-971B-5D45-BCE5-599909D7AE2D}" type="presOf" srcId="{568CA68F-37FE-A642-8768-48296A177AD7}" destId="{4224F6D0-DCF6-5048-B21F-E70137FD6913}" srcOrd="0" destOrd="0" presId="urn:microsoft.com/office/officeart/2005/8/layout/process1"/>
    <dgm:cxn modelId="{22EF9C81-F293-4047-937A-CA326CEB030E}" type="presParOf" srcId="{132FF463-8566-4A4E-866E-6C619E887485}" destId="{07594F52-2981-8440-ABF0-0678FFD81C78}" srcOrd="0" destOrd="0" presId="urn:microsoft.com/office/officeart/2005/8/layout/process1"/>
    <dgm:cxn modelId="{161C6E6E-D8F0-E04E-B142-ACDE55735397}" type="presParOf" srcId="{132FF463-8566-4A4E-866E-6C619E887485}" destId="{D240484D-B0A0-174A-9B53-B8B2170620A7}" srcOrd="1" destOrd="0" presId="urn:microsoft.com/office/officeart/2005/8/layout/process1"/>
    <dgm:cxn modelId="{7DD66F3B-2D88-BE4B-8B56-09F5F89555CA}" type="presParOf" srcId="{D240484D-B0A0-174A-9B53-B8B2170620A7}" destId="{3B7E8A6B-F416-FF4E-B1DB-C63D757C6769}" srcOrd="0" destOrd="0" presId="urn:microsoft.com/office/officeart/2005/8/layout/process1"/>
    <dgm:cxn modelId="{C5A4664D-70E2-174A-B470-A3732B77329D}" type="presParOf" srcId="{132FF463-8566-4A4E-866E-6C619E887485}" destId="{4224F6D0-DCF6-5048-B21F-E70137FD6913}" srcOrd="2" destOrd="0" presId="urn:microsoft.com/office/officeart/2005/8/layout/process1"/>
    <dgm:cxn modelId="{8A633C31-1477-F940-A399-8C2F35F813BE}" type="presParOf" srcId="{132FF463-8566-4A4E-866E-6C619E887485}" destId="{2F9C6994-D964-CE47-B95A-A6924970812A}" srcOrd="3" destOrd="0" presId="urn:microsoft.com/office/officeart/2005/8/layout/process1"/>
    <dgm:cxn modelId="{D02CD327-95F0-E843-967A-882ACD538D1B}" type="presParOf" srcId="{2F9C6994-D964-CE47-B95A-A6924970812A}" destId="{1178B12E-54C8-3E41-891A-364284BBD5A0}" srcOrd="0" destOrd="0" presId="urn:microsoft.com/office/officeart/2005/8/layout/process1"/>
    <dgm:cxn modelId="{F5D22A04-1EBA-5444-AACF-C73BC761163C}" type="presParOf" srcId="{132FF463-8566-4A4E-866E-6C619E887485}" destId="{D08A6E10-38F0-3045-A53E-B12464A634EA}" srcOrd="4" destOrd="0" presId="urn:microsoft.com/office/officeart/2005/8/layout/process1"/>
    <dgm:cxn modelId="{C9D944D7-C9B8-094A-912D-59FC9FA43AD0}" type="presParOf" srcId="{132FF463-8566-4A4E-866E-6C619E887485}" destId="{1A5DC520-ABED-E740-8201-D146B882A516}" srcOrd="5" destOrd="0" presId="urn:microsoft.com/office/officeart/2005/8/layout/process1"/>
    <dgm:cxn modelId="{85F315BE-FBEF-4F48-81A7-8DFFE9D8040D}" type="presParOf" srcId="{1A5DC520-ABED-E740-8201-D146B882A516}" destId="{4A891A6B-4410-5D4F-8B13-A1D8257268F7}" srcOrd="0" destOrd="0" presId="urn:microsoft.com/office/officeart/2005/8/layout/process1"/>
    <dgm:cxn modelId="{1303D61E-9FA2-6944-9987-689DD1A1B615}" type="presParOf" srcId="{132FF463-8566-4A4E-866E-6C619E887485}" destId="{EB1EDDE2-47D9-E04B-B085-57CFBFC917FB}" srcOrd="6" destOrd="0" presId="urn:microsoft.com/office/officeart/2005/8/layout/process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4D8C87C9-F39C-41EC-B142-E75A25CCE2F6}"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8F01C64D-E865-402C-888F-EF5BF4F9F330}">
      <dgm:prSet/>
      <dgm:spPr/>
      <dgm:t>
        <a:bodyPr/>
        <a:lstStyle/>
        <a:p>
          <a:r>
            <a:rPr lang="en-US" dirty="0"/>
            <a:t>Compliance Package</a:t>
          </a:r>
        </a:p>
      </dgm:t>
    </dgm:pt>
    <dgm:pt modelId="{627341DC-19D3-4DEA-8CEF-3A027627E7FF}" type="parTrans" cxnId="{086EE488-8179-43DC-89DC-52B655B72536}">
      <dgm:prSet/>
      <dgm:spPr/>
      <dgm:t>
        <a:bodyPr/>
        <a:lstStyle/>
        <a:p>
          <a:endParaRPr lang="en-US"/>
        </a:p>
      </dgm:t>
    </dgm:pt>
    <dgm:pt modelId="{703CAC44-3189-4B31-8D3A-9AF9A03A10C4}" type="sibTrans" cxnId="{086EE488-8179-43DC-89DC-52B655B72536}">
      <dgm:prSet/>
      <dgm:spPr/>
      <dgm:t>
        <a:bodyPr/>
        <a:lstStyle/>
        <a:p>
          <a:endParaRPr lang="en-US"/>
        </a:p>
      </dgm:t>
    </dgm:pt>
    <dgm:pt modelId="{14D498E0-B36C-4945-8532-CF37A438DF55}">
      <dgm:prSet/>
      <dgm:spPr/>
      <dgm:t>
        <a:bodyPr/>
        <a:lstStyle/>
        <a:p>
          <a:r>
            <a:rPr lang="en-US" dirty="0"/>
            <a:t>Bid Process</a:t>
          </a:r>
        </a:p>
      </dgm:t>
    </dgm:pt>
    <dgm:pt modelId="{0BA048F2-7BE1-40DD-8400-19114AF1B9BB}" type="parTrans" cxnId="{A75078D0-72F3-4264-81F4-EF604F88D6B2}">
      <dgm:prSet/>
      <dgm:spPr/>
      <dgm:t>
        <a:bodyPr/>
        <a:lstStyle/>
        <a:p>
          <a:endParaRPr lang="en-US"/>
        </a:p>
      </dgm:t>
    </dgm:pt>
    <dgm:pt modelId="{ED1A76B6-FC23-4252-83C1-74A1937DEC28}" type="sibTrans" cxnId="{A75078D0-72F3-4264-81F4-EF604F88D6B2}">
      <dgm:prSet/>
      <dgm:spPr/>
      <dgm:t>
        <a:bodyPr/>
        <a:lstStyle/>
        <a:p>
          <a:endParaRPr lang="en-US"/>
        </a:p>
      </dgm:t>
    </dgm:pt>
    <dgm:pt modelId="{BF994F77-C053-4636-A722-618F820CFF96}">
      <dgm:prSet/>
      <dgm:spPr/>
      <dgm:t>
        <a:bodyPr/>
        <a:lstStyle/>
        <a:p>
          <a:r>
            <a:rPr lang="en-US" dirty="0"/>
            <a:t>Debarred List</a:t>
          </a:r>
        </a:p>
      </dgm:t>
    </dgm:pt>
    <dgm:pt modelId="{9193184F-BE92-4EA3-A1CB-040DBE9AD1A0}" type="parTrans" cxnId="{37D838F2-90A3-4ACE-B369-ACC4A5A33E2D}">
      <dgm:prSet/>
      <dgm:spPr/>
      <dgm:t>
        <a:bodyPr/>
        <a:lstStyle/>
        <a:p>
          <a:endParaRPr lang="en-US"/>
        </a:p>
      </dgm:t>
    </dgm:pt>
    <dgm:pt modelId="{69F556C4-2AC4-41DB-AF3A-90E701AC0EE9}" type="sibTrans" cxnId="{37D838F2-90A3-4ACE-B369-ACC4A5A33E2D}">
      <dgm:prSet/>
      <dgm:spPr/>
      <dgm:t>
        <a:bodyPr/>
        <a:lstStyle/>
        <a:p>
          <a:endParaRPr lang="en-US"/>
        </a:p>
      </dgm:t>
    </dgm:pt>
    <dgm:pt modelId="{BB11EA63-D68E-49E9-86DD-EEBCF66EC3DC}">
      <dgm:prSet/>
      <dgm:spPr/>
      <dgm:t>
        <a:bodyPr/>
        <a:lstStyle/>
        <a:p>
          <a:r>
            <a:rPr lang="en-US" dirty="0"/>
            <a:t>Contract</a:t>
          </a:r>
        </a:p>
      </dgm:t>
    </dgm:pt>
    <dgm:pt modelId="{1D819C6D-67D5-4A4A-BC2D-3553243ED87D}" type="parTrans" cxnId="{5CFCF168-63FC-478B-95A7-8B242A04825D}">
      <dgm:prSet/>
      <dgm:spPr/>
      <dgm:t>
        <a:bodyPr/>
        <a:lstStyle/>
        <a:p>
          <a:endParaRPr lang="en-US"/>
        </a:p>
      </dgm:t>
    </dgm:pt>
    <dgm:pt modelId="{005D28B9-93BC-4EBC-95BB-788C2492369B}" type="sibTrans" cxnId="{5CFCF168-63FC-478B-95A7-8B242A04825D}">
      <dgm:prSet/>
      <dgm:spPr/>
      <dgm:t>
        <a:bodyPr/>
        <a:lstStyle/>
        <a:p>
          <a:endParaRPr lang="en-US"/>
        </a:p>
      </dgm:t>
    </dgm:pt>
    <dgm:pt modelId="{6BD1FDCD-2B18-40F5-B551-196D68921049}">
      <dgm:prSet/>
      <dgm:spPr/>
      <dgm:t>
        <a:bodyPr/>
        <a:lstStyle/>
        <a:p>
          <a:r>
            <a:rPr lang="en-US" dirty="0"/>
            <a:t>Davis Bacon Wages</a:t>
          </a:r>
        </a:p>
      </dgm:t>
    </dgm:pt>
    <dgm:pt modelId="{12314F9D-0079-494F-A97E-EF0FF6A316AB}" type="parTrans" cxnId="{11546F10-9A37-474B-B64F-DC53F3920EA3}">
      <dgm:prSet/>
      <dgm:spPr/>
      <dgm:t>
        <a:bodyPr/>
        <a:lstStyle/>
        <a:p>
          <a:endParaRPr lang="en-US"/>
        </a:p>
      </dgm:t>
    </dgm:pt>
    <dgm:pt modelId="{56364BCF-0FF3-49BD-8763-DDE0191B362C}" type="sibTrans" cxnId="{11546F10-9A37-474B-B64F-DC53F3920EA3}">
      <dgm:prSet/>
      <dgm:spPr/>
      <dgm:t>
        <a:bodyPr/>
        <a:lstStyle/>
        <a:p>
          <a:endParaRPr lang="en-US"/>
        </a:p>
      </dgm:t>
    </dgm:pt>
    <dgm:pt modelId="{A3189370-C569-4E0B-8957-A9E44D53E989}">
      <dgm:prSet/>
      <dgm:spPr/>
      <dgm:t>
        <a:bodyPr/>
        <a:lstStyle/>
        <a:p>
          <a:r>
            <a:rPr lang="en-US" dirty="0"/>
            <a:t>Reporting</a:t>
          </a:r>
        </a:p>
      </dgm:t>
    </dgm:pt>
    <dgm:pt modelId="{990DF455-CA77-4780-8456-4DC2B5DD1A9E}" type="parTrans" cxnId="{F5804224-9C3B-4735-AE0B-495C215DCDB2}">
      <dgm:prSet/>
      <dgm:spPr/>
      <dgm:t>
        <a:bodyPr/>
        <a:lstStyle/>
        <a:p>
          <a:endParaRPr lang="en-US"/>
        </a:p>
      </dgm:t>
    </dgm:pt>
    <dgm:pt modelId="{9666DA3F-3226-4E43-992F-F96D8BEFE693}" type="sibTrans" cxnId="{F5804224-9C3B-4735-AE0B-495C215DCDB2}">
      <dgm:prSet/>
      <dgm:spPr/>
      <dgm:t>
        <a:bodyPr/>
        <a:lstStyle/>
        <a:p>
          <a:endParaRPr lang="en-US"/>
        </a:p>
      </dgm:t>
    </dgm:pt>
    <dgm:pt modelId="{6DB8EE5F-364A-4A22-825F-39C008A62032}">
      <dgm:prSet/>
      <dgm:spPr/>
      <dgm:t>
        <a:bodyPr/>
        <a:lstStyle/>
        <a:p>
          <a:r>
            <a:rPr lang="en-US" dirty="0"/>
            <a:t>BABAA Compliance</a:t>
          </a:r>
        </a:p>
      </dgm:t>
    </dgm:pt>
    <dgm:pt modelId="{7AFA737A-A291-43DE-8021-D5916C286F6A}" type="parTrans" cxnId="{DAF089E7-0F39-4367-A27A-6349349E3EDA}">
      <dgm:prSet/>
      <dgm:spPr/>
      <dgm:t>
        <a:bodyPr/>
        <a:lstStyle/>
        <a:p>
          <a:endParaRPr lang="en-US"/>
        </a:p>
      </dgm:t>
    </dgm:pt>
    <dgm:pt modelId="{FA456B8A-7E20-4A59-BA79-E2B9DE622CAB}" type="sibTrans" cxnId="{DAF089E7-0F39-4367-A27A-6349349E3EDA}">
      <dgm:prSet/>
      <dgm:spPr/>
      <dgm:t>
        <a:bodyPr/>
        <a:lstStyle/>
        <a:p>
          <a:endParaRPr lang="en-US"/>
        </a:p>
      </dgm:t>
    </dgm:pt>
    <dgm:pt modelId="{987D7A5D-9946-4323-B447-350B6C9F161F}" type="pres">
      <dgm:prSet presAssocID="{4D8C87C9-F39C-41EC-B142-E75A25CCE2F6}" presName="linear" presStyleCnt="0">
        <dgm:presLayoutVars>
          <dgm:animLvl val="lvl"/>
          <dgm:resizeHandles val="exact"/>
        </dgm:presLayoutVars>
      </dgm:prSet>
      <dgm:spPr/>
    </dgm:pt>
    <dgm:pt modelId="{BD95A7F1-D846-4729-8665-BAFDC6439F88}" type="pres">
      <dgm:prSet presAssocID="{8F01C64D-E865-402C-888F-EF5BF4F9F330}" presName="parentText" presStyleLbl="node1" presStyleIdx="0" presStyleCnt="1">
        <dgm:presLayoutVars>
          <dgm:chMax val="0"/>
          <dgm:bulletEnabled val="1"/>
        </dgm:presLayoutVars>
      </dgm:prSet>
      <dgm:spPr/>
    </dgm:pt>
    <dgm:pt modelId="{61ACE541-511C-4F2F-8EBE-C00FEEC0A1E2}" type="pres">
      <dgm:prSet presAssocID="{8F01C64D-E865-402C-888F-EF5BF4F9F330}" presName="childText" presStyleLbl="revTx" presStyleIdx="0" presStyleCnt="1">
        <dgm:presLayoutVars>
          <dgm:bulletEnabled val="1"/>
        </dgm:presLayoutVars>
      </dgm:prSet>
      <dgm:spPr/>
    </dgm:pt>
  </dgm:ptLst>
  <dgm:cxnLst>
    <dgm:cxn modelId="{1262F207-1267-4491-82BA-E968FF677B42}" type="presOf" srcId="{A3189370-C569-4E0B-8957-A9E44D53E989}" destId="{61ACE541-511C-4F2F-8EBE-C00FEEC0A1E2}" srcOrd="0" destOrd="5" presId="urn:microsoft.com/office/officeart/2005/8/layout/vList2"/>
    <dgm:cxn modelId="{9EEA620F-D06D-426E-A8AD-63B31915FF4A}" type="presOf" srcId="{14D498E0-B36C-4945-8532-CF37A438DF55}" destId="{61ACE541-511C-4F2F-8EBE-C00FEEC0A1E2}" srcOrd="0" destOrd="0" presId="urn:microsoft.com/office/officeart/2005/8/layout/vList2"/>
    <dgm:cxn modelId="{11546F10-9A37-474B-B64F-DC53F3920EA3}" srcId="{8F01C64D-E865-402C-888F-EF5BF4F9F330}" destId="{6BD1FDCD-2B18-40F5-B551-196D68921049}" srcOrd="3" destOrd="0" parTransId="{12314F9D-0079-494F-A97E-EF0FF6A316AB}" sibTransId="{56364BCF-0FF3-49BD-8763-DDE0191B362C}"/>
    <dgm:cxn modelId="{DD637419-74D0-4426-AF1A-3787B1313211}" type="presOf" srcId="{8F01C64D-E865-402C-888F-EF5BF4F9F330}" destId="{BD95A7F1-D846-4729-8665-BAFDC6439F88}" srcOrd="0" destOrd="0" presId="urn:microsoft.com/office/officeart/2005/8/layout/vList2"/>
    <dgm:cxn modelId="{F5804224-9C3B-4735-AE0B-495C215DCDB2}" srcId="{8F01C64D-E865-402C-888F-EF5BF4F9F330}" destId="{A3189370-C569-4E0B-8957-A9E44D53E989}" srcOrd="5" destOrd="0" parTransId="{990DF455-CA77-4780-8456-4DC2B5DD1A9E}" sibTransId="{9666DA3F-3226-4E43-992F-F96D8BEFE693}"/>
    <dgm:cxn modelId="{5CFCF168-63FC-478B-95A7-8B242A04825D}" srcId="{8F01C64D-E865-402C-888F-EF5BF4F9F330}" destId="{BB11EA63-D68E-49E9-86DD-EEBCF66EC3DC}" srcOrd="2" destOrd="0" parTransId="{1D819C6D-67D5-4A4A-BC2D-3553243ED87D}" sibTransId="{005D28B9-93BC-4EBC-95BB-788C2492369B}"/>
    <dgm:cxn modelId="{874C814E-280B-41C2-A12B-32A95DEE5A8C}" type="presOf" srcId="{4D8C87C9-F39C-41EC-B142-E75A25CCE2F6}" destId="{987D7A5D-9946-4323-B447-350B6C9F161F}" srcOrd="0" destOrd="0" presId="urn:microsoft.com/office/officeart/2005/8/layout/vList2"/>
    <dgm:cxn modelId="{086EE488-8179-43DC-89DC-52B655B72536}" srcId="{4D8C87C9-F39C-41EC-B142-E75A25CCE2F6}" destId="{8F01C64D-E865-402C-888F-EF5BF4F9F330}" srcOrd="0" destOrd="0" parTransId="{627341DC-19D3-4DEA-8CEF-3A027627E7FF}" sibTransId="{703CAC44-3189-4B31-8D3A-9AF9A03A10C4}"/>
    <dgm:cxn modelId="{0CE2D8CD-9D37-4CAA-806A-D6097222E9E4}" type="presOf" srcId="{6DB8EE5F-364A-4A22-825F-39C008A62032}" destId="{61ACE541-511C-4F2F-8EBE-C00FEEC0A1E2}" srcOrd="0" destOrd="4" presId="urn:microsoft.com/office/officeart/2005/8/layout/vList2"/>
    <dgm:cxn modelId="{A75078D0-72F3-4264-81F4-EF604F88D6B2}" srcId="{8F01C64D-E865-402C-888F-EF5BF4F9F330}" destId="{14D498E0-B36C-4945-8532-CF37A438DF55}" srcOrd="0" destOrd="0" parTransId="{0BA048F2-7BE1-40DD-8400-19114AF1B9BB}" sibTransId="{ED1A76B6-FC23-4252-83C1-74A1937DEC28}"/>
    <dgm:cxn modelId="{7754A8DD-3770-4A0E-92E7-2EC9B01FC1F7}" type="presOf" srcId="{6BD1FDCD-2B18-40F5-B551-196D68921049}" destId="{61ACE541-511C-4F2F-8EBE-C00FEEC0A1E2}" srcOrd="0" destOrd="3" presId="urn:microsoft.com/office/officeart/2005/8/layout/vList2"/>
    <dgm:cxn modelId="{2DFB58E6-D6A8-4A4B-8E41-FF2041BDD86E}" type="presOf" srcId="{BB11EA63-D68E-49E9-86DD-EEBCF66EC3DC}" destId="{61ACE541-511C-4F2F-8EBE-C00FEEC0A1E2}" srcOrd="0" destOrd="2" presId="urn:microsoft.com/office/officeart/2005/8/layout/vList2"/>
    <dgm:cxn modelId="{DAF089E7-0F39-4367-A27A-6349349E3EDA}" srcId="{8F01C64D-E865-402C-888F-EF5BF4F9F330}" destId="{6DB8EE5F-364A-4A22-825F-39C008A62032}" srcOrd="4" destOrd="0" parTransId="{7AFA737A-A291-43DE-8021-D5916C286F6A}" sibTransId="{FA456B8A-7E20-4A59-BA79-E2B9DE622CAB}"/>
    <dgm:cxn modelId="{37D838F2-90A3-4ACE-B369-ACC4A5A33E2D}" srcId="{8F01C64D-E865-402C-888F-EF5BF4F9F330}" destId="{BF994F77-C053-4636-A722-618F820CFF96}" srcOrd="1" destOrd="0" parTransId="{9193184F-BE92-4EA3-A1CB-040DBE9AD1A0}" sibTransId="{69F556C4-2AC4-41DB-AF3A-90E701AC0EE9}"/>
    <dgm:cxn modelId="{D94F81FE-36B3-4021-BC69-6CEF04E7E836}" type="presOf" srcId="{BF994F77-C053-4636-A722-618F820CFF96}" destId="{61ACE541-511C-4F2F-8EBE-C00FEEC0A1E2}" srcOrd="0" destOrd="1" presId="urn:microsoft.com/office/officeart/2005/8/layout/vList2"/>
    <dgm:cxn modelId="{357665CE-4FB7-4D97-85AB-64A0A0C76243}" type="presParOf" srcId="{987D7A5D-9946-4323-B447-350B6C9F161F}" destId="{BD95A7F1-D846-4729-8665-BAFDC6439F88}" srcOrd="0" destOrd="0" presId="urn:microsoft.com/office/officeart/2005/8/layout/vList2"/>
    <dgm:cxn modelId="{7667BC24-D69D-4755-B531-B972C17DC2DB}" type="presParOf" srcId="{987D7A5D-9946-4323-B447-350B6C9F161F}" destId="{61ACE541-511C-4F2F-8EBE-C00FEEC0A1E2}"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F995FA74-C751-4DD1-B91B-40A298468DC8}"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E74F59FA-250F-4937-8228-5F0F7765D6E9}">
      <dgm:prSet/>
      <dgm:spPr/>
      <dgm:t>
        <a:bodyPr/>
        <a:lstStyle/>
        <a:p>
          <a:r>
            <a:rPr lang="en-US" dirty="0"/>
            <a:t>12 months for CBDG</a:t>
          </a:r>
        </a:p>
      </dgm:t>
    </dgm:pt>
    <dgm:pt modelId="{F3A54A4E-974B-4D26-9084-B4A0B8B469F3}" type="parTrans" cxnId="{BEC5A430-6536-4170-B5E4-6F416CB7C09C}">
      <dgm:prSet/>
      <dgm:spPr/>
      <dgm:t>
        <a:bodyPr/>
        <a:lstStyle/>
        <a:p>
          <a:endParaRPr lang="en-US"/>
        </a:p>
      </dgm:t>
    </dgm:pt>
    <dgm:pt modelId="{334326F1-17B3-41AB-8AC4-05D8EC9FCBEE}" type="sibTrans" cxnId="{BEC5A430-6536-4170-B5E4-6F416CB7C09C}">
      <dgm:prSet/>
      <dgm:spPr/>
      <dgm:t>
        <a:bodyPr/>
        <a:lstStyle/>
        <a:p>
          <a:endParaRPr lang="en-US"/>
        </a:p>
      </dgm:t>
    </dgm:pt>
    <dgm:pt modelId="{B481F5A4-9844-4352-83E4-25758CA7F3E2}">
      <dgm:prSet/>
      <dgm:spPr/>
      <dgm:t>
        <a:bodyPr/>
        <a:lstStyle/>
        <a:p>
          <a:r>
            <a:rPr lang="en-US" dirty="0"/>
            <a:t>4 years for HOME</a:t>
          </a:r>
        </a:p>
      </dgm:t>
    </dgm:pt>
    <dgm:pt modelId="{2F50D2BF-2502-45F4-AE0B-BC86D1F4A2C9}" type="parTrans" cxnId="{87BDBA63-9DF6-4299-848D-2E3D5DAD2820}">
      <dgm:prSet/>
      <dgm:spPr/>
      <dgm:t>
        <a:bodyPr/>
        <a:lstStyle/>
        <a:p>
          <a:endParaRPr lang="en-US"/>
        </a:p>
      </dgm:t>
    </dgm:pt>
    <dgm:pt modelId="{EA229BEA-6DE6-4F36-A998-E1FB89ADEEC9}" type="sibTrans" cxnId="{87BDBA63-9DF6-4299-848D-2E3D5DAD2820}">
      <dgm:prSet/>
      <dgm:spPr/>
      <dgm:t>
        <a:bodyPr/>
        <a:lstStyle/>
        <a:p>
          <a:endParaRPr lang="en-US"/>
        </a:p>
      </dgm:t>
    </dgm:pt>
    <dgm:pt modelId="{D0EEE0A6-6380-4B42-A262-66CDBB85DCE0}">
      <dgm:prSet/>
      <dgm:spPr/>
      <dgm:t>
        <a:bodyPr/>
        <a:lstStyle/>
        <a:p>
          <a:r>
            <a:rPr lang="en-US" dirty="0"/>
            <a:t>24 months for ESG</a:t>
          </a:r>
        </a:p>
      </dgm:t>
    </dgm:pt>
    <dgm:pt modelId="{509ACE74-CA56-4A31-A1D4-E927F9715358}" type="parTrans" cxnId="{BB2A377E-2655-4C29-9DA8-382C498BC6C6}">
      <dgm:prSet/>
      <dgm:spPr/>
      <dgm:t>
        <a:bodyPr/>
        <a:lstStyle/>
        <a:p>
          <a:endParaRPr lang="en-US"/>
        </a:p>
      </dgm:t>
    </dgm:pt>
    <dgm:pt modelId="{1DE31A30-53A0-4FCA-8CC3-E73A1B1B756E}" type="sibTrans" cxnId="{BB2A377E-2655-4C29-9DA8-382C498BC6C6}">
      <dgm:prSet/>
      <dgm:spPr/>
      <dgm:t>
        <a:bodyPr/>
        <a:lstStyle/>
        <a:p>
          <a:endParaRPr lang="en-US"/>
        </a:p>
      </dgm:t>
    </dgm:pt>
    <dgm:pt modelId="{D78B05D1-5287-4F3C-8DA1-1EE4308D61EA}" type="pres">
      <dgm:prSet presAssocID="{F995FA74-C751-4DD1-B91B-40A298468DC8}" presName="vert0" presStyleCnt="0">
        <dgm:presLayoutVars>
          <dgm:dir/>
          <dgm:animOne val="branch"/>
          <dgm:animLvl val="lvl"/>
        </dgm:presLayoutVars>
      </dgm:prSet>
      <dgm:spPr/>
    </dgm:pt>
    <dgm:pt modelId="{10F6F234-C739-435B-A053-04524AEA669A}" type="pres">
      <dgm:prSet presAssocID="{E74F59FA-250F-4937-8228-5F0F7765D6E9}" presName="thickLine" presStyleLbl="alignNode1" presStyleIdx="0" presStyleCnt="3"/>
      <dgm:spPr/>
    </dgm:pt>
    <dgm:pt modelId="{18CAB806-D74D-4044-BAB3-71CFBF03CDB2}" type="pres">
      <dgm:prSet presAssocID="{E74F59FA-250F-4937-8228-5F0F7765D6E9}" presName="horz1" presStyleCnt="0"/>
      <dgm:spPr/>
    </dgm:pt>
    <dgm:pt modelId="{059853C0-A211-4F34-AB14-F2B3E3F8468E}" type="pres">
      <dgm:prSet presAssocID="{E74F59FA-250F-4937-8228-5F0F7765D6E9}" presName="tx1" presStyleLbl="revTx" presStyleIdx="0" presStyleCnt="3" custLinFactNeighborY="-147"/>
      <dgm:spPr/>
    </dgm:pt>
    <dgm:pt modelId="{7EE7C0C8-DBAB-4F57-874E-12A0BBD97DCC}" type="pres">
      <dgm:prSet presAssocID="{E74F59FA-250F-4937-8228-5F0F7765D6E9}" presName="vert1" presStyleCnt="0"/>
      <dgm:spPr/>
    </dgm:pt>
    <dgm:pt modelId="{E0335466-A06F-4357-AC6C-849746F85486}" type="pres">
      <dgm:prSet presAssocID="{B481F5A4-9844-4352-83E4-25758CA7F3E2}" presName="thickLine" presStyleLbl="alignNode1" presStyleIdx="1" presStyleCnt="3"/>
      <dgm:spPr/>
    </dgm:pt>
    <dgm:pt modelId="{F80858B1-6056-4016-9E30-180AAF878DEB}" type="pres">
      <dgm:prSet presAssocID="{B481F5A4-9844-4352-83E4-25758CA7F3E2}" presName="horz1" presStyleCnt="0"/>
      <dgm:spPr/>
    </dgm:pt>
    <dgm:pt modelId="{B70D3992-BAD9-4041-AFD3-4A7E522B21A8}" type="pres">
      <dgm:prSet presAssocID="{B481F5A4-9844-4352-83E4-25758CA7F3E2}" presName="tx1" presStyleLbl="revTx" presStyleIdx="1" presStyleCnt="3"/>
      <dgm:spPr/>
    </dgm:pt>
    <dgm:pt modelId="{D7DD9B94-0F04-4D17-8F66-856B99A21F47}" type="pres">
      <dgm:prSet presAssocID="{B481F5A4-9844-4352-83E4-25758CA7F3E2}" presName="vert1" presStyleCnt="0"/>
      <dgm:spPr/>
    </dgm:pt>
    <dgm:pt modelId="{EEEB66A5-7118-4170-A074-460858DF8CAC}" type="pres">
      <dgm:prSet presAssocID="{D0EEE0A6-6380-4B42-A262-66CDBB85DCE0}" presName="thickLine" presStyleLbl="alignNode1" presStyleIdx="2" presStyleCnt="3"/>
      <dgm:spPr/>
    </dgm:pt>
    <dgm:pt modelId="{180FE25D-3B5C-43C9-B885-9F19EFC1576F}" type="pres">
      <dgm:prSet presAssocID="{D0EEE0A6-6380-4B42-A262-66CDBB85DCE0}" presName="horz1" presStyleCnt="0"/>
      <dgm:spPr/>
    </dgm:pt>
    <dgm:pt modelId="{7DEADA73-16FB-4A05-A5CE-7180B93FC8FA}" type="pres">
      <dgm:prSet presAssocID="{D0EEE0A6-6380-4B42-A262-66CDBB85DCE0}" presName="tx1" presStyleLbl="revTx" presStyleIdx="2" presStyleCnt="3"/>
      <dgm:spPr/>
    </dgm:pt>
    <dgm:pt modelId="{EEA1D48C-8527-4A57-B453-CA9B13D17374}" type="pres">
      <dgm:prSet presAssocID="{D0EEE0A6-6380-4B42-A262-66CDBB85DCE0}" presName="vert1" presStyleCnt="0"/>
      <dgm:spPr/>
    </dgm:pt>
  </dgm:ptLst>
  <dgm:cxnLst>
    <dgm:cxn modelId="{BEC5A430-6536-4170-B5E4-6F416CB7C09C}" srcId="{F995FA74-C751-4DD1-B91B-40A298468DC8}" destId="{E74F59FA-250F-4937-8228-5F0F7765D6E9}" srcOrd="0" destOrd="0" parTransId="{F3A54A4E-974B-4D26-9084-B4A0B8B469F3}" sibTransId="{334326F1-17B3-41AB-8AC4-05D8EC9FCBEE}"/>
    <dgm:cxn modelId="{D3426B3A-09B3-4403-A034-DC4C4B4E6891}" type="presOf" srcId="{F995FA74-C751-4DD1-B91B-40A298468DC8}" destId="{D78B05D1-5287-4F3C-8DA1-1EE4308D61EA}" srcOrd="0" destOrd="0" presId="urn:microsoft.com/office/officeart/2008/layout/LinedList"/>
    <dgm:cxn modelId="{87BDBA63-9DF6-4299-848D-2E3D5DAD2820}" srcId="{F995FA74-C751-4DD1-B91B-40A298468DC8}" destId="{B481F5A4-9844-4352-83E4-25758CA7F3E2}" srcOrd="1" destOrd="0" parTransId="{2F50D2BF-2502-45F4-AE0B-BC86D1F4A2C9}" sibTransId="{EA229BEA-6DE6-4F36-A998-E1FB89ADEEC9}"/>
    <dgm:cxn modelId="{452B975A-068B-42DF-AB0A-BB39005263D1}" type="presOf" srcId="{D0EEE0A6-6380-4B42-A262-66CDBB85DCE0}" destId="{7DEADA73-16FB-4A05-A5CE-7180B93FC8FA}" srcOrd="0" destOrd="0" presId="urn:microsoft.com/office/officeart/2008/layout/LinedList"/>
    <dgm:cxn modelId="{BB2A377E-2655-4C29-9DA8-382C498BC6C6}" srcId="{F995FA74-C751-4DD1-B91B-40A298468DC8}" destId="{D0EEE0A6-6380-4B42-A262-66CDBB85DCE0}" srcOrd="2" destOrd="0" parTransId="{509ACE74-CA56-4A31-A1D4-E927F9715358}" sibTransId="{1DE31A30-53A0-4FCA-8CC3-E73A1B1B756E}"/>
    <dgm:cxn modelId="{6A35D790-ABDD-4F73-9D16-4E232566B78A}" type="presOf" srcId="{B481F5A4-9844-4352-83E4-25758CA7F3E2}" destId="{B70D3992-BAD9-4041-AFD3-4A7E522B21A8}" srcOrd="0" destOrd="0" presId="urn:microsoft.com/office/officeart/2008/layout/LinedList"/>
    <dgm:cxn modelId="{BA3846B3-B700-4816-A701-1EE9F1690017}" type="presOf" srcId="{E74F59FA-250F-4937-8228-5F0F7765D6E9}" destId="{059853C0-A211-4F34-AB14-F2B3E3F8468E}" srcOrd="0" destOrd="0" presId="urn:microsoft.com/office/officeart/2008/layout/LinedList"/>
    <dgm:cxn modelId="{72CEDC2E-912F-4A05-A730-B6E267E6C35A}" type="presParOf" srcId="{D78B05D1-5287-4F3C-8DA1-1EE4308D61EA}" destId="{10F6F234-C739-435B-A053-04524AEA669A}" srcOrd="0" destOrd="0" presId="urn:microsoft.com/office/officeart/2008/layout/LinedList"/>
    <dgm:cxn modelId="{58D2DED3-0007-45C7-926A-C70DF3F3FFF8}" type="presParOf" srcId="{D78B05D1-5287-4F3C-8DA1-1EE4308D61EA}" destId="{18CAB806-D74D-4044-BAB3-71CFBF03CDB2}" srcOrd="1" destOrd="0" presId="urn:microsoft.com/office/officeart/2008/layout/LinedList"/>
    <dgm:cxn modelId="{2184B40B-3890-4804-A00A-A2EA972DDF34}" type="presParOf" srcId="{18CAB806-D74D-4044-BAB3-71CFBF03CDB2}" destId="{059853C0-A211-4F34-AB14-F2B3E3F8468E}" srcOrd="0" destOrd="0" presId="urn:microsoft.com/office/officeart/2008/layout/LinedList"/>
    <dgm:cxn modelId="{2FFB9FB3-2ADD-4C1C-98DE-26745B474BEC}" type="presParOf" srcId="{18CAB806-D74D-4044-BAB3-71CFBF03CDB2}" destId="{7EE7C0C8-DBAB-4F57-874E-12A0BBD97DCC}" srcOrd="1" destOrd="0" presId="urn:microsoft.com/office/officeart/2008/layout/LinedList"/>
    <dgm:cxn modelId="{6F173CEC-1F9B-46FD-8EDC-51552C4E8E00}" type="presParOf" srcId="{D78B05D1-5287-4F3C-8DA1-1EE4308D61EA}" destId="{E0335466-A06F-4357-AC6C-849746F85486}" srcOrd="2" destOrd="0" presId="urn:microsoft.com/office/officeart/2008/layout/LinedList"/>
    <dgm:cxn modelId="{B1B14D9C-EB79-40E9-AED4-FCF8D0BCF8EF}" type="presParOf" srcId="{D78B05D1-5287-4F3C-8DA1-1EE4308D61EA}" destId="{F80858B1-6056-4016-9E30-180AAF878DEB}" srcOrd="3" destOrd="0" presId="urn:microsoft.com/office/officeart/2008/layout/LinedList"/>
    <dgm:cxn modelId="{B3EA55EC-566F-4A5E-B0BD-BD57C9127C2E}" type="presParOf" srcId="{F80858B1-6056-4016-9E30-180AAF878DEB}" destId="{B70D3992-BAD9-4041-AFD3-4A7E522B21A8}" srcOrd="0" destOrd="0" presId="urn:microsoft.com/office/officeart/2008/layout/LinedList"/>
    <dgm:cxn modelId="{E9BCF3EE-25C3-4155-8E31-BBD66C26266E}" type="presParOf" srcId="{F80858B1-6056-4016-9E30-180AAF878DEB}" destId="{D7DD9B94-0F04-4D17-8F66-856B99A21F47}" srcOrd="1" destOrd="0" presId="urn:microsoft.com/office/officeart/2008/layout/LinedList"/>
    <dgm:cxn modelId="{0BCCD02F-0CEC-475E-86FE-54E72332A850}" type="presParOf" srcId="{D78B05D1-5287-4F3C-8DA1-1EE4308D61EA}" destId="{EEEB66A5-7118-4170-A074-460858DF8CAC}" srcOrd="4" destOrd="0" presId="urn:microsoft.com/office/officeart/2008/layout/LinedList"/>
    <dgm:cxn modelId="{61D1A604-B81F-4088-AF6F-06AB3CAD9491}" type="presParOf" srcId="{D78B05D1-5287-4F3C-8DA1-1EE4308D61EA}" destId="{180FE25D-3B5C-43C9-B885-9F19EFC1576F}" srcOrd="5" destOrd="0" presId="urn:microsoft.com/office/officeart/2008/layout/LinedList"/>
    <dgm:cxn modelId="{76F4B122-BF01-4DA8-9B0F-A3AD8B051ABB}" type="presParOf" srcId="{180FE25D-3B5C-43C9-B885-9F19EFC1576F}" destId="{7DEADA73-16FB-4A05-A5CE-7180B93FC8FA}" srcOrd="0" destOrd="0" presId="urn:microsoft.com/office/officeart/2008/layout/LinedList"/>
    <dgm:cxn modelId="{61A675EA-9931-47FE-BFBC-6BFF3C467833}" type="presParOf" srcId="{180FE25D-3B5C-43C9-B885-9F19EFC1576F}" destId="{EEA1D48C-8527-4A57-B453-CA9B13D17374}"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631A3E0F-DEAA-4C24-BD03-FF9079BFF505}" type="doc">
      <dgm:prSet loTypeId="urn:microsoft.com/office/officeart/2005/8/layout/vList2" loCatId="" qsTypeId="urn:microsoft.com/office/officeart/2005/8/quickstyle/simple1" qsCatId="simple" csTypeId="urn:microsoft.com/office/officeart/2005/8/colors/accent1_1" csCatId="accent1" phldr="1"/>
      <dgm:spPr/>
      <dgm:t>
        <a:bodyPr/>
        <a:lstStyle/>
        <a:p>
          <a:endParaRPr lang="en-US"/>
        </a:p>
      </dgm:t>
    </dgm:pt>
    <dgm:pt modelId="{7298FEF3-C6CF-40FA-AE1F-3FF22D5638CF}">
      <dgm:prSet custT="1"/>
      <dgm:spPr>
        <a:ln>
          <a:noFill/>
        </a:ln>
      </dgm:spPr>
      <dgm:t>
        <a:bodyPr/>
        <a:lstStyle/>
        <a:p>
          <a:r>
            <a:rPr lang="en-US" sz="2400" dirty="0"/>
            <a:t>Rajini Hodigere</a:t>
          </a:r>
        </a:p>
      </dgm:t>
    </dgm:pt>
    <dgm:pt modelId="{048134C1-4D8F-47EB-B390-711AFBF333C9}" type="parTrans" cxnId="{F8469E1C-7A1D-417D-B088-E85983E223A6}">
      <dgm:prSet/>
      <dgm:spPr/>
      <dgm:t>
        <a:bodyPr/>
        <a:lstStyle/>
        <a:p>
          <a:endParaRPr lang="en-US"/>
        </a:p>
      </dgm:t>
    </dgm:pt>
    <dgm:pt modelId="{20065533-5F6D-4853-9271-E753D26A827B}" type="sibTrans" cxnId="{F8469E1C-7A1D-417D-B088-E85983E223A6}">
      <dgm:prSet/>
      <dgm:spPr/>
      <dgm:t>
        <a:bodyPr/>
        <a:lstStyle/>
        <a:p>
          <a:endParaRPr lang="en-US"/>
        </a:p>
      </dgm:t>
    </dgm:pt>
    <dgm:pt modelId="{5FB297F1-87E0-5C4F-B6EA-9D4B3CAE51BC}">
      <dgm:prSet custT="1"/>
      <dgm:spPr/>
      <dgm:t>
        <a:bodyPr/>
        <a:lstStyle/>
        <a:p>
          <a:r>
            <a:rPr lang="en-US" sz="1800" dirty="0"/>
            <a:t>Morris County Department of Human Services </a:t>
          </a:r>
        </a:p>
      </dgm:t>
    </dgm:pt>
    <dgm:pt modelId="{A1C33E63-EB6C-B64C-85B5-8289530EA2A8}" type="parTrans" cxnId="{79486870-F84F-B647-83AF-77328B3EBBAD}">
      <dgm:prSet/>
      <dgm:spPr/>
      <dgm:t>
        <a:bodyPr/>
        <a:lstStyle/>
        <a:p>
          <a:endParaRPr lang="en-US"/>
        </a:p>
      </dgm:t>
    </dgm:pt>
    <dgm:pt modelId="{CC3CD692-519B-1049-A2A6-6DD08613A08A}" type="sibTrans" cxnId="{79486870-F84F-B647-83AF-77328B3EBBAD}">
      <dgm:prSet/>
      <dgm:spPr/>
      <dgm:t>
        <a:bodyPr/>
        <a:lstStyle/>
        <a:p>
          <a:endParaRPr lang="en-US"/>
        </a:p>
      </dgm:t>
    </dgm:pt>
    <dgm:pt modelId="{E1B9CFCB-FBDD-D94F-98AB-BE8712F68665}">
      <dgm:prSet custT="1"/>
      <dgm:spPr/>
      <dgm:t>
        <a:bodyPr/>
        <a:lstStyle/>
        <a:p>
          <a:r>
            <a:rPr lang="en-US" sz="1800" dirty="0"/>
            <a:t>Community Development</a:t>
          </a:r>
        </a:p>
      </dgm:t>
    </dgm:pt>
    <dgm:pt modelId="{CC8A08F1-698D-D44C-8A99-0F0326451257}" type="parTrans" cxnId="{DB3D3D8F-4243-B843-B6BF-54118206B6B7}">
      <dgm:prSet/>
      <dgm:spPr/>
      <dgm:t>
        <a:bodyPr/>
        <a:lstStyle/>
        <a:p>
          <a:endParaRPr lang="en-US"/>
        </a:p>
      </dgm:t>
    </dgm:pt>
    <dgm:pt modelId="{ED3E3CCD-8953-594A-BDB9-53E5F23F18A1}" type="sibTrans" cxnId="{DB3D3D8F-4243-B843-B6BF-54118206B6B7}">
      <dgm:prSet/>
      <dgm:spPr/>
      <dgm:t>
        <a:bodyPr/>
        <a:lstStyle/>
        <a:p>
          <a:endParaRPr lang="en-US"/>
        </a:p>
      </dgm:t>
    </dgm:pt>
    <dgm:pt modelId="{0F1113E7-CCE5-584E-AA9E-1717D09219EC}">
      <dgm:prSet custT="1"/>
      <dgm:spPr/>
      <dgm:t>
        <a:bodyPr/>
        <a:lstStyle/>
        <a:p>
          <a:r>
            <a:rPr lang="en-US" sz="1800" dirty="0"/>
            <a:t>(973) 285-6060</a:t>
          </a:r>
        </a:p>
      </dgm:t>
    </dgm:pt>
    <dgm:pt modelId="{232DB8D7-11D2-6C42-9B4E-80944E6FE274}" type="parTrans" cxnId="{777D451B-B54A-1443-865C-610CDA49CBDD}">
      <dgm:prSet/>
      <dgm:spPr/>
      <dgm:t>
        <a:bodyPr/>
        <a:lstStyle/>
        <a:p>
          <a:endParaRPr lang="en-US"/>
        </a:p>
      </dgm:t>
    </dgm:pt>
    <dgm:pt modelId="{B74C7007-C4A0-1F4D-9B6C-A8AB799702CE}" type="sibTrans" cxnId="{777D451B-B54A-1443-865C-610CDA49CBDD}">
      <dgm:prSet/>
      <dgm:spPr/>
      <dgm:t>
        <a:bodyPr/>
        <a:lstStyle/>
        <a:p>
          <a:endParaRPr lang="en-US"/>
        </a:p>
      </dgm:t>
    </dgm:pt>
    <dgm:pt modelId="{23A09DCF-B5E7-8E4C-A647-A4DC0C73A1B0}">
      <dgm:prSet custT="1"/>
      <dgm:spPr/>
      <dgm:t>
        <a:bodyPr/>
        <a:lstStyle/>
        <a:p>
          <a:r>
            <a:rPr lang="en-US" sz="1800" dirty="0">
              <a:hlinkClick xmlns:r="http://schemas.openxmlformats.org/officeDocument/2006/relationships" r:id="rId1"/>
            </a:rPr>
            <a:t>rhodigere@co.morris.nj.us</a:t>
          </a:r>
          <a:endParaRPr lang="en-US" sz="1800" dirty="0"/>
        </a:p>
      </dgm:t>
    </dgm:pt>
    <dgm:pt modelId="{CF87518E-B872-0A47-823F-F339C72F51B7}" type="parTrans" cxnId="{F8E8947E-3D37-3845-B28D-7F4AE75F3372}">
      <dgm:prSet/>
      <dgm:spPr/>
      <dgm:t>
        <a:bodyPr/>
        <a:lstStyle/>
        <a:p>
          <a:endParaRPr lang="en-US"/>
        </a:p>
      </dgm:t>
    </dgm:pt>
    <dgm:pt modelId="{72777DDF-A5EF-4B4B-AA7D-459832AECD46}" type="sibTrans" cxnId="{F8E8947E-3D37-3845-B28D-7F4AE75F3372}">
      <dgm:prSet/>
      <dgm:spPr/>
      <dgm:t>
        <a:bodyPr/>
        <a:lstStyle/>
        <a:p>
          <a:endParaRPr lang="en-US"/>
        </a:p>
      </dgm:t>
    </dgm:pt>
    <dgm:pt modelId="{982AABCF-2994-4620-8A7C-570E6DDEA7C0}">
      <dgm:prSet custT="1"/>
      <dgm:spPr/>
      <dgm:t>
        <a:bodyPr/>
        <a:lstStyle/>
        <a:p>
          <a:endParaRPr lang="en-US" sz="1800" dirty="0"/>
        </a:p>
      </dgm:t>
    </dgm:pt>
    <dgm:pt modelId="{15A78DB4-41FC-44D3-9B1C-4EBCEA0DDA9A}" type="parTrans" cxnId="{2337C4A5-1563-43AC-8894-818E857BE273}">
      <dgm:prSet/>
      <dgm:spPr/>
      <dgm:t>
        <a:bodyPr/>
        <a:lstStyle/>
        <a:p>
          <a:endParaRPr lang="en-US"/>
        </a:p>
      </dgm:t>
    </dgm:pt>
    <dgm:pt modelId="{4BE8A9FC-201D-4685-9A49-8ED8CD2C81AB}" type="sibTrans" cxnId="{2337C4A5-1563-43AC-8894-818E857BE273}">
      <dgm:prSet/>
      <dgm:spPr/>
      <dgm:t>
        <a:bodyPr/>
        <a:lstStyle/>
        <a:p>
          <a:endParaRPr lang="en-US"/>
        </a:p>
      </dgm:t>
    </dgm:pt>
    <dgm:pt modelId="{2A41B0EB-248B-46E0-B8E1-FE5EE0A8B1F1}">
      <dgm:prSet custT="1"/>
      <dgm:spPr/>
      <dgm:t>
        <a:bodyPr/>
        <a:lstStyle/>
        <a:p>
          <a:r>
            <a:rPr lang="en-US" sz="1800" dirty="0"/>
            <a:t>Or</a:t>
          </a:r>
        </a:p>
      </dgm:t>
    </dgm:pt>
    <dgm:pt modelId="{62758D1A-FC9A-4289-BF7D-E9847A49BD16}" type="parTrans" cxnId="{1D04A86D-8FC5-4E5B-9DD7-BCBBA6D5860D}">
      <dgm:prSet/>
      <dgm:spPr/>
      <dgm:t>
        <a:bodyPr/>
        <a:lstStyle/>
        <a:p>
          <a:endParaRPr lang="en-US"/>
        </a:p>
      </dgm:t>
    </dgm:pt>
    <dgm:pt modelId="{254EF734-8DDA-48F2-A440-8AC467AA6845}" type="sibTrans" cxnId="{1D04A86D-8FC5-4E5B-9DD7-BCBBA6D5860D}">
      <dgm:prSet/>
      <dgm:spPr/>
      <dgm:t>
        <a:bodyPr/>
        <a:lstStyle/>
        <a:p>
          <a:endParaRPr lang="en-US"/>
        </a:p>
      </dgm:t>
    </dgm:pt>
    <dgm:pt modelId="{8580A5E0-ADCD-432B-9878-2713BB564C8A}">
      <dgm:prSet custT="1"/>
      <dgm:spPr/>
      <dgm:t>
        <a:bodyPr/>
        <a:lstStyle/>
        <a:p>
          <a:endParaRPr lang="en-US" sz="1800" dirty="0"/>
        </a:p>
      </dgm:t>
    </dgm:pt>
    <dgm:pt modelId="{E58E035F-5AC2-4FF5-B6EE-1AC2A0A56AD7}" type="parTrans" cxnId="{8F190432-0A75-4020-8D4A-3AED62EBC438}">
      <dgm:prSet/>
      <dgm:spPr/>
      <dgm:t>
        <a:bodyPr/>
        <a:lstStyle/>
        <a:p>
          <a:endParaRPr lang="en-US"/>
        </a:p>
      </dgm:t>
    </dgm:pt>
    <dgm:pt modelId="{C72B9005-BE50-46A3-99AB-B51EC1C617E6}" type="sibTrans" cxnId="{8F190432-0A75-4020-8D4A-3AED62EBC438}">
      <dgm:prSet/>
      <dgm:spPr/>
      <dgm:t>
        <a:bodyPr/>
        <a:lstStyle/>
        <a:p>
          <a:endParaRPr lang="en-US"/>
        </a:p>
      </dgm:t>
    </dgm:pt>
    <dgm:pt modelId="{D94DC199-B50F-456F-8FF1-1DB7C414E4FE}">
      <dgm:prSet custT="1"/>
      <dgm:spPr/>
      <dgm:t>
        <a:bodyPr/>
        <a:lstStyle/>
        <a:p>
          <a:pPr>
            <a:buNone/>
          </a:pPr>
          <a:r>
            <a:rPr lang="en-US" sz="2400" dirty="0"/>
            <a:t>Lauren Van Horne</a:t>
          </a:r>
        </a:p>
      </dgm:t>
    </dgm:pt>
    <dgm:pt modelId="{AB755C0F-CE79-4005-9BF2-777B81838D61}" type="parTrans" cxnId="{F4A2DAF0-C0C3-4DE0-8BFD-139CE0A831E7}">
      <dgm:prSet/>
      <dgm:spPr/>
      <dgm:t>
        <a:bodyPr/>
        <a:lstStyle/>
        <a:p>
          <a:endParaRPr lang="en-US"/>
        </a:p>
      </dgm:t>
    </dgm:pt>
    <dgm:pt modelId="{4AEACFE7-B1FF-4327-8180-E3817A55A6E8}" type="sibTrans" cxnId="{F4A2DAF0-C0C3-4DE0-8BFD-139CE0A831E7}">
      <dgm:prSet/>
      <dgm:spPr/>
      <dgm:t>
        <a:bodyPr/>
        <a:lstStyle/>
        <a:p>
          <a:endParaRPr lang="en-US"/>
        </a:p>
      </dgm:t>
    </dgm:pt>
    <dgm:pt modelId="{A19A39FC-514A-481C-9F4F-672DD27E547D}">
      <dgm:prSet custT="1"/>
      <dgm:spPr/>
      <dgm:t>
        <a:bodyPr/>
        <a:lstStyle/>
        <a:p>
          <a:pPr>
            <a:buNone/>
          </a:pPr>
          <a:r>
            <a:rPr lang="en-US" sz="1800" dirty="0"/>
            <a:t>Morris County Department of Human Services</a:t>
          </a:r>
        </a:p>
      </dgm:t>
    </dgm:pt>
    <dgm:pt modelId="{2EA86276-4084-474A-BDCE-8D143B15FE29}" type="parTrans" cxnId="{C2250566-5168-4997-A66C-A4894365B139}">
      <dgm:prSet/>
      <dgm:spPr/>
      <dgm:t>
        <a:bodyPr/>
        <a:lstStyle/>
        <a:p>
          <a:endParaRPr lang="en-US"/>
        </a:p>
      </dgm:t>
    </dgm:pt>
    <dgm:pt modelId="{8F85E81B-79F1-4F33-991D-550A5C366964}" type="sibTrans" cxnId="{C2250566-5168-4997-A66C-A4894365B139}">
      <dgm:prSet/>
      <dgm:spPr/>
      <dgm:t>
        <a:bodyPr/>
        <a:lstStyle/>
        <a:p>
          <a:endParaRPr lang="en-US"/>
        </a:p>
      </dgm:t>
    </dgm:pt>
    <dgm:pt modelId="{DEBAA901-CDFA-45B0-BF99-BAB414BAA543}">
      <dgm:prSet custT="1"/>
      <dgm:spPr/>
      <dgm:t>
        <a:bodyPr/>
        <a:lstStyle/>
        <a:p>
          <a:pPr>
            <a:buNone/>
          </a:pPr>
          <a:r>
            <a:rPr lang="en-US" sz="1800"/>
            <a:t>Community Development   </a:t>
          </a:r>
        </a:p>
      </dgm:t>
    </dgm:pt>
    <dgm:pt modelId="{D0323457-05D4-4CD7-8461-F5F4A3852860}" type="parTrans" cxnId="{CBBCC5DC-0C62-4DAA-8869-B406D819C6DE}">
      <dgm:prSet/>
      <dgm:spPr/>
      <dgm:t>
        <a:bodyPr/>
        <a:lstStyle/>
        <a:p>
          <a:endParaRPr lang="en-US"/>
        </a:p>
      </dgm:t>
    </dgm:pt>
    <dgm:pt modelId="{2068478B-83CC-4DB5-B17A-4764651B280D}" type="sibTrans" cxnId="{CBBCC5DC-0C62-4DAA-8869-B406D819C6DE}">
      <dgm:prSet/>
      <dgm:spPr/>
      <dgm:t>
        <a:bodyPr/>
        <a:lstStyle/>
        <a:p>
          <a:endParaRPr lang="en-US"/>
        </a:p>
      </dgm:t>
    </dgm:pt>
    <dgm:pt modelId="{20BD292B-59AE-4DAC-81D3-F15F283F8FCC}">
      <dgm:prSet custT="1"/>
      <dgm:spPr/>
      <dgm:t>
        <a:bodyPr/>
        <a:lstStyle/>
        <a:p>
          <a:pPr>
            <a:buNone/>
          </a:pPr>
          <a:r>
            <a:rPr lang="en-US" sz="1800" dirty="0"/>
            <a:t>(973) 285-6033</a:t>
          </a:r>
        </a:p>
      </dgm:t>
    </dgm:pt>
    <dgm:pt modelId="{108179C2-1E0E-4B5F-8C3D-A22022FF6AE4}" type="parTrans" cxnId="{DA4E1439-3BA2-43CB-ACD4-1B7EACB18479}">
      <dgm:prSet/>
      <dgm:spPr/>
      <dgm:t>
        <a:bodyPr/>
        <a:lstStyle/>
        <a:p>
          <a:endParaRPr lang="en-US"/>
        </a:p>
      </dgm:t>
    </dgm:pt>
    <dgm:pt modelId="{70D851AF-F128-457C-A57E-CD59B71B4B16}" type="sibTrans" cxnId="{DA4E1439-3BA2-43CB-ACD4-1B7EACB18479}">
      <dgm:prSet/>
      <dgm:spPr/>
      <dgm:t>
        <a:bodyPr/>
        <a:lstStyle/>
        <a:p>
          <a:endParaRPr lang="en-US"/>
        </a:p>
      </dgm:t>
    </dgm:pt>
    <dgm:pt modelId="{AD15D5C7-6F2B-40EE-8226-B1740189BD1F}">
      <dgm:prSet custT="1"/>
      <dgm:spPr/>
      <dgm:t>
        <a:bodyPr/>
        <a:lstStyle/>
        <a:p>
          <a:pPr>
            <a:buNone/>
          </a:pPr>
          <a:r>
            <a:rPr lang="en-US" sz="1800" dirty="0">
              <a:hlinkClick xmlns:r="http://schemas.openxmlformats.org/officeDocument/2006/relationships" r:id="rId2"/>
            </a:rPr>
            <a:t>Lvanhorne@co.morris.nj.us</a:t>
          </a:r>
          <a:r>
            <a:rPr lang="en-US" sz="1800" dirty="0"/>
            <a:t> </a:t>
          </a:r>
        </a:p>
      </dgm:t>
    </dgm:pt>
    <dgm:pt modelId="{1AFD3BD3-869D-428F-8C8B-A24460217BF1}" type="parTrans" cxnId="{2E777E5F-D319-4B6F-8123-8D3C807C9534}">
      <dgm:prSet/>
      <dgm:spPr/>
      <dgm:t>
        <a:bodyPr/>
        <a:lstStyle/>
        <a:p>
          <a:endParaRPr lang="en-US"/>
        </a:p>
      </dgm:t>
    </dgm:pt>
    <dgm:pt modelId="{CC42918B-9027-479B-AB7D-283FB5AC19D6}" type="sibTrans" cxnId="{2E777E5F-D319-4B6F-8123-8D3C807C9534}">
      <dgm:prSet/>
      <dgm:spPr/>
      <dgm:t>
        <a:bodyPr/>
        <a:lstStyle/>
        <a:p>
          <a:endParaRPr lang="en-US"/>
        </a:p>
      </dgm:t>
    </dgm:pt>
    <dgm:pt modelId="{393B4608-B710-2E4F-8BD1-52DF3F9D471E}" type="pres">
      <dgm:prSet presAssocID="{631A3E0F-DEAA-4C24-BD03-FF9079BFF505}" presName="linear" presStyleCnt="0">
        <dgm:presLayoutVars>
          <dgm:animLvl val="lvl"/>
          <dgm:resizeHandles val="exact"/>
        </dgm:presLayoutVars>
      </dgm:prSet>
      <dgm:spPr/>
    </dgm:pt>
    <dgm:pt modelId="{C808753F-55E7-E646-961C-82124AB1FD33}" type="pres">
      <dgm:prSet presAssocID="{7298FEF3-C6CF-40FA-AE1F-3FF22D5638CF}" presName="parentText" presStyleLbl="node1" presStyleIdx="0" presStyleCnt="1" custScaleY="55731">
        <dgm:presLayoutVars>
          <dgm:chMax val="0"/>
          <dgm:bulletEnabled val="1"/>
        </dgm:presLayoutVars>
      </dgm:prSet>
      <dgm:spPr/>
    </dgm:pt>
    <dgm:pt modelId="{5682559A-4A32-5443-9AC4-BF10F62935A7}" type="pres">
      <dgm:prSet presAssocID="{7298FEF3-C6CF-40FA-AE1F-3FF22D5638CF}" presName="childText" presStyleLbl="revTx" presStyleIdx="0" presStyleCnt="1">
        <dgm:presLayoutVars>
          <dgm:bulletEnabled val="1"/>
        </dgm:presLayoutVars>
      </dgm:prSet>
      <dgm:spPr/>
    </dgm:pt>
  </dgm:ptLst>
  <dgm:cxnLst>
    <dgm:cxn modelId="{D7E41600-97BD-B343-BEC4-7AE4FCA3C550}" type="presOf" srcId="{23A09DCF-B5E7-8E4C-A647-A4DC0C73A1B0}" destId="{5682559A-4A32-5443-9AC4-BF10F62935A7}" srcOrd="0" destOrd="3" presId="urn:microsoft.com/office/officeart/2005/8/layout/vList2"/>
    <dgm:cxn modelId="{AD4AD906-90C2-4AD0-9906-68EA97110EB3}" type="presOf" srcId="{2A41B0EB-248B-46E0-B8E1-FE5EE0A8B1F1}" destId="{5682559A-4A32-5443-9AC4-BF10F62935A7}" srcOrd="0" destOrd="5" presId="urn:microsoft.com/office/officeart/2005/8/layout/vList2"/>
    <dgm:cxn modelId="{AF486D10-0773-4DBD-A3E9-0FF64A7794CC}" type="presOf" srcId="{A19A39FC-514A-481C-9F4F-672DD27E547D}" destId="{5682559A-4A32-5443-9AC4-BF10F62935A7}" srcOrd="0" destOrd="8" presId="urn:microsoft.com/office/officeart/2005/8/layout/vList2"/>
    <dgm:cxn modelId="{777D451B-B54A-1443-865C-610CDA49CBDD}" srcId="{7298FEF3-C6CF-40FA-AE1F-3FF22D5638CF}" destId="{0F1113E7-CCE5-584E-AA9E-1717D09219EC}" srcOrd="2" destOrd="0" parTransId="{232DB8D7-11D2-6C42-9B4E-80944E6FE274}" sibTransId="{B74C7007-C4A0-1F4D-9B6C-A8AB799702CE}"/>
    <dgm:cxn modelId="{F8469E1C-7A1D-417D-B088-E85983E223A6}" srcId="{631A3E0F-DEAA-4C24-BD03-FF9079BFF505}" destId="{7298FEF3-C6CF-40FA-AE1F-3FF22D5638CF}" srcOrd="0" destOrd="0" parTransId="{048134C1-4D8F-47EB-B390-711AFBF333C9}" sibTransId="{20065533-5F6D-4853-9271-E753D26A827B}"/>
    <dgm:cxn modelId="{A2701720-2F60-7D46-8CD9-3615C0FB5C84}" type="presOf" srcId="{5FB297F1-87E0-5C4F-B6EA-9D4B3CAE51BC}" destId="{5682559A-4A32-5443-9AC4-BF10F62935A7}" srcOrd="0" destOrd="0" presId="urn:microsoft.com/office/officeart/2005/8/layout/vList2"/>
    <dgm:cxn modelId="{8F190432-0A75-4020-8D4A-3AED62EBC438}" srcId="{7298FEF3-C6CF-40FA-AE1F-3FF22D5638CF}" destId="{8580A5E0-ADCD-432B-9878-2713BB564C8A}" srcOrd="6" destOrd="0" parTransId="{E58E035F-5AC2-4FF5-B6EE-1AC2A0A56AD7}" sibTransId="{C72B9005-BE50-46A3-99AB-B51EC1C617E6}"/>
    <dgm:cxn modelId="{B9BD0134-4842-4681-B242-13FEAE38BFAE}" type="presOf" srcId="{20BD292B-59AE-4DAC-81D3-F15F283F8FCC}" destId="{5682559A-4A32-5443-9AC4-BF10F62935A7}" srcOrd="0" destOrd="10" presId="urn:microsoft.com/office/officeart/2005/8/layout/vList2"/>
    <dgm:cxn modelId="{DA4E1439-3BA2-43CB-ACD4-1B7EACB18479}" srcId="{7298FEF3-C6CF-40FA-AE1F-3FF22D5638CF}" destId="{20BD292B-59AE-4DAC-81D3-F15F283F8FCC}" srcOrd="10" destOrd="0" parTransId="{108179C2-1E0E-4B5F-8C3D-A22022FF6AE4}" sibTransId="{70D851AF-F128-457C-A57E-CD59B71B4B16}"/>
    <dgm:cxn modelId="{2E777E5F-D319-4B6F-8123-8D3C807C9534}" srcId="{7298FEF3-C6CF-40FA-AE1F-3FF22D5638CF}" destId="{AD15D5C7-6F2B-40EE-8226-B1740189BD1F}" srcOrd="11" destOrd="0" parTransId="{1AFD3BD3-869D-428F-8C8B-A24460217BF1}" sibTransId="{CC42918B-9027-479B-AB7D-283FB5AC19D6}"/>
    <dgm:cxn modelId="{FA472362-4836-49F5-A3EC-9D59ED704022}" type="presOf" srcId="{8580A5E0-ADCD-432B-9878-2713BB564C8A}" destId="{5682559A-4A32-5443-9AC4-BF10F62935A7}" srcOrd="0" destOrd="6" presId="urn:microsoft.com/office/officeart/2005/8/layout/vList2"/>
    <dgm:cxn modelId="{C2250566-5168-4997-A66C-A4894365B139}" srcId="{7298FEF3-C6CF-40FA-AE1F-3FF22D5638CF}" destId="{A19A39FC-514A-481C-9F4F-672DD27E547D}" srcOrd="8" destOrd="0" parTransId="{2EA86276-4084-474A-BDCE-8D143B15FE29}" sibTransId="{8F85E81B-79F1-4F33-991D-550A5C366964}"/>
    <dgm:cxn modelId="{1D04A86D-8FC5-4E5B-9DD7-BCBBA6D5860D}" srcId="{7298FEF3-C6CF-40FA-AE1F-3FF22D5638CF}" destId="{2A41B0EB-248B-46E0-B8E1-FE5EE0A8B1F1}" srcOrd="5" destOrd="0" parTransId="{62758D1A-FC9A-4289-BF7D-E9847A49BD16}" sibTransId="{254EF734-8DDA-48F2-A440-8AC467AA6845}"/>
    <dgm:cxn modelId="{BD5B736E-1030-4C3B-8A0C-6255E67303E0}" type="presOf" srcId="{DEBAA901-CDFA-45B0-BF99-BAB414BAA543}" destId="{5682559A-4A32-5443-9AC4-BF10F62935A7}" srcOrd="0" destOrd="9" presId="urn:microsoft.com/office/officeart/2005/8/layout/vList2"/>
    <dgm:cxn modelId="{79486870-F84F-B647-83AF-77328B3EBBAD}" srcId="{7298FEF3-C6CF-40FA-AE1F-3FF22D5638CF}" destId="{5FB297F1-87E0-5C4F-B6EA-9D4B3CAE51BC}" srcOrd="0" destOrd="0" parTransId="{A1C33E63-EB6C-B64C-85B5-8289530EA2A8}" sibTransId="{CC3CD692-519B-1049-A2A6-6DD08613A08A}"/>
    <dgm:cxn modelId="{F8E8947E-3D37-3845-B28D-7F4AE75F3372}" srcId="{7298FEF3-C6CF-40FA-AE1F-3FF22D5638CF}" destId="{23A09DCF-B5E7-8E4C-A647-A4DC0C73A1B0}" srcOrd="3" destOrd="0" parTransId="{CF87518E-B872-0A47-823F-F339C72F51B7}" sibTransId="{72777DDF-A5EF-4B4B-AA7D-459832AECD46}"/>
    <dgm:cxn modelId="{BB3A3087-65BD-FD47-B13B-BD334A44365A}" type="presOf" srcId="{0F1113E7-CCE5-584E-AA9E-1717D09219EC}" destId="{5682559A-4A32-5443-9AC4-BF10F62935A7}" srcOrd="0" destOrd="2" presId="urn:microsoft.com/office/officeart/2005/8/layout/vList2"/>
    <dgm:cxn modelId="{DB3D3D8F-4243-B843-B6BF-54118206B6B7}" srcId="{7298FEF3-C6CF-40FA-AE1F-3FF22D5638CF}" destId="{E1B9CFCB-FBDD-D94F-98AB-BE8712F68665}" srcOrd="1" destOrd="0" parTransId="{CC8A08F1-698D-D44C-8A99-0F0326451257}" sibTransId="{ED3E3CCD-8953-594A-BDB9-53E5F23F18A1}"/>
    <dgm:cxn modelId="{1F3311A3-4611-8941-B748-36FBDC1C44F8}" type="presOf" srcId="{631A3E0F-DEAA-4C24-BD03-FF9079BFF505}" destId="{393B4608-B710-2E4F-8BD1-52DF3F9D471E}" srcOrd="0" destOrd="0" presId="urn:microsoft.com/office/officeart/2005/8/layout/vList2"/>
    <dgm:cxn modelId="{2337C4A5-1563-43AC-8894-818E857BE273}" srcId="{7298FEF3-C6CF-40FA-AE1F-3FF22D5638CF}" destId="{982AABCF-2994-4620-8A7C-570E6DDEA7C0}" srcOrd="4" destOrd="0" parTransId="{15A78DB4-41FC-44D3-9B1C-4EBCEA0DDA9A}" sibTransId="{4BE8A9FC-201D-4685-9A49-8ED8CD2C81AB}"/>
    <dgm:cxn modelId="{E2E9D9A7-CB3F-1B45-BC59-2980E711D4F7}" type="presOf" srcId="{7298FEF3-C6CF-40FA-AE1F-3FF22D5638CF}" destId="{C808753F-55E7-E646-961C-82124AB1FD33}" srcOrd="0" destOrd="0" presId="urn:microsoft.com/office/officeart/2005/8/layout/vList2"/>
    <dgm:cxn modelId="{2C1AFCB2-1053-4B59-9DD0-7B71576A38BE}" type="presOf" srcId="{D94DC199-B50F-456F-8FF1-1DB7C414E4FE}" destId="{5682559A-4A32-5443-9AC4-BF10F62935A7}" srcOrd="0" destOrd="7" presId="urn:microsoft.com/office/officeart/2005/8/layout/vList2"/>
    <dgm:cxn modelId="{0DF7A2D8-1320-4CCC-93E2-FA515EB1AB3F}" type="presOf" srcId="{AD15D5C7-6F2B-40EE-8226-B1740189BD1F}" destId="{5682559A-4A32-5443-9AC4-BF10F62935A7}" srcOrd="0" destOrd="11" presId="urn:microsoft.com/office/officeart/2005/8/layout/vList2"/>
    <dgm:cxn modelId="{CBBCC5DC-0C62-4DAA-8869-B406D819C6DE}" srcId="{7298FEF3-C6CF-40FA-AE1F-3FF22D5638CF}" destId="{DEBAA901-CDFA-45B0-BF99-BAB414BAA543}" srcOrd="9" destOrd="0" parTransId="{D0323457-05D4-4CD7-8461-F5F4A3852860}" sibTransId="{2068478B-83CC-4DB5-B17A-4764651B280D}"/>
    <dgm:cxn modelId="{87D357DD-B73F-40C1-B549-F7CEFEA30558}" type="presOf" srcId="{982AABCF-2994-4620-8A7C-570E6DDEA7C0}" destId="{5682559A-4A32-5443-9AC4-BF10F62935A7}" srcOrd="0" destOrd="4" presId="urn:microsoft.com/office/officeart/2005/8/layout/vList2"/>
    <dgm:cxn modelId="{972C47DE-E146-D24E-9311-A4554298A439}" type="presOf" srcId="{E1B9CFCB-FBDD-D94F-98AB-BE8712F68665}" destId="{5682559A-4A32-5443-9AC4-BF10F62935A7}" srcOrd="0" destOrd="1" presId="urn:microsoft.com/office/officeart/2005/8/layout/vList2"/>
    <dgm:cxn modelId="{F4A2DAF0-C0C3-4DE0-8BFD-139CE0A831E7}" srcId="{7298FEF3-C6CF-40FA-AE1F-3FF22D5638CF}" destId="{D94DC199-B50F-456F-8FF1-1DB7C414E4FE}" srcOrd="7" destOrd="0" parTransId="{AB755C0F-CE79-4005-9BF2-777B81838D61}" sibTransId="{4AEACFE7-B1FF-4327-8180-E3817A55A6E8}"/>
    <dgm:cxn modelId="{4C8F0F2D-BF9D-C644-9382-FB5871FF8E0B}" type="presParOf" srcId="{393B4608-B710-2E4F-8BD1-52DF3F9D471E}" destId="{C808753F-55E7-E646-961C-82124AB1FD33}" srcOrd="0" destOrd="0" presId="urn:microsoft.com/office/officeart/2005/8/layout/vList2"/>
    <dgm:cxn modelId="{B5E073D1-2CD9-0E41-BA40-7F80B94BA56E}" type="presParOf" srcId="{393B4608-B710-2E4F-8BD1-52DF3F9D471E}" destId="{5682559A-4A32-5443-9AC4-BF10F62935A7}"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4C613B8-8C70-413B-9B24-188E039239C2}" type="doc">
      <dgm:prSet loTypeId="urn:microsoft.com/office/officeart/2018/2/layout/IconLabelList" loCatId="icon" qsTypeId="urn:microsoft.com/office/officeart/2005/8/quickstyle/simple1" qsCatId="simple" csTypeId="urn:microsoft.com/office/officeart/2005/8/colors/colorful4" csCatId="colorful" phldr="1"/>
      <dgm:spPr/>
      <dgm:t>
        <a:bodyPr/>
        <a:lstStyle/>
        <a:p>
          <a:endParaRPr lang="en-US"/>
        </a:p>
      </dgm:t>
    </dgm:pt>
    <dgm:pt modelId="{0BBC24F8-811E-45DD-966D-B822ED9836F6}">
      <dgm:prSet custT="1"/>
      <dgm:spPr/>
      <dgm:t>
        <a:bodyPr/>
        <a:lstStyle/>
        <a:p>
          <a:pPr>
            <a:lnSpc>
              <a:spcPct val="100000"/>
            </a:lnSpc>
          </a:pPr>
          <a:r>
            <a:rPr lang="en-US" sz="1600" b="0" i="0" dirty="0">
              <a:latin typeface="+mn-lt"/>
            </a:rPr>
            <a:t>Housing Rehabilitation</a:t>
          </a:r>
        </a:p>
      </dgm:t>
    </dgm:pt>
    <dgm:pt modelId="{221A9CE8-2C76-4C65-A9ED-7BEA8A22835D}" type="parTrans" cxnId="{1294FD89-0B06-418D-8631-832BD8FE6EBF}">
      <dgm:prSet/>
      <dgm:spPr/>
      <dgm:t>
        <a:bodyPr/>
        <a:lstStyle/>
        <a:p>
          <a:endParaRPr lang="en-US" sz="2400" b="0" i="0">
            <a:latin typeface="Avenir Next LT Pro" panose="020B0504020202020204" pitchFamily="34" charset="77"/>
          </a:endParaRPr>
        </a:p>
      </dgm:t>
    </dgm:pt>
    <dgm:pt modelId="{67D52767-6FB1-42B9-BCB7-8AE8AF550F47}" type="sibTrans" cxnId="{1294FD89-0B06-418D-8631-832BD8FE6EBF}">
      <dgm:prSet/>
      <dgm:spPr/>
      <dgm:t>
        <a:bodyPr/>
        <a:lstStyle/>
        <a:p>
          <a:endParaRPr lang="en-US" sz="2400" b="0" i="0">
            <a:latin typeface="Avenir Next LT Pro" panose="020B0504020202020204" pitchFamily="34" charset="77"/>
          </a:endParaRPr>
        </a:p>
      </dgm:t>
    </dgm:pt>
    <dgm:pt modelId="{A50D0C62-FF3C-49D4-88AA-0BF0E8C4B840}">
      <dgm:prSet custT="1"/>
      <dgm:spPr/>
      <dgm:t>
        <a:bodyPr/>
        <a:lstStyle/>
        <a:p>
          <a:pPr>
            <a:lnSpc>
              <a:spcPct val="100000"/>
            </a:lnSpc>
          </a:pPr>
          <a:r>
            <a:rPr lang="en-US" sz="1600" b="0" i="0" dirty="0">
              <a:latin typeface="+mn-lt"/>
            </a:rPr>
            <a:t>Homeownership Assistance</a:t>
          </a:r>
        </a:p>
      </dgm:t>
    </dgm:pt>
    <dgm:pt modelId="{6E7A034A-3F11-4408-A15F-7EC7FB2706B6}" type="parTrans" cxnId="{C6A9E367-DE72-4FEC-B57F-6103649144A4}">
      <dgm:prSet/>
      <dgm:spPr/>
      <dgm:t>
        <a:bodyPr/>
        <a:lstStyle/>
        <a:p>
          <a:endParaRPr lang="en-US" sz="2400" b="0" i="0">
            <a:latin typeface="Avenir Next LT Pro" panose="020B0504020202020204" pitchFamily="34" charset="77"/>
          </a:endParaRPr>
        </a:p>
      </dgm:t>
    </dgm:pt>
    <dgm:pt modelId="{83EFAFFB-B455-4B03-B5D4-971B162E189B}" type="sibTrans" cxnId="{C6A9E367-DE72-4FEC-B57F-6103649144A4}">
      <dgm:prSet/>
      <dgm:spPr/>
      <dgm:t>
        <a:bodyPr/>
        <a:lstStyle/>
        <a:p>
          <a:endParaRPr lang="en-US" sz="2400" b="0" i="0">
            <a:latin typeface="Avenir Next LT Pro" panose="020B0504020202020204" pitchFamily="34" charset="77"/>
          </a:endParaRPr>
        </a:p>
      </dgm:t>
    </dgm:pt>
    <dgm:pt modelId="{6CCBEACF-6B09-49FD-B43E-02C174761C0B}">
      <dgm:prSet custT="1"/>
      <dgm:spPr/>
      <dgm:t>
        <a:bodyPr/>
        <a:lstStyle/>
        <a:p>
          <a:pPr>
            <a:lnSpc>
              <a:spcPct val="100000"/>
            </a:lnSpc>
          </a:pPr>
          <a:r>
            <a:rPr lang="en-US" sz="1600" b="0" i="0" dirty="0">
              <a:latin typeface="+mn-lt"/>
            </a:rPr>
            <a:t>Public Facilities and Improvements</a:t>
          </a:r>
        </a:p>
      </dgm:t>
    </dgm:pt>
    <dgm:pt modelId="{CBA53E67-7924-4827-B782-5CCA2C3AB522}" type="parTrans" cxnId="{3F891166-7F31-406F-95DB-B54B1C5C139A}">
      <dgm:prSet/>
      <dgm:spPr/>
      <dgm:t>
        <a:bodyPr/>
        <a:lstStyle/>
        <a:p>
          <a:endParaRPr lang="en-US" sz="2400" b="0" i="0">
            <a:latin typeface="Avenir Next LT Pro" panose="020B0504020202020204" pitchFamily="34" charset="77"/>
          </a:endParaRPr>
        </a:p>
      </dgm:t>
    </dgm:pt>
    <dgm:pt modelId="{A7A27356-17FD-4B45-8922-3F3D2236BCD4}" type="sibTrans" cxnId="{3F891166-7F31-406F-95DB-B54B1C5C139A}">
      <dgm:prSet/>
      <dgm:spPr/>
      <dgm:t>
        <a:bodyPr/>
        <a:lstStyle/>
        <a:p>
          <a:endParaRPr lang="en-US" sz="2400" b="0" i="0">
            <a:latin typeface="Avenir Next LT Pro" panose="020B0504020202020204" pitchFamily="34" charset="77"/>
          </a:endParaRPr>
        </a:p>
      </dgm:t>
    </dgm:pt>
    <dgm:pt modelId="{B0A35AA9-8E53-4031-ABA2-39818D4349FE}">
      <dgm:prSet custT="1"/>
      <dgm:spPr/>
      <dgm:t>
        <a:bodyPr/>
        <a:lstStyle/>
        <a:p>
          <a:pPr>
            <a:lnSpc>
              <a:spcPct val="100000"/>
            </a:lnSpc>
          </a:pPr>
          <a:r>
            <a:rPr lang="en-US" sz="1600" b="0" i="0" dirty="0">
              <a:latin typeface="+mn-lt"/>
            </a:rPr>
            <a:t>Blight Removal Demolition/Site Preparation</a:t>
          </a:r>
        </a:p>
      </dgm:t>
    </dgm:pt>
    <dgm:pt modelId="{19DB4385-6DBE-4503-8866-17B9A2AFB4DC}" type="parTrans" cxnId="{D29E9B14-8751-41DC-9D50-E6E5A0AC006B}">
      <dgm:prSet/>
      <dgm:spPr/>
      <dgm:t>
        <a:bodyPr/>
        <a:lstStyle/>
        <a:p>
          <a:endParaRPr lang="en-US" sz="2400" b="0" i="0">
            <a:latin typeface="Avenir Next LT Pro" panose="020B0504020202020204" pitchFamily="34" charset="77"/>
          </a:endParaRPr>
        </a:p>
      </dgm:t>
    </dgm:pt>
    <dgm:pt modelId="{2C68B787-6C58-4F1C-9B5B-8FEE4EA95861}" type="sibTrans" cxnId="{D29E9B14-8751-41DC-9D50-E6E5A0AC006B}">
      <dgm:prSet/>
      <dgm:spPr/>
      <dgm:t>
        <a:bodyPr/>
        <a:lstStyle/>
        <a:p>
          <a:endParaRPr lang="en-US" sz="2400" b="0" i="0">
            <a:latin typeface="Avenir Next LT Pro" panose="020B0504020202020204" pitchFamily="34" charset="77"/>
          </a:endParaRPr>
        </a:p>
      </dgm:t>
    </dgm:pt>
    <dgm:pt modelId="{C182C4EE-F205-4575-8DC1-5DDA12CB8551}">
      <dgm:prSet custT="1"/>
      <dgm:spPr/>
      <dgm:t>
        <a:bodyPr/>
        <a:lstStyle/>
        <a:p>
          <a:pPr>
            <a:lnSpc>
              <a:spcPct val="100000"/>
            </a:lnSpc>
          </a:pPr>
          <a:r>
            <a:rPr lang="en-US" sz="1600" b="0" i="0" dirty="0">
              <a:latin typeface="+mn-lt"/>
            </a:rPr>
            <a:t>Code Enforcement</a:t>
          </a:r>
        </a:p>
      </dgm:t>
    </dgm:pt>
    <dgm:pt modelId="{3D7FAF07-A0D0-42A6-88C6-31E820B11BCB}" type="parTrans" cxnId="{945536F5-BA1E-48AB-B449-8D50D6555C41}">
      <dgm:prSet/>
      <dgm:spPr/>
      <dgm:t>
        <a:bodyPr/>
        <a:lstStyle/>
        <a:p>
          <a:endParaRPr lang="en-US" sz="2400" b="0" i="0">
            <a:latin typeface="Avenir Next LT Pro" panose="020B0504020202020204" pitchFamily="34" charset="77"/>
          </a:endParaRPr>
        </a:p>
      </dgm:t>
    </dgm:pt>
    <dgm:pt modelId="{AC6721D4-51D9-4E80-AB4D-F720C969DA70}" type="sibTrans" cxnId="{945536F5-BA1E-48AB-B449-8D50D6555C41}">
      <dgm:prSet/>
      <dgm:spPr/>
      <dgm:t>
        <a:bodyPr/>
        <a:lstStyle/>
        <a:p>
          <a:endParaRPr lang="en-US" sz="2400" b="0" i="0">
            <a:latin typeface="Avenir Next LT Pro" panose="020B0504020202020204" pitchFamily="34" charset="77"/>
          </a:endParaRPr>
        </a:p>
      </dgm:t>
    </dgm:pt>
    <dgm:pt modelId="{A0896D61-B038-4EBF-9A34-6DA6EADA5E4F}">
      <dgm:prSet custT="1"/>
      <dgm:spPr/>
      <dgm:t>
        <a:bodyPr/>
        <a:lstStyle/>
        <a:p>
          <a:pPr>
            <a:lnSpc>
              <a:spcPct val="100000"/>
            </a:lnSpc>
          </a:pPr>
          <a:r>
            <a:rPr lang="en-US" sz="1600" b="0" i="0" dirty="0">
              <a:latin typeface="+mn-lt"/>
            </a:rPr>
            <a:t>Economic Development</a:t>
          </a:r>
        </a:p>
      </dgm:t>
    </dgm:pt>
    <dgm:pt modelId="{F6063C17-A575-4145-BD43-4C937A9F8CDD}" type="parTrans" cxnId="{90A9602C-5D61-4880-B831-B8B0A1B57EF0}">
      <dgm:prSet/>
      <dgm:spPr/>
      <dgm:t>
        <a:bodyPr/>
        <a:lstStyle/>
        <a:p>
          <a:endParaRPr lang="en-US" sz="2400" b="0" i="0">
            <a:latin typeface="Avenir Next LT Pro" panose="020B0504020202020204" pitchFamily="34" charset="77"/>
          </a:endParaRPr>
        </a:p>
      </dgm:t>
    </dgm:pt>
    <dgm:pt modelId="{7489B623-1637-43C4-A453-0C0A9546F5B0}" type="sibTrans" cxnId="{90A9602C-5D61-4880-B831-B8B0A1B57EF0}">
      <dgm:prSet/>
      <dgm:spPr/>
      <dgm:t>
        <a:bodyPr/>
        <a:lstStyle/>
        <a:p>
          <a:endParaRPr lang="en-US" sz="2400" b="0" i="0">
            <a:latin typeface="Avenir Next LT Pro" panose="020B0504020202020204" pitchFamily="34" charset="77"/>
          </a:endParaRPr>
        </a:p>
      </dgm:t>
    </dgm:pt>
    <dgm:pt modelId="{F17B1026-CDA9-4722-B2A8-936CB98E0442}">
      <dgm:prSet custT="1"/>
      <dgm:spPr/>
      <dgm:t>
        <a:bodyPr/>
        <a:lstStyle/>
        <a:p>
          <a:pPr>
            <a:lnSpc>
              <a:spcPct val="100000"/>
            </a:lnSpc>
          </a:pPr>
          <a:r>
            <a:rPr lang="en-US" sz="1600" b="0" i="0" dirty="0">
              <a:latin typeface="+mn-lt"/>
            </a:rPr>
            <a:t>Acquisition / Disposition of Real Property</a:t>
          </a:r>
        </a:p>
      </dgm:t>
    </dgm:pt>
    <dgm:pt modelId="{C8E454EA-F009-4DC5-B573-38BFF1F0A467}" type="parTrans" cxnId="{48143F9A-76B2-48F7-A2D6-D513D2A02DB0}">
      <dgm:prSet/>
      <dgm:spPr/>
      <dgm:t>
        <a:bodyPr/>
        <a:lstStyle/>
        <a:p>
          <a:endParaRPr lang="en-US" sz="2400" b="0" i="0">
            <a:latin typeface="Avenir Next LT Pro" panose="020B0504020202020204" pitchFamily="34" charset="77"/>
          </a:endParaRPr>
        </a:p>
      </dgm:t>
    </dgm:pt>
    <dgm:pt modelId="{D2C1D928-5927-4881-8B0F-8A79BCFB1DF6}" type="sibTrans" cxnId="{48143F9A-76B2-48F7-A2D6-D513D2A02DB0}">
      <dgm:prSet/>
      <dgm:spPr/>
      <dgm:t>
        <a:bodyPr/>
        <a:lstStyle/>
        <a:p>
          <a:endParaRPr lang="en-US" sz="2400" b="0" i="0">
            <a:latin typeface="Avenir Next LT Pro" panose="020B0504020202020204" pitchFamily="34" charset="77"/>
          </a:endParaRPr>
        </a:p>
      </dgm:t>
    </dgm:pt>
    <dgm:pt modelId="{122ACBE6-7FF2-4F81-8E83-3184D599712F}">
      <dgm:prSet custT="1"/>
      <dgm:spPr/>
      <dgm:t>
        <a:bodyPr/>
        <a:lstStyle/>
        <a:p>
          <a:pPr>
            <a:lnSpc>
              <a:spcPct val="100000"/>
            </a:lnSpc>
          </a:pPr>
          <a:r>
            <a:rPr lang="en-US" sz="1600" b="0" i="0" dirty="0">
              <a:latin typeface="+mn-lt"/>
            </a:rPr>
            <a:t>Public Services</a:t>
          </a:r>
          <a:endParaRPr lang="en-US" sz="1400" b="0" i="0" dirty="0">
            <a:latin typeface="+mn-lt"/>
          </a:endParaRPr>
        </a:p>
      </dgm:t>
    </dgm:pt>
    <dgm:pt modelId="{E61FE8ED-8B74-4597-8C96-27A3D793B893}" type="parTrans" cxnId="{FFDE975D-DFBE-4DC6-AD37-7E805E6FDA95}">
      <dgm:prSet/>
      <dgm:spPr/>
      <dgm:t>
        <a:bodyPr/>
        <a:lstStyle/>
        <a:p>
          <a:endParaRPr lang="en-US" sz="2400" b="0" i="0">
            <a:latin typeface="Avenir Next LT Pro" panose="020B0504020202020204" pitchFamily="34" charset="77"/>
          </a:endParaRPr>
        </a:p>
      </dgm:t>
    </dgm:pt>
    <dgm:pt modelId="{0F6117CF-751F-4D13-89CB-B251AC2B18D9}" type="sibTrans" cxnId="{FFDE975D-DFBE-4DC6-AD37-7E805E6FDA95}">
      <dgm:prSet/>
      <dgm:spPr/>
      <dgm:t>
        <a:bodyPr/>
        <a:lstStyle/>
        <a:p>
          <a:endParaRPr lang="en-US" sz="2400" b="0" i="0">
            <a:latin typeface="Avenir Next LT Pro" panose="020B0504020202020204" pitchFamily="34" charset="77"/>
          </a:endParaRPr>
        </a:p>
      </dgm:t>
    </dgm:pt>
    <dgm:pt modelId="{6E3EFD88-6CEE-4889-AB51-9D2766A9A1FE}" type="pres">
      <dgm:prSet presAssocID="{F4C613B8-8C70-413B-9B24-188E039239C2}" presName="root" presStyleCnt="0">
        <dgm:presLayoutVars>
          <dgm:dir/>
          <dgm:resizeHandles val="exact"/>
        </dgm:presLayoutVars>
      </dgm:prSet>
      <dgm:spPr/>
    </dgm:pt>
    <dgm:pt modelId="{76D55F28-1310-4318-AB84-C53DAD561070}" type="pres">
      <dgm:prSet presAssocID="{0BBC24F8-811E-45DD-966D-B822ED9836F6}" presName="compNode" presStyleCnt="0"/>
      <dgm:spPr/>
    </dgm:pt>
    <dgm:pt modelId="{85027A46-7D7A-4D6B-B705-80A31C6E8AE2}" type="pres">
      <dgm:prSet presAssocID="{0BBC24F8-811E-45DD-966D-B822ED9836F6}" presName="iconRect" presStyleLbl="node1" presStyleIdx="0" presStyleCnt="8"/>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me"/>
        </a:ext>
      </dgm:extLst>
    </dgm:pt>
    <dgm:pt modelId="{FA1DB88D-BC5D-46BE-BA55-4C907E0D1866}" type="pres">
      <dgm:prSet presAssocID="{0BBC24F8-811E-45DD-966D-B822ED9836F6}" presName="spaceRect" presStyleCnt="0"/>
      <dgm:spPr/>
    </dgm:pt>
    <dgm:pt modelId="{8CCB88EE-8991-4E55-B708-2D7F08E76CE1}" type="pres">
      <dgm:prSet presAssocID="{0BBC24F8-811E-45DD-966D-B822ED9836F6}" presName="textRect" presStyleLbl="revTx" presStyleIdx="0" presStyleCnt="8">
        <dgm:presLayoutVars>
          <dgm:chMax val="1"/>
          <dgm:chPref val="1"/>
        </dgm:presLayoutVars>
      </dgm:prSet>
      <dgm:spPr/>
    </dgm:pt>
    <dgm:pt modelId="{E91B28E1-EF87-44EF-939B-C491CE2BC719}" type="pres">
      <dgm:prSet presAssocID="{67D52767-6FB1-42B9-BCB7-8AE8AF550F47}" presName="sibTrans" presStyleCnt="0"/>
      <dgm:spPr/>
    </dgm:pt>
    <dgm:pt modelId="{6EAF1DB7-8135-4046-AF3C-A09E7B502A4E}" type="pres">
      <dgm:prSet presAssocID="{A50D0C62-FF3C-49D4-88AA-0BF0E8C4B840}" presName="compNode" presStyleCnt="0"/>
      <dgm:spPr/>
    </dgm:pt>
    <dgm:pt modelId="{CD7552BA-B523-4E23-986A-2BB9265E142B}" type="pres">
      <dgm:prSet presAssocID="{A50D0C62-FF3C-49D4-88AA-0BF0E8C4B840}" presName="iconRect" presStyleLbl="node1" presStyleIdx="1" presStyleCnt="8"/>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Key"/>
        </a:ext>
      </dgm:extLst>
    </dgm:pt>
    <dgm:pt modelId="{13401F6F-B4F0-4115-A57E-DFBCA3E20CC5}" type="pres">
      <dgm:prSet presAssocID="{A50D0C62-FF3C-49D4-88AA-0BF0E8C4B840}" presName="spaceRect" presStyleCnt="0"/>
      <dgm:spPr/>
    </dgm:pt>
    <dgm:pt modelId="{DF5FDCFC-86E0-4750-9D09-5B0ECCC03107}" type="pres">
      <dgm:prSet presAssocID="{A50D0C62-FF3C-49D4-88AA-0BF0E8C4B840}" presName="textRect" presStyleLbl="revTx" presStyleIdx="1" presStyleCnt="8">
        <dgm:presLayoutVars>
          <dgm:chMax val="1"/>
          <dgm:chPref val="1"/>
        </dgm:presLayoutVars>
      </dgm:prSet>
      <dgm:spPr/>
    </dgm:pt>
    <dgm:pt modelId="{86950025-2050-48DB-9C25-AAA5354007E3}" type="pres">
      <dgm:prSet presAssocID="{83EFAFFB-B455-4B03-B5D4-971B162E189B}" presName="sibTrans" presStyleCnt="0"/>
      <dgm:spPr/>
    </dgm:pt>
    <dgm:pt modelId="{8B60A5E1-5C00-430C-9557-781F74E1A21A}" type="pres">
      <dgm:prSet presAssocID="{6CCBEACF-6B09-49FD-B43E-02C174761C0B}" presName="compNode" presStyleCnt="0"/>
      <dgm:spPr/>
    </dgm:pt>
    <dgm:pt modelId="{A5AEC0EA-78F6-4865-AA46-56B0285DE850}" type="pres">
      <dgm:prSet presAssocID="{6CCBEACF-6B09-49FD-B43E-02C174761C0B}" presName="iconRect" presStyleLbl="node1" presStyleIdx="2" presStyleCnt="8"/>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Electrician"/>
        </a:ext>
      </dgm:extLst>
    </dgm:pt>
    <dgm:pt modelId="{61C53CB8-295F-4287-B2D8-122A59B1D0D8}" type="pres">
      <dgm:prSet presAssocID="{6CCBEACF-6B09-49FD-B43E-02C174761C0B}" presName="spaceRect" presStyleCnt="0"/>
      <dgm:spPr/>
    </dgm:pt>
    <dgm:pt modelId="{D65E1C33-9C54-4BEB-A94E-B4BAD7D05B7D}" type="pres">
      <dgm:prSet presAssocID="{6CCBEACF-6B09-49FD-B43E-02C174761C0B}" presName="textRect" presStyleLbl="revTx" presStyleIdx="2" presStyleCnt="8">
        <dgm:presLayoutVars>
          <dgm:chMax val="1"/>
          <dgm:chPref val="1"/>
        </dgm:presLayoutVars>
      </dgm:prSet>
      <dgm:spPr/>
    </dgm:pt>
    <dgm:pt modelId="{A70561BD-6852-4F60-9F0D-D749752A42E5}" type="pres">
      <dgm:prSet presAssocID="{A7A27356-17FD-4B45-8922-3F3D2236BCD4}" presName="sibTrans" presStyleCnt="0"/>
      <dgm:spPr/>
    </dgm:pt>
    <dgm:pt modelId="{89471F8A-62C6-4331-AB2B-FBBCF97DBD38}" type="pres">
      <dgm:prSet presAssocID="{B0A35AA9-8E53-4031-ABA2-39818D4349FE}" presName="compNode" presStyleCnt="0"/>
      <dgm:spPr/>
    </dgm:pt>
    <dgm:pt modelId="{599217BC-6562-47C4-A11A-EA4D8E5A219F}" type="pres">
      <dgm:prSet presAssocID="{B0A35AA9-8E53-4031-ABA2-39818D4349FE}" presName="iconRect" presStyleLbl="node1" presStyleIdx="3" presStyleCnt="8"/>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Tools"/>
        </a:ext>
      </dgm:extLst>
    </dgm:pt>
    <dgm:pt modelId="{A28C446A-55F2-4749-90D3-4D20C209C0F5}" type="pres">
      <dgm:prSet presAssocID="{B0A35AA9-8E53-4031-ABA2-39818D4349FE}" presName="spaceRect" presStyleCnt="0"/>
      <dgm:spPr/>
    </dgm:pt>
    <dgm:pt modelId="{81899389-FD3D-453D-9768-15FF644ABD3A}" type="pres">
      <dgm:prSet presAssocID="{B0A35AA9-8E53-4031-ABA2-39818D4349FE}" presName="textRect" presStyleLbl="revTx" presStyleIdx="3" presStyleCnt="8">
        <dgm:presLayoutVars>
          <dgm:chMax val="1"/>
          <dgm:chPref val="1"/>
        </dgm:presLayoutVars>
      </dgm:prSet>
      <dgm:spPr/>
    </dgm:pt>
    <dgm:pt modelId="{258D7F6F-4AB3-4FE0-ACDD-1A7C50985751}" type="pres">
      <dgm:prSet presAssocID="{2C68B787-6C58-4F1C-9B5B-8FEE4EA95861}" presName="sibTrans" presStyleCnt="0"/>
      <dgm:spPr/>
    </dgm:pt>
    <dgm:pt modelId="{D1060EAA-06A5-48DE-BD04-CE5F29150340}" type="pres">
      <dgm:prSet presAssocID="{C182C4EE-F205-4575-8DC1-5DDA12CB8551}" presName="compNode" presStyleCnt="0"/>
      <dgm:spPr/>
    </dgm:pt>
    <dgm:pt modelId="{F9B1DFAF-77F5-46DC-8E60-DB72A4B2CABB}" type="pres">
      <dgm:prSet presAssocID="{C182C4EE-F205-4575-8DC1-5DDA12CB8551}" presName="iconRect" presStyleLbl="node1" presStyleIdx="4" presStyleCnt="8"/>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dgm:spPr>
      <dgm:extLst>
        <a:ext uri="{E40237B7-FDA0-4F09-8148-C483321AD2D9}">
          <dgm14:cNvPr xmlns:dgm14="http://schemas.microsoft.com/office/drawing/2010/diagram" id="0" name="" descr="Construction worker"/>
        </a:ext>
      </dgm:extLst>
    </dgm:pt>
    <dgm:pt modelId="{20E148B3-A7AB-4F29-8437-E19E53D4E0DB}" type="pres">
      <dgm:prSet presAssocID="{C182C4EE-F205-4575-8DC1-5DDA12CB8551}" presName="spaceRect" presStyleCnt="0"/>
      <dgm:spPr/>
    </dgm:pt>
    <dgm:pt modelId="{0DCB3739-5AF6-4E73-84C7-391EF39D037A}" type="pres">
      <dgm:prSet presAssocID="{C182C4EE-F205-4575-8DC1-5DDA12CB8551}" presName="textRect" presStyleLbl="revTx" presStyleIdx="4" presStyleCnt="8">
        <dgm:presLayoutVars>
          <dgm:chMax val="1"/>
          <dgm:chPref val="1"/>
        </dgm:presLayoutVars>
      </dgm:prSet>
      <dgm:spPr/>
    </dgm:pt>
    <dgm:pt modelId="{DC87DB5E-9627-452F-B927-565CECDB997F}" type="pres">
      <dgm:prSet presAssocID="{AC6721D4-51D9-4E80-AB4D-F720C969DA70}" presName="sibTrans" presStyleCnt="0"/>
      <dgm:spPr/>
    </dgm:pt>
    <dgm:pt modelId="{BF84D92E-4910-4680-B5C9-1F7197571EFB}" type="pres">
      <dgm:prSet presAssocID="{A0896D61-B038-4EBF-9A34-6DA6EADA5E4F}" presName="compNode" presStyleCnt="0"/>
      <dgm:spPr/>
    </dgm:pt>
    <dgm:pt modelId="{C5B42EDA-F122-4EE8-9735-5A4AD1728AB1}" type="pres">
      <dgm:prSet presAssocID="{A0896D61-B038-4EBF-9A34-6DA6EADA5E4F}" presName="iconRect" presStyleLbl="node1" presStyleIdx="5" presStyleCnt="8"/>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Financial"/>
        </a:ext>
      </dgm:extLst>
    </dgm:pt>
    <dgm:pt modelId="{13D041CC-3B00-475E-A118-D6D7902DB7D1}" type="pres">
      <dgm:prSet presAssocID="{A0896D61-B038-4EBF-9A34-6DA6EADA5E4F}" presName="spaceRect" presStyleCnt="0"/>
      <dgm:spPr/>
    </dgm:pt>
    <dgm:pt modelId="{5A67361C-D3AF-4A5B-A3B6-B10A4E46DD07}" type="pres">
      <dgm:prSet presAssocID="{A0896D61-B038-4EBF-9A34-6DA6EADA5E4F}" presName="textRect" presStyleLbl="revTx" presStyleIdx="5" presStyleCnt="8">
        <dgm:presLayoutVars>
          <dgm:chMax val="1"/>
          <dgm:chPref val="1"/>
        </dgm:presLayoutVars>
      </dgm:prSet>
      <dgm:spPr/>
    </dgm:pt>
    <dgm:pt modelId="{EBA72136-92BD-4FC3-B73D-9E12A0158B3C}" type="pres">
      <dgm:prSet presAssocID="{7489B623-1637-43C4-A453-0C0A9546F5B0}" presName="sibTrans" presStyleCnt="0"/>
      <dgm:spPr/>
    </dgm:pt>
    <dgm:pt modelId="{5A7969FF-1FF8-4A7D-9733-5341E586B135}" type="pres">
      <dgm:prSet presAssocID="{F17B1026-CDA9-4722-B2A8-936CB98E0442}" presName="compNode" presStyleCnt="0"/>
      <dgm:spPr/>
    </dgm:pt>
    <dgm:pt modelId="{04D03EBF-D843-4BE5-8FAC-921FC028CBC2}" type="pres">
      <dgm:prSet presAssocID="{F17B1026-CDA9-4722-B2A8-936CB98E0442}" presName="iconRect" presStyleLbl="node1" presStyleIdx="6" presStyleCnt="8"/>
      <dgm:spPr>
        <a:blipFill>
          <a:blip xmlns:r="http://schemas.openxmlformats.org/officeDocument/2006/relationships" r:embed="rId13">
            <a:extLst>
              <a:ext uri="{96DAC541-7B7A-43D3-8B79-37D633B846F1}">
                <asvg:svgBlip xmlns:asvg="http://schemas.microsoft.com/office/drawing/2016/SVG/main" r:embed="rId14"/>
              </a:ext>
            </a:extLst>
          </a:blip>
          <a:srcRect/>
          <a:stretch>
            <a:fillRect/>
          </a:stretch>
        </a:blipFill>
      </dgm:spPr>
      <dgm:extLst>
        <a:ext uri="{E40237B7-FDA0-4F09-8148-C483321AD2D9}">
          <dgm14:cNvPr xmlns:dgm14="http://schemas.microsoft.com/office/drawing/2010/diagram" id="0" name="" descr="City"/>
        </a:ext>
      </dgm:extLst>
    </dgm:pt>
    <dgm:pt modelId="{B02D04BE-BA1F-47A5-B4BC-504F6EEAE0CE}" type="pres">
      <dgm:prSet presAssocID="{F17B1026-CDA9-4722-B2A8-936CB98E0442}" presName="spaceRect" presStyleCnt="0"/>
      <dgm:spPr/>
    </dgm:pt>
    <dgm:pt modelId="{6EE74FB4-BFB2-4C17-9C78-94C778C14CFC}" type="pres">
      <dgm:prSet presAssocID="{F17B1026-CDA9-4722-B2A8-936CB98E0442}" presName="textRect" presStyleLbl="revTx" presStyleIdx="6" presStyleCnt="8">
        <dgm:presLayoutVars>
          <dgm:chMax val="1"/>
          <dgm:chPref val="1"/>
        </dgm:presLayoutVars>
      </dgm:prSet>
      <dgm:spPr/>
    </dgm:pt>
    <dgm:pt modelId="{2BB413D0-75F2-46B3-900B-799A8B5EAF81}" type="pres">
      <dgm:prSet presAssocID="{D2C1D928-5927-4881-8B0F-8A79BCFB1DF6}" presName="sibTrans" presStyleCnt="0"/>
      <dgm:spPr/>
    </dgm:pt>
    <dgm:pt modelId="{75E52C57-1043-45C1-94F0-71BCD8AAFF05}" type="pres">
      <dgm:prSet presAssocID="{122ACBE6-7FF2-4F81-8E83-3184D599712F}" presName="compNode" presStyleCnt="0"/>
      <dgm:spPr/>
    </dgm:pt>
    <dgm:pt modelId="{97B17D4E-2394-43F0-9520-4FB1A0A4611E}" type="pres">
      <dgm:prSet presAssocID="{122ACBE6-7FF2-4F81-8E83-3184D599712F}" presName="iconRect" presStyleLbl="node1" presStyleIdx="7" presStyleCnt="8"/>
      <dgm:spPr>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dgm:spPr>
      <dgm:extLst>
        <a:ext uri="{E40237B7-FDA0-4F09-8148-C483321AD2D9}">
          <dgm14:cNvPr xmlns:dgm14="http://schemas.microsoft.com/office/drawing/2010/diagram" id="0" name="" descr="Park scene"/>
        </a:ext>
      </dgm:extLst>
    </dgm:pt>
    <dgm:pt modelId="{BAE686AD-18F5-44C9-9127-3C969AF957BE}" type="pres">
      <dgm:prSet presAssocID="{122ACBE6-7FF2-4F81-8E83-3184D599712F}" presName="spaceRect" presStyleCnt="0"/>
      <dgm:spPr/>
    </dgm:pt>
    <dgm:pt modelId="{356134B0-618B-499A-8D7D-C2B06C72335F}" type="pres">
      <dgm:prSet presAssocID="{122ACBE6-7FF2-4F81-8E83-3184D599712F}" presName="textRect" presStyleLbl="revTx" presStyleIdx="7" presStyleCnt="8">
        <dgm:presLayoutVars>
          <dgm:chMax val="1"/>
          <dgm:chPref val="1"/>
        </dgm:presLayoutVars>
      </dgm:prSet>
      <dgm:spPr/>
    </dgm:pt>
  </dgm:ptLst>
  <dgm:cxnLst>
    <dgm:cxn modelId="{34372C11-C5FF-4B9C-BF9A-9D636A8B35ED}" type="presOf" srcId="{F17B1026-CDA9-4722-B2A8-936CB98E0442}" destId="{6EE74FB4-BFB2-4C17-9C78-94C778C14CFC}" srcOrd="0" destOrd="0" presId="urn:microsoft.com/office/officeart/2018/2/layout/IconLabelList"/>
    <dgm:cxn modelId="{D29E9B14-8751-41DC-9D50-E6E5A0AC006B}" srcId="{F4C613B8-8C70-413B-9B24-188E039239C2}" destId="{B0A35AA9-8E53-4031-ABA2-39818D4349FE}" srcOrd="3" destOrd="0" parTransId="{19DB4385-6DBE-4503-8866-17B9A2AFB4DC}" sibTransId="{2C68B787-6C58-4F1C-9B5B-8FEE4EA95861}"/>
    <dgm:cxn modelId="{08488A19-FF2D-4078-8150-B6D09F23CFB3}" type="presOf" srcId="{0BBC24F8-811E-45DD-966D-B822ED9836F6}" destId="{8CCB88EE-8991-4E55-B708-2D7F08E76CE1}" srcOrd="0" destOrd="0" presId="urn:microsoft.com/office/officeart/2018/2/layout/IconLabelList"/>
    <dgm:cxn modelId="{90A9602C-5D61-4880-B831-B8B0A1B57EF0}" srcId="{F4C613B8-8C70-413B-9B24-188E039239C2}" destId="{A0896D61-B038-4EBF-9A34-6DA6EADA5E4F}" srcOrd="5" destOrd="0" parTransId="{F6063C17-A575-4145-BD43-4C937A9F8CDD}" sibTransId="{7489B623-1637-43C4-A453-0C0A9546F5B0}"/>
    <dgm:cxn modelId="{FFDE975D-DFBE-4DC6-AD37-7E805E6FDA95}" srcId="{F4C613B8-8C70-413B-9B24-188E039239C2}" destId="{122ACBE6-7FF2-4F81-8E83-3184D599712F}" srcOrd="7" destOrd="0" parTransId="{E61FE8ED-8B74-4597-8C96-27A3D793B893}" sibTransId="{0F6117CF-751F-4D13-89CB-B251AC2B18D9}"/>
    <dgm:cxn modelId="{B972A760-DD70-4F99-8AC5-D2B1CDB5FAE4}" type="presOf" srcId="{C182C4EE-F205-4575-8DC1-5DDA12CB8551}" destId="{0DCB3739-5AF6-4E73-84C7-391EF39D037A}" srcOrd="0" destOrd="0" presId="urn:microsoft.com/office/officeart/2018/2/layout/IconLabelList"/>
    <dgm:cxn modelId="{3F891166-7F31-406F-95DB-B54B1C5C139A}" srcId="{F4C613B8-8C70-413B-9B24-188E039239C2}" destId="{6CCBEACF-6B09-49FD-B43E-02C174761C0B}" srcOrd="2" destOrd="0" parTransId="{CBA53E67-7924-4827-B782-5CCA2C3AB522}" sibTransId="{A7A27356-17FD-4B45-8922-3F3D2236BCD4}"/>
    <dgm:cxn modelId="{C6A9E367-DE72-4FEC-B57F-6103649144A4}" srcId="{F4C613B8-8C70-413B-9B24-188E039239C2}" destId="{A50D0C62-FF3C-49D4-88AA-0BF0E8C4B840}" srcOrd="1" destOrd="0" parTransId="{6E7A034A-3F11-4408-A15F-7EC7FB2706B6}" sibTransId="{83EFAFFB-B455-4B03-B5D4-971B162E189B}"/>
    <dgm:cxn modelId="{5797384D-9BAD-4E36-88D8-FCCF4F8DE465}" type="presOf" srcId="{F4C613B8-8C70-413B-9B24-188E039239C2}" destId="{6E3EFD88-6CEE-4889-AB51-9D2766A9A1FE}" srcOrd="0" destOrd="0" presId="urn:microsoft.com/office/officeart/2018/2/layout/IconLabelList"/>
    <dgm:cxn modelId="{F9F09B55-99FD-4EE6-882B-F48554136F84}" type="presOf" srcId="{A50D0C62-FF3C-49D4-88AA-0BF0E8C4B840}" destId="{DF5FDCFC-86E0-4750-9D09-5B0ECCC03107}" srcOrd="0" destOrd="0" presId="urn:microsoft.com/office/officeart/2018/2/layout/IconLabelList"/>
    <dgm:cxn modelId="{B8FCC07B-17BB-48BA-8CE5-E2095A0BB7D8}" type="presOf" srcId="{122ACBE6-7FF2-4F81-8E83-3184D599712F}" destId="{356134B0-618B-499A-8D7D-C2B06C72335F}" srcOrd="0" destOrd="0" presId="urn:microsoft.com/office/officeart/2018/2/layout/IconLabelList"/>
    <dgm:cxn modelId="{1294FD89-0B06-418D-8631-832BD8FE6EBF}" srcId="{F4C613B8-8C70-413B-9B24-188E039239C2}" destId="{0BBC24F8-811E-45DD-966D-B822ED9836F6}" srcOrd="0" destOrd="0" parTransId="{221A9CE8-2C76-4C65-A9ED-7BEA8A22835D}" sibTransId="{67D52767-6FB1-42B9-BCB7-8AE8AF550F47}"/>
    <dgm:cxn modelId="{48143F9A-76B2-48F7-A2D6-D513D2A02DB0}" srcId="{F4C613B8-8C70-413B-9B24-188E039239C2}" destId="{F17B1026-CDA9-4722-B2A8-936CB98E0442}" srcOrd="6" destOrd="0" parTransId="{C8E454EA-F009-4DC5-B573-38BFF1F0A467}" sibTransId="{D2C1D928-5927-4881-8B0F-8A79BCFB1DF6}"/>
    <dgm:cxn modelId="{458F4A9D-04A5-4FD7-9443-B7C230B3DE95}" type="presOf" srcId="{6CCBEACF-6B09-49FD-B43E-02C174761C0B}" destId="{D65E1C33-9C54-4BEB-A94E-B4BAD7D05B7D}" srcOrd="0" destOrd="0" presId="urn:microsoft.com/office/officeart/2018/2/layout/IconLabelList"/>
    <dgm:cxn modelId="{F97AE6AE-3B49-421E-A13E-B62164909AD6}" type="presOf" srcId="{B0A35AA9-8E53-4031-ABA2-39818D4349FE}" destId="{81899389-FD3D-453D-9768-15FF644ABD3A}" srcOrd="0" destOrd="0" presId="urn:microsoft.com/office/officeart/2018/2/layout/IconLabelList"/>
    <dgm:cxn modelId="{36CEEAC5-DB24-4646-B35A-3962D8CFCB28}" type="presOf" srcId="{A0896D61-B038-4EBF-9A34-6DA6EADA5E4F}" destId="{5A67361C-D3AF-4A5B-A3B6-B10A4E46DD07}" srcOrd="0" destOrd="0" presId="urn:microsoft.com/office/officeart/2018/2/layout/IconLabelList"/>
    <dgm:cxn modelId="{945536F5-BA1E-48AB-B449-8D50D6555C41}" srcId="{F4C613B8-8C70-413B-9B24-188E039239C2}" destId="{C182C4EE-F205-4575-8DC1-5DDA12CB8551}" srcOrd="4" destOrd="0" parTransId="{3D7FAF07-A0D0-42A6-88C6-31E820B11BCB}" sibTransId="{AC6721D4-51D9-4E80-AB4D-F720C969DA70}"/>
    <dgm:cxn modelId="{BC24BCC0-70CA-40D3-B737-B14487A46856}" type="presParOf" srcId="{6E3EFD88-6CEE-4889-AB51-9D2766A9A1FE}" destId="{76D55F28-1310-4318-AB84-C53DAD561070}" srcOrd="0" destOrd="0" presId="urn:microsoft.com/office/officeart/2018/2/layout/IconLabelList"/>
    <dgm:cxn modelId="{10AE5E02-22B4-47C4-B514-20335DC1EB89}" type="presParOf" srcId="{76D55F28-1310-4318-AB84-C53DAD561070}" destId="{85027A46-7D7A-4D6B-B705-80A31C6E8AE2}" srcOrd="0" destOrd="0" presId="urn:microsoft.com/office/officeart/2018/2/layout/IconLabelList"/>
    <dgm:cxn modelId="{BC0C5C87-E953-4B96-97CE-1C39821D360D}" type="presParOf" srcId="{76D55F28-1310-4318-AB84-C53DAD561070}" destId="{FA1DB88D-BC5D-46BE-BA55-4C907E0D1866}" srcOrd="1" destOrd="0" presId="urn:microsoft.com/office/officeart/2018/2/layout/IconLabelList"/>
    <dgm:cxn modelId="{35C70033-5C3B-4BDC-AFF1-F56F5CA2F71C}" type="presParOf" srcId="{76D55F28-1310-4318-AB84-C53DAD561070}" destId="{8CCB88EE-8991-4E55-B708-2D7F08E76CE1}" srcOrd="2" destOrd="0" presId="urn:microsoft.com/office/officeart/2018/2/layout/IconLabelList"/>
    <dgm:cxn modelId="{CD69E29F-0E61-42FA-B9F2-79B330D43FCC}" type="presParOf" srcId="{6E3EFD88-6CEE-4889-AB51-9D2766A9A1FE}" destId="{E91B28E1-EF87-44EF-939B-C491CE2BC719}" srcOrd="1" destOrd="0" presId="urn:microsoft.com/office/officeart/2018/2/layout/IconLabelList"/>
    <dgm:cxn modelId="{E8535679-2C40-4C8F-A3FE-7621E8E9CD8C}" type="presParOf" srcId="{6E3EFD88-6CEE-4889-AB51-9D2766A9A1FE}" destId="{6EAF1DB7-8135-4046-AF3C-A09E7B502A4E}" srcOrd="2" destOrd="0" presId="urn:microsoft.com/office/officeart/2018/2/layout/IconLabelList"/>
    <dgm:cxn modelId="{66BC8392-5B0A-4AC4-BF5D-DEE2F8663DF2}" type="presParOf" srcId="{6EAF1DB7-8135-4046-AF3C-A09E7B502A4E}" destId="{CD7552BA-B523-4E23-986A-2BB9265E142B}" srcOrd="0" destOrd="0" presId="urn:microsoft.com/office/officeart/2018/2/layout/IconLabelList"/>
    <dgm:cxn modelId="{27748C34-8FF7-4C7C-95BB-68B1AFA677C3}" type="presParOf" srcId="{6EAF1DB7-8135-4046-AF3C-A09E7B502A4E}" destId="{13401F6F-B4F0-4115-A57E-DFBCA3E20CC5}" srcOrd="1" destOrd="0" presId="urn:microsoft.com/office/officeart/2018/2/layout/IconLabelList"/>
    <dgm:cxn modelId="{6073DA09-D3FE-4673-B491-5DA651330323}" type="presParOf" srcId="{6EAF1DB7-8135-4046-AF3C-A09E7B502A4E}" destId="{DF5FDCFC-86E0-4750-9D09-5B0ECCC03107}" srcOrd="2" destOrd="0" presId="urn:microsoft.com/office/officeart/2018/2/layout/IconLabelList"/>
    <dgm:cxn modelId="{A1370EF7-CCCC-40ED-9A3B-B27838B0BEC3}" type="presParOf" srcId="{6E3EFD88-6CEE-4889-AB51-9D2766A9A1FE}" destId="{86950025-2050-48DB-9C25-AAA5354007E3}" srcOrd="3" destOrd="0" presId="urn:microsoft.com/office/officeart/2018/2/layout/IconLabelList"/>
    <dgm:cxn modelId="{53C1DFC8-8E43-47BF-B592-FF7D2E2C69E3}" type="presParOf" srcId="{6E3EFD88-6CEE-4889-AB51-9D2766A9A1FE}" destId="{8B60A5E1-5C00-430C-9557-781F74E1A21A}" srcOrd="4" destOrd="0" presId="urn:microsoft.com/office/officeart/2018/2/layout/IconLabelList"/>
    <dgm:cxn modelId="{E483D1CB-4F4F-4446-AF82-55CF0AA95A1E}" type="presParOf" srcId="{8B60A5E1-5C00-430C-9557-781F74E1A21A}" destId="{A5AEC0EA-78F6-4865-AA46-56B0285DE850}" srcOrd="0" destOrd="0" presId="urn:microsoft.com/office/officeart/2018/2/layout/IconLabelList"/>
    <dgm:cxn modelId="{49B1BA78-1B6E-4DC5-8B06-0FFD2EB48C93}" type="presParOf" srcId="{8B60A5E1-5C00-430C-9557-781F74E1A21A}" destId="{61C53CB8-295F-4287-B2D8-122A59B1D0D8}" srcOrd="1" destOrd="0" presId="urn:microsoft.com/office/officeart/2018/2/layout/IconLabelList"/>
    <dgm:cxn modelId="{6348620B-B91A-4258-9D6D-422963A990E4}" type="presParOf" srcId="{8B60A5E1-5C00-430C-9557-781F74E1A21A}" destId="{D65E1C33-9C54-4BEB-A94E-B4BAD7D05B7D}" srcOrd="2" destOrd="0" presId="urn:microsoft.com/office/officeart/2018/2/layout/IconLabelList"/>
    <dgm:cxn modelId="{D02CB56A-61E7-4A04-9837-35F6C930C944}" type="presParOf" srcId="{6E3EFD88-6CEE-4889-AB51-9D2766A9A1FE}" destId="{A70561BD-6852-4F60-9F0D-D749752A42E5}" srcOrd="5" destOrd="0" presId="urn:microsoft.com/office/officeart/2018/2/layout/IconLabelList"/>
    <dgm:cxn modelId="{594D8632-8419-4189-B34B-CF792D300941}" type="presParOf" srcId="{6E3EFD88-6CEE-4889-AB51-9D2766A9A1FE}" destId="{89471F8A-62C6-4331-AB2B-FBBCF97DBD38}" srcOrd="6" destOrd="0" presId="urn:microsoft.com/office/officeart/2018/2/layout/IconLabelList"/>
    <dgm:cxn modelId="{521C7E15-2F2D-485E-B54D-3A9DDFD468DE}" type="presParOf" srcId="{89471F8A-62C6-4331-AB2B-FBBCF97DBD38}" destId="{599217BC-6562-47C4-A11A-EA4D8E5A219F}" srcOrd="0" destOrd="0" presId="urn:microsoft.com/office/officeart/2018/2/layout/IconLabelList"/>
    <dgm:cxn modelId="{C9C77267-4ED6-4F68-92E8-6DAAB452819C}" type="presParOf" srcId="{89471F8A-62C6-4331-AB2B-FBBCF97DBD38}" destId="{A28C446A-55F2-4749-90D3-4D20C209C0F5}" srcOrd="1" destOrd="0" presId="urn:microsoft.com/office/officeart/2018/2/layout/IconLabelList"/>
    <dgm:cxn modelId="{0A1226E7-5C27-4577-B607-261E1C59908E}" type="presParOf" srcId="{89471F8A-62C6-4331-AB2B-FBBCF97DBD38}" destId="{81899389-FD3D-453D-9768-15FF644ABD3A}" srcOrd="2" destOrd="0" presId="urn:microsoft.com/office/officeart/2018/2/layout/IconLabelList"/>
    <dgm:cxn modelId="{E6034A7C-3D20-4311-B933-7B6B5D82DFA6}" type="presParOf" srcId="{6E3EFD88-6CEE-4889-AB51-9D2766A9A1FE}" destId="{258D7F6F-4AB3-4FE0-ACDD-1A7C50985751}" srcOrd="7" destOrd="0" presId="urn:microsoft.com/office/officeart/2018/2/layout/IconLabelList"/>
    <dgm:cxn modelId="{7439EAD1-5381-4A68-AFC9-F28DCCEFB10D}" type="presParOf" srcId="{6E3EFD88-6CEE-4889-AB51-9D2766A9A1FE}" destId="{D1060EAA-06A5-48DE-BD04-CE5F29150340}" srcOrd="8" destOrd="0" presId="urn:microsoft.com/office/officeart/2018/2/layout/IconLabelList"/>
    <dgm:cxn modelId="{58AACFAA-1A52-4C5A-920D-BF663CE372B0}" type="presParOf" srcId="{D1060EAA-06A5-48DE-BD04-CE5F29150340}" destId="{F9B1DFAF-77F5-46DC-8E60-DB72A4B2CABB}" srcOrd="0" destOrd="0" presId="urn:microsoft.com/office/officeart/2018/2/layout/IconLabelList"/>
    <dgm:cxn modelId="{B226FB50-D9A0-40E7-92D3-782E40E369B3}" type="presParOf" srcId="{D1060EAA-06A5-48DE-BD04-CE5F29150340}" destId="{20E148B3-A7AB-4F29-8437-E19E53D4E0DB}" srcOrd="1" destOrd="0" presId="urn:microsoft.com/office/officeart/2018/2/layout/IconLabelList"/>
    <dgm:cxn modelId="{3B0644C5-3111-43D1-9CE8-8389EC8254D1}" type="presParOf" srcId="{D1060EAA-06A5-48DE-BD04-CE5F29150340}" destId="{0DCB3739-5AF6-4E73-84C7-391EF39D037A}" srcOrd="2" destOrd="0" presId="urn:microsoft.com/office/officeart/2018/2/layout/IconLabelList"/>
    <dgm:cxn modelId="{AE7932FC-3625-466F-B3A9-3E45C6146A13}" type="presParOf" srcId="{6E3EFD88-6CEE-4889-AB51-9D2766A9A1FE}" destId="{DC87DB5E-9627-452F-B927-565CECDB997F}" srcOrd="9" destOrd="0" presId="urn:microsoft.com/office/officeart/2018/2/layout/IconLabelList"/>
    <dgm:cxn modelId="{C3FD4FA8-83CE-4C87-AF87-4FA1C1CE6D57}" type="presParOf" srcId="{6E3EFD88-6CEE-4889-AB51-9D2766A9A1FE}" destId="{BF84D92E-4910-4680-B5C9-1F7197571EFB}" srcOrd="10" destOrd="0" presId="urn:microsoft.com/office/officeart/2018/2/layout/IconLabelList"/>
    <dgm:cxn modelId="{A503BA24-AEA6-4485-84FB-370CE48BB268}" type="presParOf" srcId="{BF84D92E-4910-4680-B5C9-1F7197571EFB}" destId="{C5B42EDA-F122-4EE8-9735-5A4AD1728AB1}" srcOrd="0" destOrd="0" presId="urn:microsoft.com/office/officeart/2018/2/layout/IconLabelList"/>
    <dgm:cxn modelId="{0870938E-EBCA-4870-882F-AED711FAAE0F}" type="presParOf" srcId="{BF84D92E-4910-4680-B5C9-1F7197571EFB}" destId="{13D041CC-3B00-475E-A118-D6D7902DB7D1}" srcOrd="1" destOrd="0" presId="urn:microsoft.com/office/officeart/2018/2/layout/IconLabelList"/>
    <dgm:cxn modelId="{21E6A0AA-B3CF-4AD9-A32C-87BDB07410FF}" type="presParOf" srcId="{BF84D92E-4910-4680-B5C9-1F7197571EFB}" destId="{5A67361C-D3AF-4A5B-A3B6-B10A4E46DD07}" srcOrd="2" destOrd="0" presId="urn:microsoft.com/office/officeart/2018/2/layout/IconLabelList"/>
    <dgm:cxn modelId="{B70341AD-1A6F-4DAB-BB55-A8525397ED04}" type="presParOf" srcId="{6E3EFD88-6CEE-4889-AB51-9D2766A9A1FE}" destId="{EBA72136-92BD-4FC3-B73D-9E12A0158B3C}" srcOrd="11" destOrd="0" presId="urn:microsoft.com/office/officeart/2018/2/layout/IconLabelList"/>
    <dgm:cxn modelId="{24C6B182-881B-4F8B-9BE1-D54A56DACBF6}" type="presParOf" srcId="{6E3EFD88-6CEE-4889-AB51-9D2766A9A1FE}" destId="{5A7969FF-1FF8-4A7D-9733-5341E586B135}" srcOrd="12" destOrd="0" presId="urn:microsoft.com/office/officeart/2018/2/layout/IconLabelList"/>
    <dgm:cxn modelId="{EDCC233C-D40B-460C-9E27-8E55E9100D78}" type="presParOf" srcId="{5A7969FF-1FF8-4A7D-9733-5341E586B135}" destId="{04D03EBF-D843-4BE5-8FAC-921FC028CBC2}" srcOrd="0" destOrd="0" presId="urn:microsoft.com/office/officeart/2018/2/layout/IconLabelList"/>
    <dgm:cxn modelId="{DFDCA1CE-32FA-4632-8B81-C9848BA665FF}" type="presParOf" srcId="{5A7969FF-1FF8-4A7D-9733-5341E586B135}" destId="{B02D04BE-BA1F-47A5-B4BC-504F6EEAE0CE}" srcOrd="1" destOrd="0" presId="urn:microsoft.com/office/officeart/2018/2/layout/IconLabelList"/>
    <dgm:cxn modelId="{B8E33F4B-E449-43F7-A606-6A2C7406C311}" type="presParOf" srcId="{5A7969FF-1FF8-4A7D-9733-5341E586B135}" destId="{6EE74FB4-BFB2-4C17-9C78-94C778C14CFC}" srcOrd="2" destOrd="0" presId="urn:microsoft.com/office/officeart/2018/2/layout/IconLabelList"/>
    <dgm:cxn modelId="{9AFD1F04-7E27-4EC0-A489-45FF93613B32}" type="presParOf" srcId="{6E3EFD88-6CEE-4889-AB51-9D2766A9A1FE}" destId="{2BB413D0-75F2-46B3-900B-799A8B5EAF81}" srcOrd="13" destOrd="0" presId="urn:microsoft.com/office/officeart/2018/2/layout/IconLabelList"/>
    <dgm:cxn modelId="{FE8C7231-1D5F-4994-BB83-DBDCAAC1A939}" type="presParOf" srcId="{6E3EFD88-6CEE-4889-AB51-9D2766A9A1FE}" destId="{75E52C57-1043-45C1-94F0-71BCD8AAFF05}" srcOrd="14" destOrd="0" presId="urn:microsoft.com/office/officeart/2018/2/layout/IconLabelList"/>
    <dgm:cxn modelId="{5264C7E6-8DA1-4670-BA51-1D3B60644039}" type="presParOf" srcId="{75E52C57-1043-45C1-94F0-71BCD8AAFF05}" destId="{97B17D4E-2394-43F0-9520-4FB1A0A4611E}" srcOrd="0" destOrd="0" presId="urn:microsoft.com/office/officeart/2018/2/layout/IconLabelList"/>
    <dgm:cxn modelId="{ED625A6A-2627-4D58-B64F-E4E24C0543A4}" type="presParOf" srcId="{75E52C57-1043-45C1-94F0-71BCD8AAFF05}" destId="{BAE686AD-18F5-44C9-9127-3C969AF957BE}" srcOrd="1" destOrd="0" presId="urn:microsoft.com/office/officeart/2018/2/layout/IconLabelList"/>
    <dgm:cxn modelId="{BADAD4B1-692D-4808-ACD8-53626DEEFE64}" type="presParOf" srcId="{75E52C57-1043-45C1-94F0-71BCD8AAFF05}" destId="{356134B0-618B-499A-8D7D-C2B06C72335F}" srcOrd="2" destOrd="0" presId="urn:microsoft.com/office/officeart/2018/2/layout/IconLabelList"/>
  </dgm:cxnLst>
  <dgm:bg/>
  <dgm:whole>
    <a:ln>
      <a:noFill/>
    </a:ln>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5BDF83BC-4E4B-4BCB-AB65-8FA545D83859}" type="doc">
      <dgm:prSet loTypeId="urn:microsoft.com/office/officeart/2018/2/layout/IconCircleList" loCatId="icon" qsTypeId="urn:microsoft.com/office/officeart/2005/8/quickstyle/simple1" qsCatId="simple" csTypeId="urn:microsoft.com/office/officeart/2005/8/colors/accent2_2" csCatId="accent2" phldr="1"/>
      <dgm:spPr/>
      <dgm:t>
        <a:bodyPr/>
        <a:lstStyle/>
        <a:p>
          <a:endParaRPr lang="en-US"/>
        </a:p>
      </dgm:t>
    </dgm:pt>
    <dgm:pt modelId="{87CAE562-E910-4CC4-A57B-63AFBEDC6EFF}">
      <dgm:prSet/>
      <dgm:spPr/>
      <dgm:t>
        <a:bodyPr/>
        <a:lstStyle/>
        <a:p>
          <a:r>
            <a:rPr lang="en-US" b="1" dirty="0"/>
            <a:t>Homelessness Prevention (HP): </a:t>
          </a:r>
          <a:r>
            <a:rPr lang="en-US" dirty="0"/>
            <a:t>preventing people at risk from experiencing homelessness</a:t>
          </a:r>
        </a:p>
      </dgm:t>
    </dgm:pt>
    <dgm:pt modelId="{7D9C0DD6-D429-438E-9086-360D1543738F}" type="parTrans" cxnId="{D990C856-5265-4508-AFFC-5F960CD1255C}">
      <dgm:prSet/>
      <dgm:spPr/>
      <dgm:t>
        <a:bodyPr/>
        <a:lstStyle/>
        <a:p>
          <a:endParaRPr lang="en-US"/>
        </a:p>
      </dgm:t>
    </dgm:pt>
    <dgm:pt modelId="{8B5970FF-7C1A-4396-8512-EF33E1A26FC7}" type="sibTrans" cxnId="{D990C856-5265-4508-AFFC-5F960CD1255C}">
      <dgm:prSet/>
      <dgm:spPr/>
      <dgm:t>
        <a:bodyPr/>
        <a:lstStyle/>
        <a:p>
          <a:endParaRPr lang="en-US"/>
        </a:p>
      </dgm:t>
    </dgm:pt>
    <dgm:pt modelId="{153684C7-88D5-4076-9BE9-901B94A99975}">
      <dgm:prSet/>
      <dgm:spPr/>
      <dgm:t>
        <a:bodyPr/>
        <a:lstStyle/>
        <a:p>
          <a:r>
            <a:rPr lang="en-US" b="1" dirty="0"/>
            <a:t>Street Outreach (SO): </a:t>
          </a:r>
          <a:r>
            <a:rPr lang="en-US" dirty="0"/>
            <a:t>reaching out to people experiencing unsheltered homelessness</a:t>
          </a:r>
        </a:p>
      </dgm:t>
    </dgm:pt>
    <dgm:pt modelId="{E27575E2-5FC4-4BB5-A585-42F20311EA33}" type="parTrans" cxnId="{60FB8B7F-2B9D-499E-AB12-3CC2D688C709}">
      <dgm:prSet/>
      <dgm:spPr/>
      <dgm:t>
        <a:bodyPr/>
        <a:lstStyle/>
        <a:p>
          <a:endParaRPr lang="en-US"/>
        </a:p>
      </dgm:t>
    </dgm:pt>
    <dgm:pt modelId="{703F68EE-7F11-47F3-9BA1-0B1F92A575F7}" type="sibTrans" cxnId="{60FB8B7F-2B9D-499E-AB12-3CC2D688C709}">
      <dgm:prSet/>
      <dgm:spPr/>
      <dgm:t>
        <a:bodyPr/>
        <a:lstStyle/>
        <a:p>
          <a:endParaRPr lang="en-US"/>
        </a:p>
      </dgm:t>
    </dgm:pt>
    <dgm:pt modelId="{ADF14229-F9A3-46C0-A765-A629D499DBBE}">
      <dgm:prSet/>
      <dgm:spPr/>
      <dgm:t>
        <a:bodyPr/>
        <a:lstStyle/>
        <a:p>
          <a:r>
            <a:rPr lang="en-US" b="1" dirty="0"/>
            <a:t>Emergency Shelter (ES): </a:t>
          </a:r>
          <a:r>
            <a:rPr lang="en-US" dirty="0"/>
            <a:t>running a low-barrier shelter for people experiencing homelessness</a:t>
          </a:r>
        </a:p>
      </dgm:t>
    </dgm:pt>
    <dgm:pt modelId="{841E98CF-260C-4EE7-9FB0-1E67F59E8BB3}" type="parTrans" cxnId="{3BEA8F33-C6ED-40E4-86DF-99A284C28A9C}">
      <dgm:prSet/>
      <dgm:spPr/>
      <dgm:t>
        <a:bodyPr/>
        <a:lstStyle/>
        <a:p>
          <a:endParaRPr lang="en-US"/>
        </a:p>
      </dgm:t>
    </dgm:pt>
    <dgm:pt modelId="{3D5BAF7D-B4ED-43D3-85F4-7FB9A874CEB2}" type="sibTrans" cxnId="{3BEA8F33-C6ED-40E4-86DF-99A284C28A9C}">
      <dgm:prSet/>
      <dgm:spPr/>
      <dgm:t>
        <a:bodyPr/>
        <a:lstStyle/>
        <a:p>
          <a:endParaRPr lang="en-US"/>
        </a:p>
      </dgm:t>
    </dgm:pt>
    <dgm:pt modelId="{A7EC7A17-937D-49A7-9251-E09DF45C1AEA}">
      <dgm:prSet/>
      <dgm:spPr/>
      <dgm:t>
        <a:bodyPr/>
        <a:lstStyle/>
        <a:p>
          <a:r>
            <a:rPr lang="en-US" b="1" dirty="0"/>
            <a:t>Rapid Re-Housing (RRH): </a:t>
          </a:r>
          <a:r>
            <a:rPr lang="en-US" dirty="0"/>
            <a:t>permanent housing assistance for people experiencing homelessness</a:t>
          </a:r>
        </a:p>
      </dgm:t>
    </dgm:pt>
    <dgm:pt modelId="{B9D25DB4-DA4E-4F6D-98B5-03BBE8E8F242}" type="parTrans" cxnId="{3D3FAC46-25E9-457C-B303-C971078CB602}">
      <dgm:prSet/>
      <dgm:spPr/>
      <dgm:t>
        <a:bodyPr/>
        <a:lstStyle/>
        <a:p>
          <a:endParaRPr lang="en-US"/>
        </a:p>
      </dgm:t>
    </dgm:pt>
    <dgm:pt modelId="{ABD4126C-E69E-4E67-9C8D-81A716F1286B}" type="sibTrans" cxnId="{3D3FAC46-25E9-457C-B303-C971078CB602}">
      <dgm:prSet/>
      <dgm:spPr/>
      <dgm:t>
        <a:bodyPr/>
        <a:lstStyle/>
        <a:p>
          <a:endParaRPr lang="en-US"/>
        </a:p>
      </dgm:t>
    </dgm:pt>
    <dgm:pt modelId="{E1EEEDFA-EE27-476B-AB2E-E40728C49CAF}">
      <dgm:prSet/>
      <dgm:spPr/>
      <dgm:t>
        <a:bodyPr/>
        <a:lstStyle/>
        <a:p>
          <a:r>
            <a:rPr lang="en-US" b="1" dirty="0"/>
            <a:t>HMIS: </a:t>
          </a:r>
          <a:r>
            <a:rPr lang="en-US" dirty="0"/>
            <a:t>contributing data to the local Homeless Management Information System database</a:t>
          </a:r>
        </a:p>
      </dgm:t>
    </dgm:pt>
    <dgm:pt modelId="{070DC4EF-F840-401E-9FDF-0F8F99A0BEFE}" type="parTrans" cxnId="{F52D8C7D-2933-43A9-9264-36746368A8C1}">
      <dgm:prSet/>
      <dgm:spPr/>
      <dgm:t>
        <a:bodyPr/>
        <a:lstStyle/>
        <a:p>
          <a:endParaRPr lang="en-US"/>
        </a:p>
      </dgm:t>
    </dgm:pt>
    <dgm:pt modelId="{E1BD7A3E-BCE5-41DD-A4B4-8A92F30AA195}" type="sibTrans" cxnId="{F52D8C7D-2933-43A9-9264-36746368A8C1}">
      <dgm:prSet/>
      <dgm:spPr/>
      <dgm:t>
        <a:bodyPr/>
        <a:lstStyle/>
        <a:p>
          <a:endParaRPr lang="en-US"/>
        </a:p>
      </dgm:t>
    </dgm:pt>
    <dgm:pt modelId="{D5D36876-B471-43FD-9395-2BBE68259AF8}" type="pres">
      <dgm:prSet presAssocID="{5BDF83BC-4E4B-4BCB-AB65-8FA545D83859}" presName="root" presStyleCnt="0">
        <dgm:presLayoutVars>
          <dgm:dir/>
          <dgm:resizeHandles val="exact"/>
        </dgm:presLayoutVars>
      </dgm:prSet>
      <dgm:spPr/>
    </dgm:pt>
    <dgm:pt modelId="{F5C0BBDC-B2AD-4E3F-9B63-FAF30666C8B5}" type="pres">
      <dgm:prSet presAssocID="{5BDF83BC-4E4B-4BCB-AB65-8FA545D83859}" presName="container" presStyleCnt="0">
        <dgm:presLayoutVars>
          <dgm:dir/>
          <dgm:resizeHandles val="exact"/>
        </dgm:presLayoutVars>
      </dgm:prSet>
      <dgm:spPr/>
    </dgm:pt>
    <dgm:pt modelId="{4033AD9A-8898-453B-AA0F-042228E09E3D}" type="pres">
      <dgm:prSet presAssocID="{87CAE562-E910-4CC4-A57B-63AFBEDC6EFF}" presName="compNode" presStyleCnt="0"/>
      <dgm:spPr/>
    </dgm:pt>
    <dgm:pt modelId="{999D88F1-AB43-41DC-A8E0-40E5F5A0EEC8}" type="pres">
      <dgm:prSet presAssocID="{87CAE562-E910-4CC4-A57B-63AFBEDC6EFF}" presName="iconBgRect" presStyleLbl="bgShp" presStyleIdx="0" presStyleCnt="5"/>
      <dgm:spPr/>
    </dgm:pt>
    <dgm:pt modelId="{DAB3B366-C895-4D56-9AEE-02930C0F19C6}" type="pres">
      <dgm:prSet presAssocID="{87CAE562-E910-4CC4-A57B-63AFBEDC6EFF}"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A53EE742-99DB-4E89-B5B0-19B27564BFBC}" type="pres">
      <dgm:prSet presAssocID="{87CAE562-E910-4CC4-A57B-63AFBEDC6EFF}" presName="spaceRect" presStyleCnt="0"/>
      <dgm:spPr/>
    </dgm:pt>
    <dgm:pt modelId="{551DB1C1-FD87-4CE1-A607-D0C1BAC4151C}" type="pres">
      <dgm:prSet presAssocID="{87CAE562-E910-4CC4-A57B-63AFBEDC6EFF}" presName="textRect" presStyleLbl="revTx" presStyleIdx="0" presStyleCnt="5">
        <dgm:presLayoutVars>
          <dgm:chMax val="1"/>
          <dgm:chPref val="1"/>
        </dgm:presLayoutVars>
      </dgm:prSet>
      <dgm:spPr/>
    </dgm:pt>
    <dgm:pt modelId="{C8B4E102-FDA7-41CC-A834-A5F5A8D9EFAC}" type="pres">
      <dgm:prSet presAssocID="{8B5970FF-7C1A-4396-8512-EF33E1A26FC7}" presName="sibTrans" presStyleLbl="sibTrans2D1" presStyleIdx="0" presStyleCnt="0"/>
      <dgm:spPr/>
    </dgm:pt>
    <dgm:pt modelId="{C7DE90EB-7809-4338-89EC-9510C170A37A}" type="pres">
      <dgm:prSet presAssocID="{153684C7-88D5-4076-9BE9-901B94A99975}" presName="compNode" presStyleCnt="0"/>
      <dgm:spPr/>
    </dgm:pt>
    <dgm:pt modelId="{E6121B83-7B24-41DC-90DF-A66BD264F2CB}" type="pres">
      <dgm:prSet presAssocID="{153684C7-88D5-4076-9BE9-901B94A99975}" presName="iconBgRect" presStyleLbl="bgShp" presStyleIdx="1" presStyleCnt="5"/>
      <dgm:spPr/>
    </dgm:pt>
    <dgm:pt modelId="{C57E6E3E-E52D-474C-97A1-0C0897020EF0}" type="pres">
      <dgm:prSet presAssocID="{153684C7-88D5-4076-9BE9-901B94A99975}" presName="iconRect" presStyleLbl="node1" presStyleIdx="1" presStyleCnt="5"/>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a:noFill/>
        </a:ln>
      </dgm:spPr>
      <dgm:extLst>
        <a:ext uri="{E40237B7-FDA0-4F09-8148-C483321AD2D9}">
          <dgm14:cNvPr xmlns:dgm14="http://schemas.microsoft.com/office/drawing/2010/diagram" id="0" name="" descr="Tent with solid fill"/>
        </a:ext>
      </dgm:extLst>
    </dgm:pt>
    <dgm:pt modelId="{516B40C8-A85B-4AB0-A7A9-DF563551379F}" type="pres">
      <dgm:prSet presAssocID="{153684C7-88D5-4076-9BE9-901B94A99975}" presName="spaceRect" presStyleCnt="0"/>
      <dgm:spPr/>
    </dgm:pt>
    <dgm:pt modelId="{F18F1CEB-7E68-4F8B-A0F4-159EFBA736B9}" type="pres">
      <dgm:prSet presAssocID="{153684C7-88D5-4076-9BE9-901B94A99975}" presName="textRect" presStyleLbl="revTx" presStyleIdx="1" presStyleCnt="5">
        <dgm:presLayoutVars>
          <dgm:chMax val="1"/>
          <dgm:chPref val="1"/>
        </dgm:presLayoutVars>
      </dgm:prSet>
      <dgm:spPr/>
    </dgm:pt>
    <dgm:pt modelId="{0F57CE5E-514E-42E6-88E3-10F892A20FAD}" type="pres">
      <dgm:prSet presAssocID="{703F68EE-7F11-47F3-9BA1-0B1F92A575F7}" presName="sibTrans" presStyleLbl="sibTrans2D1" presStyleIdx="0" presStyleCnt="0"/>
      <dgm:spPr/>
    </dgm:pt>
    <dgm:pt modelId="{4F9CA9B0-9F2B-418F-BDDF-6FEB0474439A}" type="pres">
      <dgm:prSet presAssocID="{ADF14229-F9A3-46C0-A765-A629D499DBBE}" presName="compNode" presStyleCnt="0"/>
      <dgm:spPr/>
    </dgm:pt>
    <dgm:pt modelId="{B27D0C57-1CC5-45FB-AE5D-8B8170ADB568}" type="pres">
      <dgm:prSet presAssocID="{ADF14229-F9A3-46C0-A765-A629D499DBBE}" presName="iconBgRect" presStyleLbl="bgShp" presStyleIdx="2" presStyleCnt="5"/>
      <dgm:spPr/>
    </dgm:pt>
    <dgm:pt modelId="{81D2FCF7-577F-42BE-8286-2CDCE8BA3E4D}" type="pres">
      <dgm:prSet presAssocID="{ADF14229-F9A3-46C0-A765-A629D499DBBE}" presName="iconRect" presStyleLbl="node1" presStyleIdx="2" presStyleCnt="5"/>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Renovation (House With Sparkles) with solid fill"/>
        </a:ext>
      </dgm:extLst>
    </dgm:pt>
    <dgm:pt modelId="{40DD6D16-08C6-4A89-AD65-D15FE19C9FA5}" type="pres">
      <dgm:prSet presAssocID="{ADF14229-F9A3-46C0-A765-A629D499DBBE}" presName="spaceRect" presStyleCnt="0"/>
      <dgm:spPr/>
    </dgm:pt>
    <dgm:pt modelId="{6F0E38EA-0359-45B9-8FE9-AD103EAAC35A}" type="pres">
      <dgm:prSet presAssocID="{ADF14229-F9A3-46C0-A765-A629D499DBBE}" presName="textRect" presStyleLbl="revTx" presStyleIdx="2" presStyleCnt="5">
        <dgm:presLayoutVars>
          <dgm:chMax val="1"/>
          <dgm:chPref val="1"/>
        </dgm:presLayoutVars>
      </dgm:prSet>
      <dgm:spPr/>
    </dgm:pt>
    <dgm:pt modelId="{83A50F89-BBF9-46A4-897F-B2B9D80E7C31}" type="pres">
      <dgm:prSet presAssocID="{3D5BAF7D-B4ED-43D3-85F4-7FB9A874CEB2}" presName="sibTrans" presStyleLbl="sibTrans2D1" presStyleIdx="0" presStyleCnt="0"/>
      <dgm:spPr/>
    </dgm:pt>
    <dgm:pt modelId="{D6504663-128D-4D5D-8771-E7010A575025}" type="pres">
      <dgm:prSet presAssocID="{A7EC7A17-937D-49A7-9251-E09DF45C1AEA}" presName="compNode" presStyleCnt="0"/>
      <dgm:spPr/>
    </dgm:pt>
    <dgm:pt modelId="{5DAEBD3D-501C-40C8-88F2-9ED333B88C7E}" type="pres">
      <dgm:prSet presAssocID="{A7EC7A17-937D-49A7-9251-E09DF45C1AEA}" presName="iconBgRect" presStyleLbl="bgShp" presStyleIdx="3" presStyleCnt="5"/>
      <dgm:spPr/>
    </dgm:pt>
    <dgm:pt modelId="{901FCD43-1FF1-4854-B0E4-E786CB20F05F}" type="pres">
      <dgm:prSet presAssocID="{A7EC7A17-937D-49A7-9251-E09DF45C1AEA}"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uburban scene"/>
        </a:ext>
      </dgm:extLst>
    </dgm:pt>
    <dgm:pt modelId="{EF581E46-3D44-4D21-BD1E-45DC9AC75220}" type="pres">
      <dgm:prSet presAssocID="{A7EC7A17-937D-49A7-9251-E09DF45C1AEA}" presName="spaceRect" presStyleCnt="0"/>
      <dgm:spPr/>
    </dgm:pt>
    <dgm:pt modelId="{D432C930-D708-42C7-BB8A-B2E9F065BEC6}" type="pres">
      <dgm:prSet presAssocID="{A7EC7A17-937D-49A7-9251-E09DF45C1AEA}" presName="textRect" presStyleLbl="revTx" presStyleIdx="3" presStyleCnt="5">
        <dgm:presLayoutVars>
          <dgm:chMax val="1"/>
          <dgm:chPref val="1"/>
        </dgm:presLayoutVars>
      </dgm:prSet>
      <dgm:spPr/>
    </dgm:pt>
    <dgm:pt modelId="{3ED46136-8B77-413A-A8DB-4A4589BE9DC9}" type="pres">
      <dgm:prSet presAssocID="{ABD4126C-E69E-4E67-9C8D-81A716F1286B}" presName="sibTrans" presStyleLbl="sibTrans2D1" presStyleIdx="0" presStyleCnt="0"/>
      <dgm:spPr/>
    </dgm:pt>
    <dgm:pt modelId="{D5B25911-DA39-4A35-AE89-A1C94AF79CBB}" type="pres">
      <dgm:prSet presAssocID="{E1EEEDFA-EE27-476B-AB2E-E40728C49CAF}" presName="compNode" presStyleCnt="0"/>
      <dgm:spPr/>
    </dgm:pt>
    <dgm:pt modelId="{93BB8549-0715-435C-AA9E-FAE5B06A3DC0}" type="pres">
      <dgm:prSet presAssocID="{E1EEEDFA-EE27-476B-AB2E-E40728C49CAF}" presName="iconBgRect" presStyleLbl="bgShp" presStyleIdx="4" presStyleCnt="5"/>
      <dgm:spPr/>
    </dgm:pt>
    <dgm:pt modelId="{C96CB801-6E73-48A1-8D57-830B280F4F20}" type="pres">
      <dgm:prSet presAssocID="{E1EEEDFA-EE27-476B-AB2E-E40728C49CAF}" presName="iconRect" presStyleLbl="node1" presStyleIdx="4" presStyleCnt="5"/>
      <dgm:spPr>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a:noFill/>
        </a:ln>
      </dgm:spPr>
      <dgm:extLst>
        <a:ext uri="{E40237B7-FDA0-4F09-8148-C483321AD2D9}">
          <dgm14:cNvPr xmlns:dgm14="http://schemas.microsoft.com/office/drawing/2010/diagram" id="0" name="" descr="Internet with solid fill"/>
        </a:ext>
      </dgm:extLst>
    </dgm:pt>
    <dgm:pt modelId="{2BA87244-CCC6-4244-8691-25F31DF5C60F}" type="pres">
      <dgm:prSet presAssocID="{E1EEEDFA-EE27-476B-AB2E-E40728C49CAF}" presName="spaceRect" presStyleCnt="0"/>
      <dgm:spPr/>
    </dgm:pt>
    <dgm:pt modelId="{777ED82F-0C3E-444D-8DE3-411F10E69B1E}" type="pres">
      <dgm:prSet presAssocID="{E1EEEDFA-EE27-476B-AB2E-E40728C49CAF}" presName="textRect" presStyleLbl="revTx" presStyleIdx="4" presStyleCnt="5">
        <dgm:presLayoutVars>
          <dgm:chMax val="1"/>
          <dgm:chPref val="1"/>
        </dgm:presLayoutVars>
      </dgm:prSet>
      <dgm:spPr/>
    </dgm:pt>
  </dgm:ptLst>
  <dgm:cxnLst>
    <dgm:cxn modelId="{9F305900-B45D-4643-B0DD-47C16F5CF566}" type="presOf" srcId="{ABD4126C-E69E-4E67-9C8D-81A716F1286B}" destId="{3ED46136-8B77-413A-A8DB-4A4589BE9DC9}" srcOrd="0" destOrd="0" presId="urn:microsoft.com/office/officeart/2018/2/layout/IconCircleList"/>
    <dgm:cxn modelId="{3BEA8F33-C6ED-40E4-86DF-99A284C28A9C}" srcId="{5BDF83BC-4E4B-4BCB-AB65-8FA545D83859}" destId="{ADF14229-F9A3-46C0-A765-A629D499DBBE}" srcOrd="2" destOrd="0" parTransId="{841E98CF-260C-4EE7-9FB0-1E67F59E8BB3}" sibTransId="{3D5BAF7D-B4ED-43D3-85F4-7FB9A874CEB2}"/>
    <dgm:cxn modelId="{759DA336-8E9D-4E75-A5BF-5C4EB777185E}" type="presOf" srcId="{E1EEEDFA-EE27-476B-AB2E-E40728C49CAF}" destId="{777ED82F-0C3E-444D-8DE3-411F10E69B1E}" srcOrd="0" destOrd="0" presId="urn:microsoft.com/office/officeart/2018/2/layout/IconCircleList"/>
    <dgm:cxn modelId="{31C14E37-F9F6-4879-BA4A-C81DA8683CDF}" type="presOf" srcId="{5BDF83BC-4E4B-4BCB-AB65-8FA545D83859}" destId="{D5D36876-B471-43FD-9395-2BBE68259AF8}" srcOrd="0" destOrd="0" presId="urn:microsoft.com/office/officeart/2018/2/layout/IconCircleList"/>
    <dgm:cxn modelId="{2063403B-3F46-485B-9256-33CE6042A073}" type="presOf" srcId="{87CAE562-E910-4CC4-A57B-63AFBEDC6EFF}" destId="{551DB1C1-FD87-4CE1-A607-D0C1BAC4151C}" srcOrd="0" destOrd="0" presId="urn:microsoft.com/office/officeart/2018/2/layout/IconCircleList"/>
    <dgm:cxn modelId="{223F1D60-8AEC-47D3-8B7F-584AE83197CF}" type="presOf" srcId="{A7EC7A17-937D-49A7-9251-E09DF45C1AEA}" destId="{D432C930-D708-42C7-BB8A-B2E9F065BEC6}" srcOrd="0" destOrd="0" presId="urn:microsoft.com/office/officeart/2018/2/layout/IconCircleList"/>
    <dgm:cxn modelId="{0E0F3A42-067E-4E87-B5EC-EE311AABDD2E}" type="presOf" srcId="{703F68EE-7F11-47F3-9BA1-0B1F92A575F7}" destId="{0F57CE5E-514E-42E6-88E3-10F892A20FAD}" srcOrd="0" destOrd="0" presId="urn:microsoft.com/office/officeart/2018/2/layout/IconCircleList"/>
    <dgm:cxn modelId="{3D3FAC46-25E9-457C-B303-C971078CB602}" srcId="{5BDF83BC-4E4B-4BCB-AB65-8FA545D83859}" destId="{A7EC7A17-937D-49A7-9251-E09DF45C1AEA}" srcOrd="3" destOrd="0" parTransId="{B9D25DB4-DA4E-4F6D-98B5-03BBE8E8F242}" sibTransId="{ABD4126C-E69E-4E67-9C8D-81A716F1286B}"/>
    <dgm:cxn modelId="{D990C856-5265-4508-AFFC-5F960CD1255C}" srcId="{5BDF83BC-4E4B-4BCB-AB65-8FA545D83859}" destId="{87CAE562-E910-4CC4-A57B-63AFBEDC6EFF}" srcOrd="0" destOrd="0" parTransId="{7D9C0DD6-D429-438E-9086-360D1543738F}" sibTransId="{8B5970FF-7C1A-4396-8512-EF33E1A26FC7}"/>
    <dgm:cxn modelId="{F52D8C7D-2933-43A9-9264-36746368A8C1}" srcId="{5BDF83BC-4E4B-4BCB-AB65-8FA545D83859}" destId="{E1EEEDFA-EE27-476B-AB2E-E40728C49CAF}" srcOrd="4" destOrd="0" parTransId="{070DC4EF-F840-401E-9FDF-0F8F99A0BEFE}" sibTransId="{E1BD7A3E-BCE5-41DD-A4B4-8A92F30AA195}"/>
    <dgm:cxn modelId="{60FB8B7F-2B9D-499E-AB12-3CC2D688C709}" srcId="{5BDF83BC-4E4B-4BCB-AB65-8FA545D83859}" destId="{153684C7-88D5-4076-9BE9-901B94A99975}" srcOrd="1" destOrd="0" parTransId="{E27575E2-5FC4-4BB5-A585-42F20311EA33}" sibTransId="{703F68EE-7F11-47F3-9BA1-0B1F92A575F7}"/>
    <dgm:cxn modelId="{4547A785-DF76-4196-A727-9FDE6BBD37DD}" type="presOf" srcId="{ADF14229-F9A3-46C0-A765-A629D499DBBE}" destId="{6F0E38EA-0359-45B9-8FE9-AD103EAAC35A}" srcOrd="0" destOrd="0" presId="urn:microsoft.com/office/officeart/2018/2/layout/IconCircleList"/>
    <dgm:cxn modelId="{47A83F88-6366-46B3-842B-7114D7F60633}" type="presOf" srcId="{153684C7-88D5-4076-9BE9-901B94A99975}" destId="{F18F1CEB-7E68-4F8B-A0F4-159EFBA736B9}" srcOrd="0" destOrd="0" presId="urn:microsoft.com/office/officeart/2018/2/layout/IconCircleList"/>
    <dgm:cxn modelId="{B3C537B6-8890-4174-AB60-71A0B2B1972E}" type="presOf" srcId="{8B5970FF-7C1A-4396-8512-EF33E1A26FC7}" destId="{C8B4E102-FDA7-41CC-A834-A5F5A8D9EFAC}" srcOrd="0" destOrd="0" presId="urn:microsoft.com/office/officeart/2018/2/layout/IconCircleList"/>
    <dgm:cxn modelId="{8D5FC8FF-9995-47FF-9C7B-1F3AE17B01A1}" type="presOf" srcId="{3D5BAF7D-B4ED-43D3-85F4-7FB9A874CEB2}" destId="{83A50F89-BBF9-46A4-897F-B2B9D80E7C31}" srcOrd="0" destOrd="0" presId="urn:microsoft.com/office/officeart/2018/2/layout/IconCircleList"/>
    <dgm:cxn modelId="{A1ECE13A-8FA8-4C9F-B17C-6A06A42EAFBB}" type="presParOf" srcId="{D5D36876-B471-43FD-9395-2BBE68259AF8}" destId="{F5C0BBDC-B2AD-4E3F-9B63-FAF30666C8B5}" srcOrd="0" destOrd="0" presId="urn:microsoft.com/office/officeart/2018/2/layout/IconCircleList"/>
    <dgm:cxn modelId="{FFE7FFB7-9872-4111-9D99-CE8DF289638F}" type="presParOf" srcId="{F5C0BBDC-B2AD-4E3F-9B63-FAF30666C8B5}" destId="{4033AD9A-8898-453B-AA0F-042228E09E3D}" srcOrd="0" destOrd="0" presId="urn:microsoft.com/office/officeart/2018/2/layout/IconCircleList"/>
    <dgm:cxn modelId="{CC78492F-E98D-4659-B9E3-6B5D3E5B5174}" type="presParOf" srcId="{4033AD9A-8898-453B-AA0F-042228E09E3D}" destId="{999D88F1-AB43-41DC-A8E0-40E5F5A0EEC8}" srcOrd="0" destOrd="0" presId="urn:microsoft.com/office/officeart/2018/2/layout/IconCircleList"/>
    <dgm:cxn modelId="{66EB3CCC-7506-4E73-BDAB-A2731124280E}" type="presParOf" srcId="{4033AD9A-8898-453B-AA0F-042228E09E3D}" destId="{DAB3B366-C895-4D56-9AEE-02930C0F19C6}" srcOrd="1" destOrd="0" presId="urn:microsoft.com/office/officeart/2018/2/layout/IconCircleList"/>
    <dgm:cxn modelId="{DCAE0103-C1D2-46AF-9942-5D6DC2614C0C}" type="presParOf" srcId="{4033AD9A-8898-453B-AA0F-042228E09E3D}" destId="{A53EE742-99DB-4E89-B5B0-19B27564BFBC}" srcOrd="2" destOrd="0" presId="urn:microsoft.com/office/officeart/2018/2/layout/IconCircleList"/>
    <dgm:cxn modelId="{AD2C001C-02BD-4C65-889E-B60063005FD6}" type="presParOf" srcId="{4033AD9A-8898-453B-AA0F-042228E09E3D}" destId="{551DB1C1-FD87-4CE1-A607-D0C1BAC4151C}" srcOrd="3" destOrd="0" presId="urn:microsoft.com/office/officeart/2018/2/layout/IconCircleList"/>
    <dgm:cxn modelId="{1219F9BB-1E99-4BAF-90BE-4BC4890BDC04}" type="presParOf" srcId="{F5C0BBDC-B2AD-4E3F-9B63-FAF30666C8B5}" destId="{C8B4E102-FDA7-41CC-A834-A5F5A8D9EFAC}" srcOrd="1" destOrd="0" presId="urn:microsoft.com/office/officeart/2018/2/layout/IconCircleList"/>
    <dgm:cxn modelId="{14366541-3CA4-4114-9B0E-7677B407F95F}" type="presParOf" srcId="{F5C0BBDC-B2AD-4E3F-9B63-FAF30666C8B5}" destId="{C7DE90EB-7809-4338-89EC-9510C170A37A}" srcOrd="2" destOrd="0" presId="urn:microsoft.com/office/officeart/2018/2/layout/IconCircleList"/>
    <dgm:cxn modelId="{80FD5701-00B1-4368-B3E9-7569B419F79A}" type="presParOf" srcId="{C7DE90EB-7809-4338-89EC-9510C170A37A}" destId="{E6121B83-7B24-41DC-90DF-A66BD264F2CB}" srcOrd="0" destOrd="0" presId="urn:microsoft.com/office/officeart/2018/2/layout/IconCircleList"/>
    <dgm:cxn modelId="{DFC549D9-C5DE-4363-845D-4D75966C8B53}" type="presParOf" srcId="{C7DE90EB-7809-4338-89EC-9510C170A37A}" destId="{C57E6E3E-E52D-474C-97A1-0C0897020EF0}" srcOrd="1" destOrd="0" presId="urn:microsoft.com/office/officeart/2018/2/layout/IconCircleList"/>
    <dgm:cxn modelId="{BE270736-E07C-48AC-987A-97EE05A83A88}" type="presParOf" srcId="{C7DE90EB-7809-4338-89EC-9510C170A37A}" destId="{516B40C8-A85B-4AB0-A7A9-DF563551379F}" srcOrd="2" destOrd="0" presId="urn:microsoft.com/office/officeart/2018/2/layout/IconCircleList"/>
    <dgm:cxn modelId="{F30765FC-43B8-498E-83D4-3BEBC49D28C3}" type="presParOf" srcId="{C7DE90EB-7809-4338-89EC-9510C170A37A}" destId="{F18F1CEB-7E68-4F8B-A0F4-159EFBA736B9}" srcOrd="3" destOrd="0" presId="urn:microsoft.com/office/officeart/2018/2/layout/IconCircleList"/>
    <dgm:cxn modelId="{C13933BE-9764-44A6-B1B8-E9BAE8F07BC5}" type="presParOf" srcId="{F5C0BBDC-B2AD-4E3F-9B63-FAF30666C8B5}" destId="{0F57CE5E-514E-42E6-88E3-10F892A20FAD}" srcOrd="3" destOrd="0" presId="urn:microsoft.com/office/officeart/2018/2/layout/IconCircleList"/>
    <dgm:cxn modelId="{05E69851-DE64-4F99-96E1-9602B90926FD}" type="presParOf" srcId="{F5C0BBDC-B2AD-4E3F-9B63-FAF30666C8B5}" destId="{4F9CA9B0-9F2B-418F-BDDF-6FEB0474439A}" srcOrd="4" destOrd="0" presId="urn:microsoft.com/office/officeart/2018/2/layout/IconCircleList"/>
    <dgm:cxn modelId="{AE6369FD-4C37-4ED6-B705-FF11B534C9CA}" type="presParOf" srcId="{4F9CA9B0-9F2B-418F-BDDF-6FEB0474439A}" destId="{B27D0C57-1CC5-45FB-AE5D-8B8170ADB568}" srcOrd="0" destOrd="0" presId="urn:microsoft.com/office/officeart/2018/2/layout/IconCircleList"/>
    <dgm:cxn modelId="{8C53D9D9-5143-4DAA-80C7-342764FB8608}" type="presParOf" srcId="{4F9CA9B0-9F2B-418F-BDDF-6FEB0474439A}" destId="{81D2FCF7-577F-42BE-8286-2CDCE8BA3E4D}" srcOrd="1" destOrd="0" presId="urn:microsoft.com/office/officeart/2018/2/layout/IconCircleList"/>
    <dgm:cxn modelId="{D9841BD1-6B6D-4126-82ED-3803814D84B5}" type="presParOf" srcId="{4F9CA9B0-9F2B-418F-BDDF-6FEB0474439A}" destId="{40DD6D16-08C6-4A89-AD65-D15FE19C9FA5}" srcOrd="2" destOrd="0" presId="urn:microsoft.com/office/officeart/2018/2/layout/IconCircleList"/>
    <dgm:cxn modelId="{2F4D5E7F-468A-42CA-BAFE-9E3BF58722BD}" type="presParOf" srcId="{4F9CA9B0-9F2B-418F-BDDF-6FEB0474439A}" destId="{6F0E38EA-0359-45B9-8FE9-AD103EAAC35A}" srcOrd="3" destOrd="0" presId="urn:microsoft.com/office/officeart/2018/2/layout/IconCircleList"/>
    <dgm:cxn modelId="{5BC40C69-3434-4CC8-A1EF-B58F40A54374}" type="presParOf" srcId="{F5C0BBDC-B2AD-4E3F-9B63-FAF30666C8B5}" destId="{83A50F89-BBF9-46A4-897F-B2B9D80E7C31}" srcOrd="5" destOrd="0" presId="urn:microsoft.com/office/officeart/2018/2/layout/IconCircleList"/>
    <dgm:cxn modelId="{9FA31C9B-AD0C-4C19-8584-EE6268D16167}" type="presParOf" srcId="{F5C0BBDC-B2AD-4E3F-9B63-FAF30666C8B5}" destId="{D6504663-128D-4D5D-8771-E7010A575025}" srcOrd="6" destOrd="0" presId="urn:microsoft.com/office/officeart/2018/2/layout/IconCircleList"/>
    <dgm:cxn modelId="{4891B25C-7E2F-4F6B-A208-7D643711A12C}" type="presParOf" srcId="{D6504663-128D-4D5D-8771-E7010A575025}" destId="{5DAEBD3D-501C-40C8-88F2-9ED333B88C7E}" srcOrd="0" destOrd="0" presId="urn:microsoft.com/office/officeart/2018/2/layout/IconCircleList"/>
    <dgm:cxn modelId="{65CDF5D0-8A06-4DE9-A5B2-98FB24F6844A}" type="presParOf" srcId="{D6504663-128D-4D5D-8771-E7010A575025}" destId="{901FCD43-1FF1-4854-B0E4-E786CB20F05F}" srcOrd="1" destOrd="0" presId="urn:microsoft.com/office/officeart/2018/2/layout/IconCircleList"/>
    <dgm:cxn modelId="{B8FB8EF5-7383-4A3B-842F-A5591842D76E}" type="presParOf" srcId="{D6504663-128D-4D5D-8771-E7010A575025}" destId="{EF581E46-3D44-4D21-BD1E-45DC9AC75220}" srcOrd="2" destOrd="0" presId="urn:microsoft.com/office/officeart/2018/2/layout/IconCircleList"/>
    <dgm:cxn modelId="{5BCA3229-D7D5-4677-A7CC-98141B392FD3}" type="presParOf" srcId="{D6504663-128D-4D5D-8771-E7010A575025}" destId="{D432C930-D708-42C7-BB8A-B2E9F065BEC6}" srcOrd="3" destOrd="0" presId="urn:microsoft.com/office/officeart/2018/2/layout/IconCircleList"/>
    <dgm:cxn modelId="{B9084A08-CB13-4657-B0D6-7071E6E76457}" type="presParOf" srcId="{F5C0BBDC-B2AD-4E3F-9B63-FAF30666C8B5}" destId="{3ED46136-8B77-413A-A8DB-4A4589BE9DC9}" srcOrd="7" destOrd="0" presId="urn:microsoft.com/office/officeart/2018/2/layout/IconCircleList"/>
    <dgm:cxn modelId="{27218C0B-55AD-45B3-8F88-F490D45E0A32}" type="presParOf" srcId="{F5C0BBDC-B2AD-4E3F-9B63-FAF30666C8B5}" destId="{D5B25911-DA39-4A35-AE89-A1C94AF79CBB}" srcOrd="8" destOrd="0" presId="urn:microsoft.com/office/officeart/2018/2/layout/IconCircleList"/>
    <dgm:cxn modelId="{43EEA315-2FFF-4BB1-A040-CA414F05E254}" type="presParOf" srcId="{D5B25911-DA39-4A35-AE89-A1C94AF79CBB}" destId="{93BB8549-0715-435C-AA9E-FAE5B06A3DC0}" srcOrd="0" destOrd="0" presId="urn:microsoft.com/office/officeart/2018/2/layout/IconCircleList"/>
    <dgm:cxn modelId="{48024BFC-CF5B-4EA6-8117-685B0539C4DD}" type="presParOf" srcId="{D5B25911-DA39-4A35-AE89-A1C94AF79CBB}" destId="{C96CB801-6E73-48A1-8D57-830B280F4F20}" srcOrd="1" destOrd="0" presId="urn:microsoft.com/office/officeart/2018/2/layout/IconCircleList"/>
    <dgm:cxn modelId="{4B5BF3ED-DA65-4ED3-AA2A-FEA4FBF35B18}" type="presParOf" srcId="{D5B25911-DA39-4A35-AE89-A1C94AF79CBB}" destId="{2BA87244-CCC6-4244-8691-25F31DF5C60F}" srcOrd="2" destOrd="0" presId="urn:microsoft.com/office/officeart/2018/2/layout/IconCircleList"/>
    <dgm:cxn modelId="{C9729957-0795-4389-AD4A-EB6222F130E0}" type="presParOf" srcId="{D5B25911-DA39-4A35-AE89-A1C94AF79CBB}" destId="{777ED82F-0C3E-444D-8DE3-411F10E69B1E}"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B64B05D-0DF6-4FBB-A709-1C6C7158F329}" type="doc">
      <dgm:prSet loTypeId="urn:microsoft.com/office/officeart/2018/2/layout/IconLabelList" loCatId="icon" qsTypeId="urn:microsoft.com/office/officeart/2005/8/quickstyle/simple1" qsCatId="simple" csTypeId="urn:microsoft.com/office/officeart/2005/8/colors/colorful4" csCatId="colorful" phldr="1"/>
      <dgm:spPr/>
      <dgm:t>
        <a:bodyPr/>
        <a:lstStyle/>
        <a:p>
          <a:endParaRPr lang="en-US"/>
        </a:p>
      </dgm:t>
    </dgm:pt>
    <dgm:pt modelId="{D590BE99-0D7E-4DAF-9E33-CA24FC1611B5}">
      <dgm:prSet/>
      <dgm:spPr/>
      <dgm:t>
        <a:bodyPr/>
        <a:lstStyle/>
        <a:p>
          <a:pPr>
            <a:lnSpc>
              <a:spcPct val="100000"/>
            </a:lnSpc>
          </a:pPr>
          <a:r>
            <a:rPr lang="en-US" dirty="0"/>
            <a:t>For-Profit Developers</a:t>
          </a:r>
        </a:p>
      </dgm:t>
    </dgm:pt>
    <dgm:pt modelId="{052014C8-1854-4CFD-93D4-C307083DC5AE}" type="parTrans" cxnId="{275342EB-09C1-4A54-A835-8CA6B2E120F1}">
      <dgm:prSet/>
      <dgm:spPr/>
      <dgm:t>
        <a:bodyPr/>
        <a:lstStyle/>
        <a:p>
          <a:endParaRPr lang="en-US"/>
        </a:p>
      </dgm:t>
    </dgm:pt>
    <dgm:pt modelId="{D53183BF-8C89-4F6A-8EF9-E6D4670B8498}" type="sibTrans" cxnId="{275342EB-09C1-4A54-A835-8CA6B2E120F1}">
      <dgm:prSet/>
      <dgm:spPr/>
      <dgm:t>
        <a:bodyPr/>
        <a:lstStyle/>
        <a:p>
          <a:endParaRPr lang="en-US"/>
        </a:p>
      </dgm:t>
    </dgm:pt>
    <dgm:pt modelId="{91F6399F-B7C7-4BA3-944A-8CDBF6918FB2}">
      <dgm:prSet/>
      <dgm:spPr/>
      <dgm:t>
        <a:bodyPr/>
        <a:lstStyle/>
        <a:p>
          <a:pPr>
            <a:lnSpc>
              <a:spcPct val="100000"/>
            </a:lnSpc>
          </a:pPr>
          <a:r>
            <a:rPr lang="en-US" dirty="0"/>
            <a:t>Non-profit developers</a:t>
          </a:r>
        </a:p>
      </dgm:t>
    </dgm:pt>
    <dgm:pt modelId="{BA5CA2E0-EF49-4F22-AD99-3B69CB7A8305}" type="parTrans" cxnId="{2733BD48-617B-4042-B2C4-01A8D69AF874}">
      <dgm:prSet/>
      <dgm:spPr/>
      <dgm:t>
        <a:bodyPr/>
        <a:lstStyle/>
        <a:p>
          <a:endParaRPr lang="en-US"/>
        </a:p>
      </dgm:t>
    </dgm:pt>
    <dgm:pt modelId="{D32E67BA-99E4-47DC-B0B8-47E190E05990}" type="sibTrans" cxnId="{2733BD48-617B-4042-B2C4-01A8D69AF874}">
      <dgm:prSet/>
      <dgm:spPr/>
      <dgm:t>
        <a:bodyPr/>
        <a:lstStyle/>
        <a:p>
          <a:endParaRPr lang="en-US"/>
        </a:p>
      </dgm:t>
    </dgm:pt>
    <dgm:pt modelId="{DC282403-B594-4E7E-83FF-5519476931CC}" type="pres">
      <dgm:prSet presAssocID="{DB64B05D-0DF6-4FBB-A709-1C6C7158F329}" presName="root" presStyleCnt="0">
        <dgm:presLayoutVars>
          <dgm:dir/>
          <dgm:resizeHandles val="exact"/>
        </dgm:presLayoutVars>
      </dgm:prSet>
      <dgm:spPr/>
    </dgm:pt>
    <dgm:pt modelId="{AD14B746-2B3A-455F-96F2-2DE269E445DC}" type="pres">
      <dgm:prSet presAssocID="{D590BE99-0D7E-4DAF-9E33-CA24FC1611B5}" presName="compNode" presStyleCnt="0"/>
      <dgm:spPr/>
    </dgm:pt>
    <dgm:pt modelId="{CF17B365-6980-4910-87CA-C8D2E9CADCD6}" type="pres">
      <dgm:prSet presAssocID="{D590BE99-0D7E-4DAF-9E33-CA24FC1611B5}"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Modern architecture with solid fill"/>
        </a:ext>
      </dgm:extLst>
    </dgm:pt>
    <dgm:pt modelId="{F305B97C-78C0-49CD-A3C8-72FFEE33626C}" type="pres">
      <dgm:prSet presAssocID="{D590BE99-0D7E-4DAF-9E33-CA24FC1611B5}" presName="spaceRect" presStyleCnt="0"/>
      <dgm:spPr/>
    </dgm:pt>
    <dgm:pt modelId="{F8F5F79E-A810-430F-9FE6-E57B7F8DEBC6}" type="pres">
      <dgm:prSet presAssocID="{D590BE99-0D7E-4DAF-9E33-CA24FC1611B5}" presName="textRect" presStyleLbl="revTx" presStyleIdx="0" presStyleCnt="2">
        <dgm:presLayoutVars>
          <dgm:chMax val="1"/>
          <dgm:chPref val="1"/>
        </dgm:presLayoutVars>
      </dgm:prSet>
      <dgm:spPr/>
    </dgm:pt>
    <dgm:pt modelId="{B2CAAF57-AE90-47BA-8FDE-62047ADB6F69}" type="pres">
      <dgm:prSet presAssocID="{D53183BF-8C89-4F6A-8EF9-E6D4670B8498}" presName="sibTrans" presStyleCnt="0"/>
      <dgm:spPr/>
    </dgm:pt>
    <dgm:pt modelId="{68552DE9-8521-40F2-905C-BED94676B7BA}" type="pres">
      <dgm:prSet presAssocID="{91F6399F-B7C7-4BA3-944A-8CDBF6918FB2}" presName="compNode" presStyleCnt="0"/>
      <dgm:spPr/>
    </dgm:pt>
    <dgm:pt modelId="{3C48507B-0509-4506-B422-7FD0EC7F2BEA}" type="pres">
      <dgm:prSet presAssocID="{91F6399F-B7C7-4BA3-944A-8CDBF6918FB2}"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onstruction worker male with solid fill"/>
        </a:ext>
      </dgm:extLst>
    </dgm:pt>
    <dgm:pt modelId="{1923E147-D27F-4ED0-BC42-20DF10E7C857}" type="pres">
      <dgm:prSet presAssocID="{91F6399F-B7C7-4BA3-944A-8CDBF6918FB2}" presName="spaceRect" presStyleCnt="0"/>
      <dgm:spPr/>
    </dgm:pt>
    <dgm:pt modelId="{DA09AF91-293C-4A3A-8B48-35C812376851}" type="pres">
      <dgm:prSet presAssocID="{91F6399F-B7C7-4BA3-944A-8CDBF6918FB2}" presName="textRect" presStyleLbl="revTx" presStyleIdx="1" presStyleCnt="2">
        <dgm:presLayoutVars>
          <dgm:chMax val="1"/>
          <dgm:chPref val="1"/>
        </dgm:presLayoutVars>
      </dgm:prSet>
      <dgm:spPr/>
    </dgm:pt>
  </dgm:ptLst>
  <dgm:cxnLst>
    <dgm:cxn modelId="{2733BD48-617B-4042-B2C4-01A8D69AF874}" srcId="{DB64B05D-0DF6-4FBB-A709-1C6C7158F329}" destId="{91F6399F-B7C7-4BA3-944A-8CDBF6918FB2}" srcOrd="1" destOrd="0" parTransId="{BA5CA2E0-EF49-4F22-AD99-3B69CB7A8305}" sibTransId="{D32E67BA-99E4-47DC-B0B8-47E190E05990}"/>
    <dgm:cxn modelId="{268CE3D9-20A7-4934-8DEE-397FF7906AC0}" type="presOf" srcId="{91F6399F-B7C7-4BA3-944A-8CDBF6918FB2}" destId="{DA09AF91-293C-4A3A-8B48-35C812376851}" srcOrd="0" destOrd="0" presId="urn:microsoft.com/office/officeart/2018/2/layout/IconLabelList"/>
    <dgm:cxn modelId="{275342EB-09C1-4A54-A835-8CA6B2E120F1}" srcId="{DB64B05D-0DF6-4FBB-A709-1C6C7158F329}" destId="{D590BE99-0D7E-4DAF-9E33-CA24FC1611B5}" srcOrd="0" destOrd="0" parTransId="{052014C8-1854-4CFD-93D4-C307083DC5AE}" sibTransId="{D53183BF-8C89-4F6A-8EF9-E6D4670B8498}"/>
    <dgm:cxn modelId="{840882F6-1BC4-459F-94D0-482F44D73D99}" type="presOf" srcId="{DB64B05D-0DF6-4FBB-A709-1C6C7158F329}" destId="{DC282403-B594-4E7E-83FF-5519476931CC}" srcOrd="0" destOrd="0" presId="urn:microsoft.com/office/officeart/2018/2/layout/IconLabelList"/>
    <dgm:cxn modelId="{EF1920F7-B47D-48C6-8A04-35B23E0685E7}" type="presOf" srcId="{D590BE99-0D7E-4DAF-9E33-CA24FC1611B5}" destId="{F8F5F79E-A810-430F-9FE6-E57B7F8DEBC6}" srcOrd="0" destOrd="0" presId="urn:microsoft.com/office/officeart/2018/2/layout/IconLabelList"/>
    <dgm:cxn modelId="{D3BF7955-F45F-4C8E-B014-81994E170B54}" type="presParOf" srcId="{DC282403-B594-4E7E-83FF-5519476931CC}" destId="{AD14B746-2B3A-455F-96F2-2DE269E445DC}" srcOrd="0" destOrd="0" presId="urn:microsoft.com/office/officeart/2018/2/layout/IconLabelList"/>
    <dgm:cxn modelId="{8F88C525-611E-4FA7-BC0C-FDC073F666A8}" type="presParOf" srcId="{AD14B746-2B3A-455F-96F2-2DE269E445DC}" destId="{CF17B365-6980-4910-87CA-C8D2E9CADCD6}" srcOrd="0" destOrd="0" presId="urn:microsoft.com/office/officeart/2018/2/layout/IconLabelList"/>
    <dgm:cxn modelId="{1E298142-9177-4DD8-BCA5-D7CB43200DF8}" type="presParOf" srcId="{AD14B746-2B3A-455F-96F2-2DE269E445DC}" destId="{F305B97C-78C0-49CD-A3C8-72FFEE33626C}" srcOrd="1" destOrd="0" presId="urn:microsoft.com/office/officeart/2018/2/layout/IconLabelList"/>
    <dgm:cxn modelId="{DB9783F7-C9DE-4698-BAD5-47F23D094E9C}" type="presParOf" srcId="{AD14B746-2B3A-455F-96F2-2DE269E445DC}" destId="{F8F5F79E-A810-430F-9FE6-E57B7F8DEBC6}" srcOrd="2" destOrd="0" presId="urn:microsoft.com/office/officeart/2018/2/layout/IconLabelList"/>
    <dgm:cxn modelId="{8A039976-1612-4F4E-A147-64F2A4C266BF}" type="presParOf" srcId="{DC282403-B594-4E7E-83FF-5519476931CC}" destId="{B2CAAF57-AE90-47BA-8FDE-62047ADB6F69}" srcOrd="1" destOrd="0" presId="urn:microsoft.com/office/officeart/2018/2/layout/IconLabelList"/>
    <dgm:cxn modelId="{C30BB690-AD10-42EC-A86D-320C961DCA5B}" type="presParOf" srcId="{DC282403-B594-4E7E-83FF-5519476931CC}" destId="{68552DE9-8521-40F2-905C-BED94676B7BA}" srcOrd="2" destOrd="0" presId="urn:microsoft.com/office/officeart/2018/2/layout/IconLabelList"/>
    <dgm:cxn modelId="{94FED804-0548-4439-A4AD-430ED0830376}" type="presParOf" srcId="{68552DE9-8521-40F2-905C-BED94676B7BA}" destId="{3C48507B-0509-4506-B422-7FD0EC7F2BEA}" srcOrd="0" destOrd="0" presId="urn:microsoft.com/office/officeart/2018/2/layout/IconLabelList"/>
    <dgm:cxn modelId="{8AE1B5E3-A863-48BE-9046-DFA998EC06EB}" type="presParOf" srcId="{68552DE9-8521-40F2-905C-BED94676B7BA}" destId="{1923E147-D27F-4ED0-BC42-20DF10E7C857}" srcOrd="1" destOrd="0" presId="urn:microsoft.com/office/officeart/2018/2/layout/IconLabelList"/>
    <dgm:cxn modelId="{0D23F5BA-50E7-490E-BBC2-5D747D269C77}" type="presParOf" srcId="{68552DE9-8521-40F2-905C-BED94676B7BA}" destId="{DA09AF91-293C-4A3A-8B48-35C812376851}"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E7A15F0-9973-4716-977A-D014359EDAC9}" type="doc">
      <dgm:prSet loTypeId="urn:microsoft.com/office/officeart/2005/8/layout/radial4" loCatId="relationship" qsTypeId="urn:microsoft.com/office/officeart/2005/8/quickstyle/simple4" qsCatId="simple" csTypeId="urn:microsoft.com/office/officeart/2005/8/colors/colorful5" csCatId="colorful"/>
      <dgm:spPr/>
      <dgm:t>
        <a:bodyPr/>
        <a:lstStyle/>
        <a:p>
          <a:endParaRPr lang="en-US"/>
        </a:p>
      </dgm:t>
    </dgm:pt>
    <dgm:pt modelId="{D6AC8AF1-04A6-4D4F-A427-F1460102036E}">
      <dgm:prSet/>
      <dgm:spPr/>
      <dgm:t>
        <a:bodyPr/>
        <a:lstStyle/>
        <a:p>
          <a:r>
            <a:rPr lang="en-US" dirty="0"/>
            <a:t>CHDO – Community Housing Development Organization</a:t>
          </a:r>
        </a:p>
      </dgm:t>
    </dgm:pt>
    <dgm:pt modelId="{43B3A03F-F846-40BB-9F63-A2A802D056D8}" type="parTrans" cxnId="{ED0C8DB0-6C47-484B-812E-4E435C184F18}">
      <dgm:prSet/>
      <dgm:spPr/>
      <dgm:t>
        <a:bodyPr/>
        <a:lstStyle/>
        <a:p>
          <a:endParaRPr lang="en-US"/>
        </a:p>
      </dgm:t>
    </dgm:pt>
    <dgm:pt modelId="{36A0AADF-F03F-4DBF-8310-F907BCCCF6B5}" type="sibTrans" cxnId="{ED0C8DB0-6C47-484B-812E-4E435C184F18}">
      <dgm:prSet/>
      <dgm:spPr/>
      <dgm:t>
        <a:bodyPr/>
        <a:lstStyle/>
        <a:p>
          <a:endParaRPr lang="en-US"/>
        </a:p>
      </dgm:t>
    </dgm:pt>
    <dgm:pt modelId="{B7F40ADB-3DDE-4212-9BF7-377CB1DDF209}">
      <dgm:prSet/>
      <dgm:spPr/>
      <dgm:t>
        <a:bodyPr/>
        <a:lstStyle/>
        <a:p>
          <a:r>
            <a:rPr lang="en-US" dirty="0"/>
            <a:t>Community-based</a:t>
          </a:r>
        </a:p>
      </dgm:t>
    </dgm:pt>
    <dgm:pt modelId="{2FB05192-25E6-4D13-BECF-CECCB4226BB3}" type="parTrans" cxnId="{2CB63117-149D-4619-A91E-3DCB00686669}">
      <dgm:prSet/>
      <dgm:spPr/>
      <dgm:t>
        <a:bodyPr/>
        <a:lstStyle/>
        <a:p>
          <a:endParaRPr lang="en-US"/>
        </a:p>
      </dgm:t>
    </dgm:pt>
    <dgm:pt modelId="{D0CA9A0E-BE1F-414D-A086-AE0680CA7846}" type="sibTrans" cxnId="{2CB63117-149D-4619-A91E-3DCB00686669}">
      <dgm:prSet/>
      <dgm:spPr/>
      <dgm:t>
        <a:bodyPr/>
        <a:lstStyle/>
        <a:p>
          <a:endParaRPr lang="en-US"/>
        </a:p>
      </dgm:t>
    </dgm:pt>
    <dgm:pt modelId="{6EED5ED5-B6F6-4ECC-894D-FA0B333A6456}">
      <dgm:prSet/>
      <dgm:spPr/>
      <dgm:t>
        <a:bodyPr/>
        <a:lstStyle/>
        <a:p>
          <a:r>
            <a:rPr lang="en-US" dirty="0"/>
            <a:t>Focus on Housing</a:t>
          </a:r>
        </a:p>
      </dgm:t>
    </dgm:pt>
    <dgm:pt modelId="{73255793-78C7-4CA1-88D1-5E51606C8C64}" type="parTrans" cxnId="{A42B404D-8C5D-48A8-8062-DFFDB1BFE7F8}">
      <dgm:prSet/>
      <dgm:spPr/>
      <dgm:t>
        <a:bodyPr/>
        <a:lstStyle/>
        <a:p>
          <a:endParaRPr lang="en-US"/>
        </a:p>
      </dgm:t>
    </dgm:pt>
    <dgm:pt modelId="{395CCDE0-8868-4751-AEF0-A319E977884D}" type="sibTrans" cxnId="{A42B404D-8C5D-48A8-8062-DFFDB1BFE7F8}">
      <dgm:prSet/>
      <dgm:spPr/>
      <dgm:t>
        <a:bodyPr/>
        <a:lstStyle/>
        <a:p>
          <a:endParaRPr lang="en-US"/>
        </a:p>
      </dgm:t>
    </dgm:pt>
    <dgm:pt modelId="{86050593-A8E0-47F9-848C-1C5AEC213B60}">
      <dgm:prSet/>
      <dgm:spPr/>
      <dgm:t>
        <a:bodyPr/>
        <a:lstStyle/>
        <a:p>
          <a:r>
            <a:rPr lang="en-US" dirty="0"/>
            <a:t>Board composition with community representation</a:t>
          </a:r>
        </a:p>
      </dgm:t>
    </dgm:pt>
    <dgm:pt modelId="{3D6F6614-1933-43FF-AAD3-7CFB5C3512BA}" type="parTrans" cxnId="{63EC2EC5-21EE-4AEF-8E30-A11C9A282325}">
      <dgm:prSet/>
      <dgm:spPr/>
      <dgm:t>
        <a:bodyPr/>
        <a:lstStyle/>
        <a:p>
          <a:endParaRPr lang="en-US"/>
        </a:p>
      </dgm:t>
    </dgm:pt>
    <dgm:pt modelId="{B6D894C0-ED0A-4D54-91B8-6163F1273324}" type="sibTrans" cxnId="{63EC2EC5-21EE-4AEF-8E30-A11C9A282325}">
      <dgm:prSet/>
      <dgm:spPr/>
      <dgm:t>
        <a:bodyPr/>
        <a:lstStyle/>
        <a:p>
          <a:endParaRPr lang="en-US"/>
        </a:p>
      </dgm:t>
    </dgm:pt>
    <dgm:pt modelId="{3BFB268A-DEDA-43E5-B4EA-436C06DD18FA}" type="pres">
      <dgm:prSet presAssocID="{BE7A15F0-9973-4716-977A-D014359EDAC9}" presName="cycle" presStyleCnt="0">
        <dgm:presLayoutVars>
          <dgm:chMax val="1"/>
          <dgm:dir/>
          <dgm:animLvl val="ctr"/>
          <dgm:resizeHandles val="exact"/>
        </dgm:presLayoutVars>
      </dgm:prSet>
      <dgm:spPr/>
    </dgm:pt>
    <dgm:pt modelId="{CE4BC429-B646-4462-B14A-4E3C3362F1D8}" type="pres">
      <dgm:prSet presAssocID="{D6AC8AF1-04A6-4D4F-A427-F1460102036E}" presName="centerShape" presStyleLbl="node0" presStyleIdx="0" presStyleCnt="1"/>
      <dgm:spPr/>
    </dgm:pt>
    <dgm:pt modelId="{BE83DDDC-0452-4E50-A484-20F8A26ACF8C}" type="pres">
      <dgm:prSet presAssocID="{2FB05192-25E6-4D13-BECF-CECCB4226BB3}" presName="parTrans" presStyleLbl="bgSibTrans2D1" presStyleIdx="0" presStyleCnt="3"/>
      <dgm:spPr/>
    </dgm:pt>
    <dgm:pt modelId="{F264D94A-7985-4952-A64E-563A0A5EFD5F}" type="pres">
      <dgm:prSet presAssocID="{B7F40ADB-3DDE-4212-9BF7-377CB1DDF209}" presName="node" presStyleLbl="node1" presStyleIdx="0" presStyleCnt="3">
        <dgm:presLayoutVars>
          <dgm:bulletEnabled val="1"/>
        </dgm:presLayoutVars>
      </dgm:prSet>
      <dgm:spPr/>
    </dgm:pt>
    <dgm:pt modelId="{13F331E7-6E4D-4B9A-9B5E-F773E3BEEAB9}" type="pres">
      <dgm:prSet presAssocID="{73255793-78C7-4CA1-88D1-5E51606C8C64}" presName="parTrans" presStyleLbl="bgSibTrans2D1" presStyleIdx="1" presStyleCnt="3"/>
      <dgm:spPr/>
    </dgm:pt>
    <dgm:pt modelId="{C891FC22-22B0-42DA-96A5-9E85DE597C3A}" type="pres">
      <dgm:prSet presAssocID="{6EED5ED5-B6F6-4ECC-894D-FA0B333A6456}" presName="node" presStyleLbl="node1" presStyleIdx="1" presStyleCnt="3">
        <dgm:presLayoutVars>
          <dgm:bulletEnabled val="1"/>
        </dgm:presLayoutVars>
      </dgm:prSet>
      <dgm:spPr/>
    </dgm:pt>
    <dgm:pt modelId="{2FB655FC-9541-440F-8445-B48615CCE231}" type="pres">
      <dgm:prSet presAssocID="{3D6F6614-1933-43FF-AAD3-7CFB5C3512BA}" presName="parTrans" presStyleLbl="bgSibTrans2D1" presStyleIdx="2" presStyleCnt="3"/>
      <dgm:spPr/>
    </dgm:pt>
    <dgm:pt modelId="{B91E6A68-96D0-4EA2-9294-8FDC2DEBEAD6}" type="pres">
      <dgm:prSet presAssocID="{86050593-A8E0-47F9-848C-1C5AEC213B60}" presName="node" presStyleLbl="node1" presStyleIdx="2" presStyleCnt="3">
        <dgm:presLayoutVars>
          <dgm:bulletEnabled val="1"/>
        </dgm:presLayoutVars>
      </dgm:prSet>
      <dgm:spPr/>
    </dgm:pt>
  </dgm:ptLst>
  <dgm:cxnLst>
    <dgm:cxn modelId="{F4352000-F0EB-4AC9-84CC-3D3707E07E07}" type="presOf" srcId="{BE7A15F0-9973-4716-977A-D014359EDAC9}" destId="{3BFB268A-DEDA-43E5-B4EA-436C06DD18FA}" srcOrd="0" destOrd="0" presId="urn:microsoft.com/office/officeart/2005/8/layout/radial4"/>
    <dgm:cxn modelId="{2CB63117-149D-4619-A91E-3DCB00686669}" srcId="{D6AC8AF1-04A6-4D4F-A427-F1460102036E}" destId="{B7F40ADB-3DDE-4212-9BF7-377CB1DDF209}" srcOrd="0" destOrd="0" parTransId="{2FB05192-25E6-4D13-BECF-CECCB4226BB3}" sibTransId="{D0CA9A0E-BE1F-414D-A086-AE0680CA7846}"/>
    <dgm:cxn modelId="{9A6DD146-E88A-4A98-B8CA-38B8EB2AC0D2}" type="presOf" srcId="{D6AC8AF1-04A6-4D4F-A427-F1460102036E}" destId="{CE4BC429-B646-4462-B14A-4E3C3362F1D8}" srcOrd="0" destOrd="0" presId="urn:microsoft.com/office/officeart/2005/8/layout/radial4"/>
    <dgm:cxn modelId="{71F52368-4FAF-4378-9F48-2AD19E5DC026}" type="presOf" srcId="{6EED5ED5-B6F6-4ECC-894D-FA0B333A6456}" destId="{C891FC22-22B0-42DA-96A5-9E85DE597C3A}" srcOrd="0" destOrd="0" presId="urn:microsoft.com/office/officeart/2005/8/layout/radial4"/>
    <dgm:cxn modelId="{A42B404D-8C5D-48A8-8062-DFFDB1BFE7F8}" srcId="{D6AC8AF1-04A6-4D4F-A427-F1460102036E}" destId="{6EED5ED5-B6F6-4ECC-894D-FA0B333A6456}" srcOrd="1" destOrd="0" parTransId="{73255793-78C7-4CA1-88D1-5E51606C8C64}" sibTransId="{395CCDE0-8868-4751-AEF0-A319E977884D}"/>
    <dgm:cxn modelId="{86F54478-BD4B-41D7-82BB-A770EEA3DE7B}" type="presOf" srcId="{86050593-A8E0-47F9-848C-1C5AEC213B60}" destId="{B91E6A68-96D0-4EA2-9294-8FDC2DEBEAD6}" srcOrd="0" destOrd="0" presId="urn:microsoft.com/office/officeart/2005/8/layout/radial4"/>
    <dgm:cxn modelId="{A2BAD187-8C5A-4BD8-BD2B-BC10D8BDF195}" type="presOf" srcId="{B7F40ADB-3DDE-4212-9BF7-377CB1DDF209}" destId="{F264D94A-7985-4952-A64E-563A0A5EFD5F}" srcOrd="0" destOrd="0" presId="urn:microsoft.com/office/officeart/2005/8/layout/radial4"/>
    <dgm:cxn modelId="{3F26C68F-2ED8-413C-9073-3467AF919E78}" type="presOf" srcId="{3D6F6614-1933-43FF-AAD3-7CFB5C3512BA}" destId="{2FB655FC-9541-440F-8445-B48615CCE231}" srcOrd="0" destOrd="0" presId="urn:microsoft.com/office/officeart/2005/8/layout/radial4"/>
    <dgm:cxn modelId="{B4F779A8-299D-464F-9D91-1F0A691BB2C8}" type="presOf" srcId="{73255793-78C7-4CA1-88D1-5E51606C8C64}" destId="{13F331E7-6E4D-4B9A-9B5E-F773E3BEEAB9}" srcOrd="0" destOrd="0" presId="urn:microsoft.com/office/officeart/2005/8/layout/radial4"/>
    <dgm:cxn modelId="{ED0C8DB0-6C47-484B-812E-4E435C184F18}" srcId="{BE7A15F0-9973-4716-977A-D014359EDAC9}" destId="{D6AC8AF1-04A6-4D4F-A427-F1460102036E}" srcOrd="0" destOrd="0" parTransId="{43B3A03F-F846-40BB-9F63-A2A802D056D8}" sibTransId="{36A0AADF-F03F-4DBF-8310-F907BCCCF6B5}"/>
    <dgm:cxn modelId="{B58436C1-AF69-4AFA-9F9C-D873B65ACAA4}" type="presOf" srcId="{2FB05192-25E6-4D13-BECF-CECCB4226BB3}" destId="{BE83DDDC-0452-4E50-A484-20F8A26ACF8C}" srcOrd="0" destOrd="0" presId="urn:microsoft.com/office/officeart/2005/8/layout/radial4"/>
    <dgm:cxn modelId="{63EC2EC5-21EE-4AEF-8E30-A11C9A282325}" srcId="{D6AC8AF1-04A6-4D4F-A427-F1460102036E}" destId="{86050593-A8E0-47F9-848C-1C5AEC213B60}" srcOrd="2" destOrd="0" parTransId="{3D6F6614-1933-43FF-AAD3-7CFB5C3512BA}" sibTransId="{B6D894C0-ED0A-4D54-91B8-6163F1273324}"/>
    <dgm:cxn modelId="{3521596B-1D7D-4D9F-ACAE-B9E49E69E7D6}" type="presParOf" srcId="{3BFB268A-DEDA-43E5-B4EA-436C06DD18FA}" destId="{CE4BC429-B646-4462-B14A-4E3C3362F1D8}" srcOrd="0" destOrd="0" presId="urn:microsoft.com/office/officeart/2005/8/layout/radial4"/>
    <dgm:cxn modelId="{5C768764-B57D-4A8C-84E1-CEAD810D51E8}" type="presParOf" srcId="{3BFB268A-DEDA-43E5-B4EA-436C06DD18FA}" destId="{BE83DDDC-0452-4E50-A484-20F8A26ACF8C}" srcOrd="1" destOrd="0" presId="urn:microsoft.com/office/officeart/2005/8/layout/radial4"/>
    <dgm:cxn modelId="{A9FA7B10-611F-4EFE-A27E-45B8F1912AD5}" type="presParOf" srcId="{3BFB268A-DEDA-43E5-B4EA-436C06DD18FA}" destId="{F264D94A-7985-4952-A64E-563A0A5EFD5F}" srcOrd="2" destOrd="0" presId="urn:microsoft.com/office/officeart/2005/8/layout/radial4"/>
    <dgm:cxn modelId="{D7CE861E-82AF-405B-9E2C-80DBD2698A2F}" type="presParOf" srcId="{3BFB268A-DEDA-43E5-B4EA-436C06DD18FA}" destId="{13F331E7-6E4D-4B9A-9B5E-F773E3BEEAB9}" srcOrd="3" destOrd="0" presId="urn:microsoft.com/office/officeart/2005/8/layout/radial4"/>
    <dgm:cxn modelId="{73525B9A-2967-4FB6-A950-3DAB704CC188}" type="presParOf" srcId="{3BFB268A-DEDA-43E5-B4EA-436C06DD18FA}" destId="{C891FC22-22B0-42DA-96A5-9E85DE597C3A}" srcOrd="4" destOrd="0" presId="urn:microsoft.com/office/officeart/2005/8/layout/radial4"/>
    <dgm:cxn modelId="{77D994D3-DB62-44CD-BD52-C2D7683237A0}" type="presParOf" srcId="{3BFB268A-DEDA-43E5-B4EA-436C06DD18FA}" destId="{2FB655FC-9541-440F-8445-B48615CCE231}" srcOrd="5" destOrd="0" presId="urn:microsoft.com/office/officeart/2005/8/layout/radial4"/>
    <dgm:cxn modelId="{BAF2A9F5-9A17-4C48-B2F5-D62BCF923A99}" type="presParOf" srcId="{3BFB268A-DEDA-43E5-B4EA-436C06DD18FA}" destId="{B91E6A68-96D0-4EA2-9294-8FDC2DEBEAD6}"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67F416A-7C5F-4097-A572-0DB093D60A7A}" type="doc">
      <dgm:prSet loTypeId="urn:microsoft.com/office/officeart/2018/5/layout/IconCircleLabelList" loCatId="icon" qsTypeId="urn:microsoft.com/office/officeart/2005/8/quickstyle/simple1" qsCatId="simple" csTypeId="urn:microsoft.com/office/officeart/2005/8/colors/colorful4" csCatId="colorful" phldr="1"/>
      <dgm:spPr/>
      <dgm:t>
        <a:bodyPr/>
        <a:lstStyle/>
        <a:p>
          <a:endParaRPr lang="en-US"/>
        </a:p>
      </dgm:t>
    </dgm:pt>
    <dgm:pt modelId="{18DAAEFD-5AD1-466F-8DC5-CC769E04D413}">
      <dgm:prSet custT="1"/>
      <dgm:spPr/>
      <dgm:t>
        <a:bodyPr/>
        <a:lstStyle/>
        <a:p>
          <a:pPr>
            <a:lnSpc>
              <a:spcPct val="100000"/>
            </a:lnSpc>
            <a:defRPr cap="all"/>
          </a:pPr>
          <a:r>
            <a:rPr lang="en-US" sz="1600" dirty="0">
              <a:latin typeface="Avenir Next LT Pro" panose="020B0504020202020204" pitchFamily="34" charset="77"/>
            </a:rPr>
            <a:t>Applications are Due March 3, 2026, by  4:00PM</a:t>
          </a:r>
        </a:p>
      </dgm:t>
    </dgm:pt>
    <dgm:pt modelId="{6B054099-7E20-4A8A-B9D6-F8642C22C17A}" type="parTrans" cxnId="{E1062188-CFFD-4A02-B094-F7A07A944FCF}">
      <dgm:prSet/>
      <dgm:spPr/>
      <dgm:t>
        <a:bodyPr/>
        <a:lstStyle/>
        <a:p>
          <a:endParaRPr lang="en-US"/>
        </a:p>
      </dgm:t>
    </dgm:pt>
    <dgm:pt modelId="{2F136210-7B21-4F07-90D9-06BA9AAF7024}" type="sibTrans" cxnId="{E1062188-CFFD-4A02-B094-F7A07A944FCF}">
      <dgm:prSet/>
      <dgm:spPr/>
      <dgm:t>
        <a:bodyPr/>
        <a:lstStyle/>
        <a:p>
          <a:endParaRPr lang="en-US"/>
        </a:p>
      </dgm:t>
    </dgm:pt>
    <dgm:pt modelId="{6215CE2B-F038-4B3B-A8D3-28929C31F4B6}">
      <dgm:prSet custT="1"/>
      <dgm:spPr/>
      <dgm:t>
        <a:bodyPr/>
        <a:lstStyle/>
        <a:p>
          <a:pPr>
            <a:lnSpc>
              <a:spcPct val="100000"/>
            </a:lnSpc>
            <a:defRPr cap="all"/>
          </a:pPr>
          <a:r>
            <a:rPr lang="en-US" sz="1600" dirty="0">
              <a:latin typeface="Avenir Next LT Pro" panose="020B0504020202020204" pitchFamily="34" charset="77"/>
            </a:rPr>
            <a:t>One application per program</a:t>
          </a:r>
        </a:p>
      </dgm:t>
    </dgm:pt>
    <dgm:pt modelId="{9FFD8A05-AEFE-479E-95C2-1664C6B60E4F}" type="parTrans" cxnId="{F6DD79E6-2BEA-474B-A68B-C8CEC6798A92}">
      <dgm:prSet/>
      <dgm:spPr/>
      <dgm:t>
        <a:bodyPr/>
        <a:lstStyle/>
        <a:p>
          <a:endParaRPr lang="en-US"/>
        </a:p>
      </dgm:t>
    </dgm:pt>
    <dgm:pt modelId="{C4C3A31E-E026-479F-8640-D3AE99D3A66D}" type="sibTrans" cxnId="{F6DD79E6-2BEA-474B-A68B-C8CEC6798A92}">
      <dgm:prSet/>
      <dgm:spPr/>
      <dgm:t>
        <a:bodyPr/>
        <a:lstStyle/>
        <a:p>
          <a:endParaRPr lang="en-US"/>
        </a:p>
      </dgm:t>
    </dgm:pt>
    <dgm:pt modelId="{417188F9-2A2F-4C10-95AD-07C9AD6E4A39}">
      <dgm:prSet custT="1"/>
      <dgm:spPr/>
      <dgm:t>
        <a:bodyPr/>
        <a:lstStyle/>
        <a:p>
          <a:pPr>
            <a:lnSpc>
              <a:spcPct val="100000"/>
            </a:lnSpc>
            <a:defRPr cap="all"/>
          </a:pPr>
          <a:r>
            <a:rPr lang="en-US" sz="1600" dirty="0">
              <a:latin typeface="Avenir Next LT Pro" panose="020B0504020202020204" pitchFamily="34" charset="77"/>
            </a:rPr>
            <a:t>One application per Municipality</a:t>
          </a:r>
        </a:p>
      </dgm:t>
    </dgm:pt>
    <dgm:pt modelId="{DDDE6D8A-FA59-43FE-8D24-42DC88CCF9F9}" type="parTrans" cxnId="{1A3E871E-82BC-404D-BC26-309BDA0D5E9A}">
      <dgm:prSet/>
      <dgm:spPr/>
      <dgm:t>
        <a:bodyPr/>
        <a:lstStyle/>
        <a:p>
          <a:endParaRPr lang="en-US"/>
        </a:p>
      </dgm:t>
    </dgm:pt>
    <dgm:pt modelId="{BD804904-FE22-4146-9F17-5C111B355025}" type="sibTrans" cxnId="{1A3E871E-82BC-404D-BC26-309BDA0D5E9A}">
      <dgm:prSet/>
      <dgm:spPr/>
      <dgm:t>
        <a:bodyPr/>
        <a:lstStyle/>
        <a:p>
          <a:endParaRPr lang="en-US"/>
        </a:p>
      </dgm:t>
    </dgm:pt>
    <dgm:pt modelId="{39627DCB-1159-407C-BF14-D990CF8B7CAE}">
      <dgm:prSet custT="1"/>
      <dgm:spPr/>
      <dgm:t>
        <a:bodyPr/>
        <a:lstStyle/>
        <a:p>
          <a:pPr>
            <a:lnSpc>
              <a:spcPct val="100000"/>
            </a:lnSpc>
            <a:defRPr cap="all"/>
          </a:pPr>
          <a:r>
            <a:rPr lang="en-US" sz="1600" dirty="0">
              <a:latin typeface="Avenir Next LT Pro" panose="020B0504020202020204" pitchFamily="34" charset="77"/>
            </a:rPr>
            <a:t>2 or fewer open activities under existing contract to Apply</a:t>
          </a:r>
        </a:p>
      </dgm:t>
    </dgm:pt>
    <dgm:pt modelId="{1C8620E1-D782-4E2D-9F86-D3CA1502BDC6}" type="parTrans" cxnId="{8FE564ED-FD0D-475E-BCB0-34897F6BD387}">
      <dgm:prSet/>
      <dgm:spPr/>
      <dgm:t>
        <a:bodyPr/>
        <a:lstStyle/>
        <a:p>
          <a:endParaRPr lang="en-US"/>
        </a:p>
      </dgm:t>
    </dgm:pt>
    <dgm:pt modelId="{E09F63C7-672D-456F-979A-E4644D16E2BD}" type="sibTrans" cxnId="{8FE564ED-FD0D-475E-BCB0-34897F6BD387}">
      <dgm:prSet/>
      <dgm:spPr/>
      <dgm:t>
        <a:bodyPr/>
        <a:lstStyle/>
        <a:p>
          <a:endParaRPr lang="en-US"/>
        </a:p>
      </dgm:t>
    </dgm:pt>
    <dgm:pt modelId="{AAEFE04D-4F60-40E8-9997-D3C0E8E2D9B8}">
      <dgm:prSet/>
      <dgm:spPr/>
      <dgm:t>
        <a:bodyPr/>
        <a:lstStyle/>
        <a:p>
          <a:pPr>
            <a:lnSpc>
              <a:spcPct val="100000"/>
            </a:lnSpc>
            <a:defRPr cap="all"/>
          </a:pPr>
          <a:r>
            <a:rPr lang="en-US" dirty="0">
              <a:latin typeface="Avenir Next LT Pro" panose="020B0504020202020204" pitchFamily="34" charset="77"/>
            </a:rPr>
            <a:t>Submit one paper copy, unstapled</a:t>
          </a:r>
        </a:p>
      </dgm:t>
    </dgm:pt>
    <dgm:pt modelId="{4E57C9A0-0BE9-4B0E-AF59-DA01E626483C}" type="parTrans" cxnId="{6F046512-949F-487A-8E99-E72A064C840F}">
      <dgm:prSet/>
      <dgm:spPr/>
      <dgm:t>
        <a:bodyPr/>
        <a:lstStyle/>
        <a:p>
          <a:endParaRPr lang="en-US"/>
        </a:p>
      </dgm:t>
    </dgm:pt>
    <dgm:pt modelId="{ADA82F90-9A44-4F71-9804-39B56F196C73}" type="sibTrans" cxnId="{6F046512-949F-487A-8E99-E72A064C840F}">
      <dgm:prSet/>
      <dgm:spPr/>
      <dgm:t>
        <a:bodyPr/>
        <a:lstStyle/>
        <a:p>
          <a:endParaRPr lang="en-US"/>
        </a:p>
      </dgm:t>
    </dgm:pt>
    <dgm:pt modelId="{118BC147-AF67-4876-A475-DB2A492E1D3D}">
      <dgm:prSet/>
      <dgm:spPr/>
      <dgm:t>
        <a:bodyPr/>
        <a:lstStyle/>
        <a:p>
          <a:pPr>
            <a:lnSpc>
              <a:spcPct val="100000"/>
            </a:lnSpc>
            <a:defRPr cap="all"/>
          </a:pPr>
          <a:r>
            <a:rPr lang="en-US" dirty="0">
              <a:latin typeface="Avenir Next LT Pro" panose="020B0504020202020204" pitchFamily="34" charset="77"/>
            </a:rPr>
            <a:t>Please tell us your intent to submit</a:t>
          </a:r>
        </a:p>
      </dgm:t>
    </dgm:pt>
    <dgm:pt modelId="{C193135C-6E2B-446B-AC5F-043DBB3112B3}" type="parTrans" cxnId="{3556D4EE-9E69-417C-B779-310624110D36}">
      <dgm:prSet/>
      <dgm:spPr/>
      <dgm:t>
        <a:bodyPr/>
        <a:lstStyle/>
        <a:p>
          <a:endParaRPr lang="en-US"/>
        </a:p>
      </dgm:t>
    </dgm:pt>
    <dgm:pt modelId="{BDA0533E-E4D6-42F2-91BC-196234C9C0E3}" type="sibTrans" cxnId="{3556D4EE-9E69-417C-B779-310624110D36}">
      <dgm:prSet/>
      <dgm:spPr/>
      <dgm:t>
        <a:bodyPr/>
        <a:lstStyle/>
        <a:p>
          <a:endParaRPr lang="en-US"/>
        </a:p>
      </dgm:t>
    </dgm:pt>
    <dgm:pt modelId="{1E4AA3EA-BE97-4084-9E04-1F0F996629AF}">
      <dgm:prSet/>
      <dgm:spPr/>
      <dgm:t>
        <a:bodyPr/>
        <a:lstStyle/>
        <a:p>
          <a:pPr>
            <a:lnSpc>
              <a:spcPct val="100000"/>
            </a:lnSpc>
            <a:defRPr cap="all"/>
          </a:pPr>
          <a:r>
            <a:rPr lang="en-US" dirty="0">
              <a:latin typeface="Avenir Next LT Pro" panose="020B0504020202020204" pitchFamily="34" charset="77"/>
            </a:rPr>
            <a:t>CDBG funds can not serve Dover, Parsippany-Troy Hills</a:t>
          </a:r>
        </a:p>
      </dgm:t>
    </dgm:pt>
    <dgm:pt modelId="{090C0A4B-4FD3-4756-8DC4-C9DC4265CEAB}" type="parTrans" cxnId="{465013F2-125C-48F5-A32E-D6230060CB5F}">
      <dgm:prSet/>
      <dgm:spPr/>
      <dgm:t>
        <a:bodyPr/>
        <a:lstStyle/>
        <a:p>
          <a:endParaRPr lang="en-US"/>
        </a:p>
      </dgm:t>
    </dgm:pt>
    <dgm:pt modelId="{035310C7-1A5A-470A-B515-1572B82D5003}" type="sibTrans" cxnId="{465013F2-125C-48F5-A32E-D6230060CB5F}">
      <dgm:prSet/>
      <dgm:spPr/>
      <dgm:t>
        <a:bodyPr/>
        <a:lstStyle/>
        <a:p>
          <a:endParaRPr lang="en-US"/>
        </a:p>
      </dgm:t>
    </dgm:pt>
    <dgm:pt modelId="{318C603B-F874-40D4-8453-A81328D65245}" type="pres">
      <dgm:prSet presAssocID="{067F416A-7C5F-4097-A572-0DB093D60A7A}" presName="root" presStyleCnt="0">
        <dgm:presLayoutVars>
          <dgm:dir/>
          <dgm:resizeHandles val="exact"/>
        </dgm:presLayoutVars>
      </dgm:prSet>
      <dgm:spPr/>
    </dgm:pt>
    <dgm:pt modelId="{C134EE6F-00BA-4FA3-A150-2E169790B3E4}" type="pres">
      <dgm:prSet presAssocID="{18DAAEFD-5AD1-466F-8DC5-CC769E04D413}" presName="compNode" presStyleCnt="0"/>
      <dgm:spPr/>
    </dgm:pt>
    <dgm:pt modelId="{7010D767-7DC7-420E-981E-2F4B823A3798}" type="pres">
      <dgm:prSet presAssocID="{18DAAEFD-5AD1-466F-8DC5-CC769E04D413}" presName="iconBgRect" presStyleLbl="bgShp" presStyleIdx="0" presStyleCnt="7"/>
      <dgm:spPr>
        <a:ln>
          <a:noFill/>
        </a:ln>
      </dgm:spPr>
    </dgm:pt>
    <dgm:pt modelId="{9D5A2CDD-3B5E-425A-87EA-A9B8AB4C8DCA}" type="pres">
      <dgm:prSet presAssocID="{18DAAEFD-5AD1-466F-8DC5-CC769E04D413}" presName="iconRect" presStyleLbl="node1" presStyleIdx="0" presStyleCnt="7"/>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Monthly calendar with solid fill"/>
        </a:ext>
      </dgm:extLst>
    </dgm:pt>
    <dgm:pt modelId="{5E9CF5B2-55B1-470F-86DC-6ED683E4A308}" type="pres">
      <dgm:prSet presAssocID="{18DAAEFD-5AD1-466F-8DC5-CC769E04D413}" presName="spaceRect" presStyleCnt="0"/>
      <dgm:spPr/>
    </dgm:pt>
    <dgm:pt modelId="{9B2F6C41-EDA7-486A-A998-A676C1F6499B}" type="pres">
      <dgm:prSet presAssocID="{18DAAEFD-5AD1-466F-8DC5-CC769E04D413}" presName="textRect" presStyleLbl="revTx" presStyleIdx="0" presStyleCnt="7">
        <dgm:presLayoutVars>
          <dgm:chMax val="1"/>
          <dgm:chPref val="1"/>
        </dgm:presLayoutVars>
      </dgm:prSet>
      <dgm:spPr/>
    </dgm:pt>
    <dgm:pt modelId="{27C29221-D6DB-4C6D-9617-48075E6340D2}" type="pres">
      <dgm:prSet presAssocID="{2F136210-7B21-4F07-90D9-06BA9AAF7024}" presName="sibTrans" presStyleCnt="0"/>
      <dgm:spPr/>
    </dgm:pt>
    <dgm:pt modelId="{3E1E9161-A0FD-4A3F-944B-8D31653D121B}" type="pres">
      <dgm:prSet presAssocID="{6215CE2B-F038-4B3B-A8D3-28929C31F4B6}" presName="compNode" presStyleCnt="0"/>
      <dgm:spPr/>
    </dgm:pt>
    <dgm:pt modelId="{C461AF39-1412-43DB-8E44-12CC2C81D62C}" type="pres">
      <dgm:prSet presAssocID="{6215CE2B-F038-4B3B-A8D3-28929C31F4B6}" presName="iconBgRect" presStyleLbl="bgShp" presStyleIdx="1" presStyleCnt="7"/>
      <dgm:spPr/>
    </dgm:pt>
    <dgm:pt modelId="{A34E383F-4874-4334-87FC-FA8019787D31}" type="pres">
      <dgm:prSet presAssocID="{6215CE2B-F038-4B3B-A8D3-28929C31F4B6}" presName="iconRect" presStyleLbl="node1" presStyleIdx="1" presStyleCnt="7"/>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list"/>
        </a:ext>
      </dgm:extLst>
    </dgm:pt>
    <dgm:pt modelId="{966A365A-24E2-4887-B797-18B3A33A4315}" type="pres">
      <dgm:prSet presAssocID="{6215CE2B-F038-4B3B-A8D3-28929C31F4B6}" presName="spaceRect" presStyleCnt="0"/>
      <dgm:spPr/>
    </dgm:pt>
    <dgm:pt modelId="{E3AC6419-CC53-4AAB-B23F-C3754CA70D15}" type="pres">
      <dgm:prSet presAssocID="{6215CE2B-F038-4B3B-A8D3-28929C31F4B6}" presName="textRect" presStyleLbl="revTx" presStyleIdx="1" presStyleCnt="7">
        <dgm:presLayoutVars>
          <dgm:chMax val="1"/>
          <dgm:chPref val="1"/>
        </dgm:presLayoutVars>
      </dgm:prSet>
      <dgm:spPr/>
    </dgm:pt>
    <dgm:pt modelId="{93EA0A9D-8BAD-43C6-BA1C-DB76C3CA2100}" type="pres">
      <dgm:prSet presAssocID="{C4C3A31E-E026-479F-8640-D3AE99D3A66D}" presName="sibTrans" presStyleCnt="0"/>
      <dgm:spPr/>
    </dgm:pt>
    <dgm:pt modelId="{509BD053-22B6-4C18-B344-39F9FDD64546}" type="pres">
      <dgm:prSet presAssocID="{417188F9-2A2F-4C10-95AD-07C9AD6E4A39}" presName="compNode" presStyleCnt="0"/>
      <dgm:spPr/>
    </dgm:pt>
    <dgm:pt modelId="{D4359688-AF6E-4D65-BCA3-64BBBD4F4C97}" type="pres">
      <dgm:prSet presAssocID="{417188F9-2A2F-4C10-95AD-07C9AD6E4A39}" presName="iconBgRect" presStyleLbl="bgShp" presStyleIdx="2" presStyleCnt="7"/>
      <dgm:spPr/>
    </dgm:pt>
    <dgm:pt modelId="{73F6DE16-B43B-4795-91A4-1122EA2D1D59}" type="pres">
      <dgm:prSet presAssocID="{417188F9-2A2F-4C10-95AD-07C9AD6E4A39}" presName="iconRect" presStyleLbl="node1" presStyleIdx="2" presStyleCnt="7"/>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a:noFill/>
        </a:ln>
      </dgm:spPr>
      <dgm:extLst>
        <a:ext uri="{E40237B7-FDA0-4F09-8148-C483321AD2D9}">
          <dgm14:cNvPr xmlns:dgm14="http://schemas.microsoft.com/office/drawing/2010/diagram" id="0" name="" descr="Globe with solid fill"/>
        </a:ext>
      </dgm:extLst>
    </dgm:pt>
    <dgm:pt modelId="{1D0EC723-012B-4234-A69B-2D44DD2EAD00}" type="pres">
      <dgm:prSet presAssocID="{417188F9-2A2F-4C10-95AD-07C9AD6E4A39}" presName="spaceRect" presStyleCnt="0"/>
      <dgm:spPr/>
    </dgm:pt>
    <dgm:pt modelId="{47D39000-EAED-4C39-A85E-49648377B28A}" type="pres">
      <dgm:prSet presAssocID="{417188F9-2A2F-4C10-95AD-07C9AD6E4A39}" presName="textRect" presStyleLbl="revTx" presStyleIdx="2" presStyleCnt="7">
        <dgm:presLayoutVars>
          <dgm:chMax val="1"/>
          <dgm:chPref val="1"/>
        </dgm:presLayoutVars>
      </dgm:prSet>
      <dgm:spPr/>
    </dgm:pt>
    <dgm:pt modelId="{0CCAFC75-DA9B-44EA-BC87-AD8615F62C4D}" type="pres">
      <dgm:prSet presAssocID="{BD804904-FE22-4146-9F17-5C111B355025}" presName="sibTrans" presStyleCnt="0"/>
      <dgm:spPr/>
    </dgm:pt>
    <dgm:pt modelId="{18BD46D4-C870-4CE3-8D25-FFAD31BEB4E2}" type="pres">
      <dgm:prSet presAssocID="{39627DCB-1159-407C-BF14-D990CF8B7CAE}" presName="compNode" presStyleCnt="0"/>
      <dgm:spPr/>
    </dgm:pt>
    <dgm:pt modelId="{73271947-E507-4B51-BA95-DF2FB9FEE70A}" type="pres">
      <dgm:prSet presAssocID="{39627DCB-1159-407C-BF14-D990CF8B7CAE}" presName="iconBgRect" presStyleLbl="bgShp" presStyleIdx="3" presStyleCnt="7"/>
      <dgm:spPr>
        <a:ln>
          <a:noFill/>
        </a:ln>
      </dgm:spPr>
    </dgm:pt>
    <dgm:pt modelId="{A2E2A94E-C3A9-419E-A409-CB8D405C318E}" type="pres">
      <dgm:prSet presAssocID="{39627DCB-1159-407C-BF14-D990CF8B7CAE}" presName="iconRect" presStyleLbl="node1" presStyleIdx="3" presStyleCnt="7"/>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heckmark"/>
        </a:ext>
      </dgm:extLst>
    </dgm:pt>
    <dgm:pt modelId="{4B45822E-881B-4821-91EF-AADB8F9E4A1C}" type="pres">
      <dgm:prSet presAssocID="{39627DCB-1159-407C-BF14-D990CF8B7CAE}" presName="spaceRect" presStyleCnt="0"/>
      <dgm:spPr/>
    </dgm:pt>
    <dgm:pt modelId="{EFD66DC5-207B-4E40-B0C5-4ECA805D2344}" type="pres">
      <dgm:prSet presAssocID="{39627DCB-1159-407C-BF14-D990CF8B7CAE}" presName="textRect" presStyleLbl="revTx" presStyleIdx="3" presStyleCnt="7">
        <dgm:presLayoutVars>
          <dgm:chMax val="1"/>
          <dgm:chPref val="1"/>
        </dgm:presLayoutVars>
      </dgm:prSet>
      <dgm:spPr/>
    </dgm:pt>
    <dgm:pt modelId="{5D21E2BF-0298-48E4-A785-D74406CAFFB8}" type="pres">
      <dgm:prSet presAssocID="{E09F63C7-672D-456F-979A-E4644D16E2BD}" presName="sibTrans" presStyleCnt="0"/>
      <dgm:spPr/>
    </dgm:pt>
    <dgm:pt modelId="{F4315BB1-86BE-4CFC-B960-F8C25439DC7C}" type="pres">
      <dgm:prSet presAssocID="{AAEFE04D-4F60-40E8-9997-D3C0E8E2D9B8}" presName="compNode" presStyleCnt="0"/>
      <dgm:spPr/>
    </dgm:pt>
    <dgm:pt modelId="{1DFA7C9B-CD04-43EB-BCC9-1EAE4120ACB9}" type="pres">
      <dgm:prSet presAssocID="{AAEFE04D-4F60-40E8-9997-D3C0E8E2D9B8}" presName="iconBgRect" presStyleLbl="bgShp" presStyleIdx="4" presStyleCnt="7"/>
      <dgm:spPr>
        <a:ln>
          <a:noFill/>
        </a:ln>
      </dgm:spPr>
    </dgm:pt>
    <dgm:pt modelId="{F7934CDB-CE10-4E8E-A8BD-9965C20FD13C}" type="pres">
      <dgm:prSet presAssocID="{AAEFE04D-4F60-40E8-9997-D3C0E8E2D9B8}" presName="iconRect" presStyleLbl="node1" presStyleIdx="4" presStyleCnt="7"/>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Document"/>
        </a:ext>
      </dgm:extLst>
    </dgm:pt>
    <dgm:pt modelId="{0648B5EF-D3E6-4ED0-916D-1093FFA8F6BE}" type="pres">
      <dgm:prSet presAssocID="{AAEFE04D-4F60-40E8-9997-D3C0E8E2D9B8}" presName="spaceRect" presStyleCnt="0"/>
      <dgm:spPr/>
    </dgm:pt>
    <dgm:pt modelId="{1F8770BD-6710-47D6-B2BC-77A7FCA61A35}" type="pres">
      <dgm:prSet presAssocID="{AAEFE04D-4F60-40E8-9997-D3C0E8E2D9B8}" presName="textRect" presStyleLbl="revTx" presStyleIdx="4" presStyleCnt="7">
        <dgm:presLayoutVars>
          <dgm:chMax val="1"/>
          <dgm:chPref val="1"/>
        </dgm:presLayoutVars>
      </dgm:prSet>
      <dgm:spPr/>
    </dgm:pt>
    <dgm:pt modelId="{754E34F2-B5D3-4C3B-9C4C-FA4C6746E5C7}" type="pres">
      <dgm:prSet presAssocID="{ADA82F90-9A44-4F71-9804-39B56F196C73}" presName="sibTrans" presStyleCnt="0"/>
      <dgm:spPr/>
    </dgm:pt>
    <dgm:pt modelId="{741BD53F-B714-4793-88DE-949877579CE2}" type="pres">
      <dgm:prSet presAssocID="{118BC147-AF67-4876-A475-DB2A492E1D3D}" presName="compNode" presStyleCnt="0"/>
      <dgm:spPr/>
    </dgm:pt>
    <dgm:pt modelId="{8D91EB15-1DC9-4BF4-9865-38308BD86FD9}" type="pres">
      <dgm:prSet presAssocID="{118BC147-AF67-4876-A475-DB2A492E1D3D}" presName="iconBgRect" presStyleLbl="bgShp" presStyleIdx="5" presStyleCnt="7"/>
      <dgm:spPr/>
    </dgm:pt>
    <dgm:pt modelId="{1ECB38FC-4192-40EA-A23A-CAD508E8CCEA}" type="pres">
      <dgm:prSet presAssocID="{118BC147-AF67-4876-A475-DB2A492E1D3D}" presName="iconRect" presStyleLbl="node1" presStyleIdx="5" presStyleCnt="7"/>
      <dgm:spPr>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a:noFill/>
        </a:ln>
      </dgm:spPr>
      <dgm:extLst>
        <a:ext uri="{E40237B7-FDA0-4F09-8148-C483321AD2D9}">
          <dgm14:cNvPr xmlns:dgm14="http://schemas.microsoft.com/office/drawing/2010/diagram" id="0" name="" descr="Chat"/>
        </a:ext>
      </dgm:extLst>
    </dgm:pt>
    <dgm:pt modelId="{27E66AF9-7693-4B73-BEB5-0747A64DC1AB}" type="pres">
      <dgm:prSet presAssocID="{118BC147-AF67-4876-A475-DB2A492E1D3D}" presName="spaceRect" presStyleCnt="0"/>
      <dgm:spPr/>
    </dgm:pt>
    <dgm:pt modelId="{DA581FFF-D944-47BE-803B-8C4C28B295D0}" type="pres">
      <dgm:prSet presAssocID="{118BC147-AF67-4876-A475-DB2A492E1D3D}" presName="textRect" presStyleLbl="revTx" presStyleIdx="5" presStyleCnt="7">
        <dgm:presLayoutVars>
          <dgm:chMax val="1"/>
          <dgm:chPref val="1"/>
        </dgm:presLayoutVars>
      </dgm:prSet>
      <dgm:spPr/>
    </dgm:pt>
    <dgm:pt modelId="{B356FD97-4BDA-443C-A3C0-7C09448EFFAF}" type="pres">
      <dgm:prSet presAssocID="{BDA0533E-E4D6-42F2-91BC-196234C9C0E3}" presName="sibTrans" presStyleCnt="0"/>
      <dgm:spPr/>
    </dgm:pt>
    <dgm:pt modelId="{997DBA48-A7A1-4AAE-A540-DC7F80856F85}" type="pres">
      <dgm:prSet presAssocID="{1E4AA3EA-BE97-4084-9E04-1F0F996629AF}" presName="compNode" presStyleCnt="0"/>
      <dgm:spPr/>
    </dgm:pt>
    <dgm:pt modelId="{245754B3-81EC-42A2-AAE4-66AEC12C31B0}" type="pres">
      <dgm:prSet presAssocID="{1E4AA3EA-BE97-4084-9E04-1F0F996629AF}" presName="iconBgRect" presStyleLbl="bgShp" presStyleIdx="6" presStyleCnt="7"/>
      <dgm:spPr/>
    </dgm:pt>
    <dgm:pt modelId="{811492C9-27B9-4E0A-8EEA-AA29CB74BD6A}" type="pres">
      <dgm:prSet presAssocID="{1E4AA3EA-BE97-4084-9E04-1F0F996629AF}" presName="iconRect" presStyleLbl="node1" presStyleIdx="6" presStyleCnt="7"/>
      <dgm:spPr>
        <a:blipFill rotWithShape="1">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a:noFill/>
        </a:ln>
      </dgm:spPr>
      <dgm:extLst>
        <a:ext uri="{E40237B7-FDA0-4F09-8148-C483321AD2D9}">
          <dgm14:cNvPr xmlns:dgm14="http://schemas.microsoft.com/office/drawing/2010/diagram" id="0" name="" descr="Kidney"/>
        </a:ext>
      </dgm:extLst>
    </dgm:pt>
    <dgm:pt modelId="{2E742FC6-BAFD-4171-A0CE-34258090CDC1}" type="pres">
      <dgm:prSet presAssocID="{1E4AA3EA-BE97-4084-9E04-1F0F996629AF}" presName="spaceRect" presStyleCnt="0"/>
      <dgm:spPr/>
    </dgm:pt>
    <dgm:pt modelId="{A8FC0D00-C986-4D6F-A588-218974809206}" type="pres">
      <dgm:prSet presAssocID="{1E4AA3EA-BE97-4084-9E04-1F0F996629AF}" presName="textRect" presStyleLbl="revTx" presStyleIdx="6" presStyleCnt="7">
        <dgm:presLayoutVars>
          <dgm:chMax val="1"/>
          <dgm:chPref val="1"/>
        </dgm:presLayoutVars>
      </dgm:prSet>
      <dgm:spPr/>
    </dgm:pt>
  </dgm:ptLst>
  <dgm:cxnLst>
    <dgm:cxn modelId="{94D52A0B-5E56-4ABE-A050-5A05B620B0F5}" type="presOf" srcId="{417188F9-2A2F-4C10-95AD-07C9AD6E4A39}" destId="{47D39000-EAED-4C39-A85E-49648377B28A}" srcOrd="0" destOrd="0" presId="urn:microsoft.com/office/officeart/2018/5/layout/IconCircleLabelList"/>
    <dgm:cxn modelId="{6F046512-949F-487A-8E99-E72A064C840F}" srcId="{067F416A-7C5F-4097-A572-0DB093D60A7A}" destId="{AAEFE04D-4F60-40E8-9997-D3C0E8E2D9B8}" srcOrd="4" destOrd="0" parTransId="{4E57C9A0-0BE9-4B0E-AF59-DA01E626483C}" sibTransId="{ADA82F90-9A44-4F71-9804-39B56F196C73}"/>
    <dgm:cxn modelId="{1A3E871E-82BC-404D-BC26-309BDA0D5E9A}" srcId="{067F416A-7C5F-4097-A572-0DB093D60A7A}" destId="{417188F9-2A2F-4C10-95AD-07C9AD6E4A39}" srcOrd="2" destOrd="0" parTransId="{DDDE6D8A-FA59-43FE-8D24-42DC88CCF9F9}" sibTransId="{BD804904-FE22-4146-9F17-5C111B355025}"/>
    <dgm:cxn modelId="{69DD2860-76C7-48CF-96A4-77381B86DB3E}" type="presOf" srcId="{067F416A-7C5F-4097-A572-0DB093D60A7A}" destId="{318C603B-F874-40D4-8453-A81328D65245}" srcOrd="0" destOrd="0" presId="urn:microsoft.com/office/officeart/2018/5/layout/IconCircleLabelList"/>
    <dgm:cxn modelId="{14ECD852-4CBA-4063-AC08-D0EC2C4D335C}" type="presOf" srcId="{1E4AA3EA-BE97-4084-9E04-1F0F996629AF}" destId="{A8FC0D00-C986-4D6F-A588-218974809206}" srcOrd="0" destOrd="0" presId="urn:microsoft.com/office/officeart/2018/5/layout/IconCircleLabelList"/>
    <dgm:cxn modelId="{F3DBEA74-F659-44A6-B210-3EFFA45731EB}" type="presOf" srcId="{118BC147-AF67-4876-A475-DB2A492E1D3D}" destId="{DA581FFF-D944-47BE-803B-8C4C28B295D0}" srcOrd="0" destOrd="0" presId="urn:microsoft.com/office/officeart/2018/5/layout/IconCircleLabelList"/>
    <dgm:cxn modelId="{E1062188-CFFD-4A02-B094-F7A07A944FCF}" srcId="{067F416A-7C5F-4097-A572-0DB093D60A7A}" destId="{18DAAEFD-5AD1-466F-8DC5-CC769E04D413}" srcOrd="0" destOrd="0" parTransId="{6B054099-7E20-4A8A-B9D6-F8642C22C17A}" sibTransId="{2F136210-7B21-4F07-90D9-06BA9AAF7024}"/>
    <dgm:cxn modelId="{B82066A1-C151-4108-802B-00EB47BD37D5}" type="presOf" srcId="{39627DCB-1159-407C-BF14-D990CF8B7CAE}" destId="{EFD66DC5-207B-4E40-B0C5-4ECA805D2344}" srcOrd="0" destOrd="0" presId="urn:microsoft.com/office/officeart/2018/5/layout/IconCircleLabelList"/>
    <dgm:cxn modelId="{153F4AA9-3742-4176-ACE2-1E13C3A806AE}" type="presOf" srcId="{18DAAEFD-5AD1-466F-8DC5-CC769E04D413}" destId="{9B2F6C41-EDA7-486A-A998-A676C1F6499B}" srcOrd="0" destOrd="0" presId="urn:microsoft.com/office/officeart/2018/5/layout/IconCircleLabelList"/>
    <dgm:cxn modelId="{8D3775E5-DA81-4704-B164-E201BD4AF717}" type="presOf" srcId="{6215CE2B-F038-4B3B-A8D3-28929C31F4B6}" destId="{E3AC6419-CC53-4AAB-B23F-C3754CA70D15}" srcOrd="0" destOrd="0" presId="urn:microsoft.com/office/officeart/2018/5/layout/IconCircleLabelList"/>
    <dgm:cxn modelId="{F6DD79E6-2BEA-474B-A68B-C8CEC6798A92}" srcId="{067F416A-7C5F-4097-A572-0DB093D60A7A}" destId="{6215CE2B-F038-4B3B-A8D3-28929C31F4B6}" srcOrd="1" destOrd="0" parTransId="{9FFD8A05-AEFE-479E-95C2-1664C6B60E4F}" sibTransId="{C4C3A31E-E026-479F-8640-D3AE99D3A66D}"/>
    <dgm:cxn modelId="{6EE46EEB-7385-414A-A9A9-3D8D0D13D6A9}" type="presOf" srcId="{AAEFE04D-4F60-40E8-9997-D3C0E8E2D9B8}" destId="{1F8770BD-6710-47D6-B2BC-77A7FCA61A35}" srcOrd="0" destOrd="0" presId="urn:microsoft.com/office/officeart/2018/5/layout/IconCircleLabelList"/>
    <dgm:cxn modelId="{8FE564ED-FD0D-475E-BCB0-34897F6BD387}" srcId="{067F416A-7C5F-4097-A572-0DB093D60A7A}" destId="{39627DCB-1159-407C-BF14-D990CF8B7CAE}" srcOrd="3" destOrd="0" parTransId="{1C8620E1-D782-4E2D-9F86-D3CA1502BDC6}" sibTransId="{E09F63C7-672D-456F-979A-E4644D16E2BD}"/>
    <dgm:cxn modelId="{3556D4EE-9E69-417C-B779-310624110D36}" srcId="{067F416A-7C5F-4097-A572-0DB093D60A7A}" destId="{118BC147-AF67-4876-A475-DB2A492E1D3D}" srcOrd="5" destOrd="0" parTransId="{C193135C-6E2B-446B-AC5F-043DBB3112B3}" sibTransId="{BDA0533E-E4D6-42F2-91BC-196234C9C0E3}"/>
    <dgm:cxn modelId="{465013F2-125C-48F5-A32E-D6230060CB5F}" srcId="{067F416A-7C5F-4097-A572-0DB093D60A7A}" destId="{1E4AA3EA-BE97-4084-9E04-1F0F996629AF}" srcOrd="6" destOrd="0" parTransId="{090C0A4B-4FD3-4756-8DC4-C9DC4265CEAB}" sibTransId="{035310C7-1A5A-470A-B515-1572B82D5003}"/>
    <dgm:cxn modelId="{3BFD5859-7C8D-40A5-89D5-FB542FE23F35}" type="presParOf" srcId="{318C603B-F874-40D4-8453-A81328D65245}" destId="{C134EE6F-00BA-4FA3-A150-2E169790B3E4}" srcOrd="0" destOrd="0" presId="urn:microsoft.com/office/officeart/2018/5/layout/IconCircleLabelList"/>
    <dgm:cxn modelId="{003B863F-2C33-4649-86AA-272B419F40FB}" type="presParOf" srcId="{C134EE6F-00BA-4FA3-A150-2E169790B3E4}" destId="{7010D767-7DC7-420E-981E-2F4B823A3798}" srcOrd="0" destOrd="0" presId="urn:microsoft.com/office/officeart/2018/5/layout/IconCircleLabelList"/>
    <dgm:cxn modelId="{997D38AE-B1FA-45F7-9153-B42B0701B951}" type="presParOf" srcId="{C134EE6F-00BA-4FA3-A150-2E169790B3E4}" destId="{9D5A2CDD-3B5E-425A-87EA-A9B8AB4C8DCA}" srcOrd="1" destOrd="0" presId="urn:microsoft.com/office/officeart/2018/5/layout/IconCircleLabelList"/>
    <dgm:cxn modelId="{F66A2331-B391-4D86-A102-DA3EACEE9D9B}" type="presParOf" srcId="{C134EE6F-00BA-4FA3-A150-2E169790B3E4}" destId="{5E9CF5B2-55B1-470F-86DC-6ED683E4A308}" srcOrd="2" destOrd="0" presId="urn:microsoft.com/office/officeart/2018/5/layout/IconCircleLabelList"/>
    <dgm:cxn modelId="{F3978EBB-0090-4F5F-B265-D32AEAF57788}" type="presParOf" srcId="{C134EE6F-00BA-4FA3-A150-2E169790B3E4}" destId="{9B2F6C41-EDA7-486A-A998-A676C1F6499B}" srcOrd="3" destOrd="0" presId="urn:microsoft.com/office/officeart/2018/5/layout/IconCircleLabelList"/>
    <dgm:cxn modelId="{AA10AEDB-784E-40EC-AD44-0E3A8C4C8F29}" type="presParOf" srcId="{318C603B-F874-40D4-8453-A81328D65245}" destId="{27C29221-D6DB-4C6D-9617-48075E6340D2}" srcOrd="1" destOrd="0" presId="urn:microsoft.com/office/officeart/2018/5/layout/IconCircleLabelList"/>
    <dgm:cxn modelId="{85FCF551-EE85-4BBB-BDB6-DEF9E69E8D72}" type="presParOf" srcId="{318C603B-F874-40D4-8453-A81328D65245}" destId="{3E1E9161-A0FD-4A3F-944B-8D31653D121B}" srcOrd="2" destOrd="0" presId="urn:microsoft.com/office/officeart/2018/5/layout/IconCircleLabelList"/>
    <dgm:cxn modelId="{E07C7604-D971-4F23-ABA5-3401028916B1}" type="presParOf" srcId="{3E1E9161-A0FD-4A3F-944B-8D31653D121B}" destId="{C461AF39-1412-43DB-8E44-12CC2C81D62C}" srcOrd="0" destOrd="0" presId="urn:microsoft.com/office/officeart/2018/5/layout/IconCircleLabelList"/>
    <dgm:cxn modelId="{7E582A92-121A-4FD0-B2D5-A8108E46C28B}" type="presParOf" srcId="{3E1E9161-A0FD-4A3F-944B-8D31653D121B}" destId="{A34E383F-4874-4334-87FC-FA8019787D31}" srcOrd="1" destOrd="0" presId="urn:microsoft.com/office/officeart/2018/5/layout/IconCircleLabelList"/>
    <dgm:cxn modelId="{4DC44F2E-D4A2-4010-B952-680C75F5A54D}" type="presParOf" srcId="{3E1E9161-A0FD-4A3F-944B-8D31653D121B}" destId="{966A365A-24E2-4887-B797-18B3A33A4315}" srcOrd="2" destOrd="0" presId="urn:microsoft.com/office/officeart/2018/5/layout/IconCircleLabelList"/>
    <dgm:cxn modelId="{30152A3E-2AC6-4AD0-8A47-BCAB3C36DD81}" type="presParOf" srcId="{3E1E9161-A0FD-4A3F-944B-8D31653D121B}" destId="{E3AC6419-CC53-4AAB-B23F-C3754CA70D15}" srcOrd="3" destOrd="0" presId="urn:microsoft.com/office/officeart/2018/5/layout/IconCircleLabelList"/>
    <dgm:cxn modelId="{05E0E2EF-02C0-4ADF-8219-98F90336FD3D}" type="presParOf" srcId="{318C603B-F874-40D4-8453-A81328D65245}" destId="{93EA0A9D-8BAD-43C6-BA1C-DB76C3CA2100}" srcOrd="3" destOrd="0" presId="urn:microsoft.com/office/officeart/2018/5/layout/IconCircleLabelList"/>
    <dgm:cxn modelId="{E9C1447B-DD76-4DE0-AA76-A3656E175629}" type="presParOf" srcId="{318C603B-F874-40D4-8453-A81328D65245}" destId="{509BD053-22B6-4C18-B344-39F9FDD64546}" srcOrd="4" destOrd="0" presId="urn:microsoft.com/office/officeart/2018/5/layout/IconCircleLabelList"/>
    <dgm:cxn modelId="{8520B6D0-3038-4876-845B-CB966A6F0DCD}" type="presParOf" srcId="{509BD053-22B6-4C18-B344-39F9FDD64546}" destId="{D4359688-AF6E-4D65-BCA3-64BBBD4F4C97}" srcOrd="0" destOrd="0" presId="urn:microsoft.com/office/officeart/2018/5/layout/IconCircleLabelList"/>
    <dgm:cxn modelId="{4EC4D39F-4F86-4195-9994-5E9A2A2A9CB4}" type="presParOf" srcId="{509BD053-22B6-4C18-B344-39F9FDD64546}" destId="{73F6DE16-B43B-4795-91A4-1122EA2D1D59}" srcOrd="1" destOrd="0" presId="urn:microsoft.com/office/officeart/2018/5/layout/IconCircleLabelList"/>
    <dgm:cxn modelId="{79D3E75B-4D5C-47D9-A64A-6740A89027F8}" type="presParOf" srcId="{509BD053-22B6-4C18-B344-39F9FDD64546}" destId="{1D0EC723-012B-4234-A69B-2D44DD2EAD00}" srcOrd="2" destOrd="0" presId="urn:microsoft.com/office/officeart/2018/5/layout/IconCircleLabelList"/>
    <dgm:cxn modelId="{40FD4946-7FCA-4143-A3D3-B6E839D0EDDC}" type="presParOf" srcId="{509BD053-22B6-4C18-B344-39F9FDD64546}" destId="{47D39000-EAED-4C39-A85E-49648377B28A}" srcOrd="3" destOrd="0" presId="urn:microsoft.com/office/officeart/2018/5/layout/IconCircleLabelList"/>
    <dgm:cxn modelId="{6F5656BD-8AE9-470E-B5F2-7DE3FA992618}" type="presParOf" srcId="{318C603B-F874-40D4-8453-A81328D65245}" destId="{0CCAFC75-DA9B-44EA-BC87-AD8615F62C4D}" srcOrd="5" destOrd="0" presId="urn:microsoft.com/office/officeart/2018/5/layout/IconCircleLabelList"/>
    <dgm:cxn modelId="{30C8BBF0-C4D4-4105-876F-21561D30AC8A}" type="presParOf" srcId="{318C603B-F874-40D4-8453-A81328D65245}" destId="{18BD46D4-C870-4CE3-8D25-FFAD31BEB4E2}" srcOrd="6" destOrd="0" presId="urn:microsoft.com/office/officeart/2018/5/layout/IconCircleLabelList"/>
    <dgm:cxn modelId="{C9D503E6-B271-4E79-91F9-6E303AD9199F}" type="presParOf" srcId="{18BD46D4-C870-4CE3-8D25-FFAD31BEB4E2}" destId="{73271947-E507-4B51-BA95-DF2FB9FEE70A}" srcOrd="0" destOrd="0" presId="urn:microsoft.com/office/officeart/2018/5/layout/IconCircleLabelList"/>
    <dgm:cxn modelId="{04F560B4-0505-44EC-8733-E5799C5A2DF3}" type="presParOf" srcId="{18BD46D4-C870-4CE3-8D25-FFAD31BEB4E2}" destId="{A2E2A94E-C3A9-419E-A409-CB8D405C318E}" srcOrd="1" destOrd="0" presId="urn:microsoft.com/office/officeart/2018/5/layout/IconCircleLabelList"/>
    <dgm:cxn modelId="{FC2CB53A-74AA-4B65-BAE3-5DC623F875E2}" type="presParOf" srcId="{18BD46D4-C870-4CE3-8D25-FFAD31BEB4E2}" destId="{4B45822E-881B-4821-91EF-AADB8F9E4A1C}" srcOrd="2" destOrd="0" presId="urn:microsoft.com/office/officeart/2018/5/layout/IconCircleLabelList"/>
    <dgm:cxn modelId="{C7528F2C-8ACF-4015-912F-FA7A7EC9CF6D}" type="presParOf" srcId="{18BD46D4-C870-4CE3-8D25-FFAD31BEB4E2}" destId="{EFD66DC5-207B-4E40-B0C5-4ECA805D2344}" srcOrd="3" destOrd="0" presId="urn:microsoft.com/office/officeart/2018/5/layout/IconCircleLabelList"/>
    <dgm:cxn modelId="{5A537CBC-3212-4A07-A6BA-F04705E11D2D}" type="presParOf" srcId="{318C603B-F874-40D4-8453-A81328D65245}" destId="{5D21E2BF-0298-48E4-A785-D74406CAFFB8}" srcOrd="7" destOrd="0" presId="urn:microsoft.com/office/officeart/2018/5/layout/IconCircleLabelList"/>
    <dgm:cxn modelId="{E1EC4045-3A7D-4412-AE11-48D17C1333F4}" type="presParOf" srcId="{318C603B-F874-40D4-8453-A81328D65245}" destId="{F4315BB1-86BE-4CFC-B960-F8C25439DC7C}" srcOrd="8" destOrd="0" presId="urn:microsoft.com/office/officeart/2018/5/layout/IconCircleLabelList"/>
    <dgm:cxn modelId="{9744394D-D020-459B-AAAC-C0BDE8D4E28C}" type="presParOf" srcId="{F4315BB1-86BE-4CFC-B960-F8C25439DC7C}" destId="{1DFA7C9B-CD04-43EB-BCC9-1EAE4120ACB9}" srcOrd="0" destOrd="0" presId="urn:microsoft.com/office/officeart/2018/5/layout/IconCircleLabelList"/>
    <dgm:cxn modelId="{C1809013-5A69-42EB-B777-5F8810E8F5CF}" type="presParOf" srcId="{F4315BB1-86BE-4CFC-B960-F8C25439DC7C}" destId="{F7934CDB-CE10-4E8E-A8BD-9965C20FD13C}" srcOrd="1" destOrd="0" presId="urn:microsoft.com/office/officeart/2018/5/layout/IconCircleLabelList"/>
    <dgm:cxn modelId="{FA2ABB78-7A4D-4BB6-AE0E-2CFDCAD5F6C5}" type="presParOf" srcId="{F4315BB1-86BE-4CFC-B960-F8C25439DC7C}" destId="{0648B5EF-D3E6-4ED0-916D-1093FFA8F6BE}" srcOrd="2" destOrd="0" presId="urn:microsoft.com/office/officeart/2018/5/layout/IconCircleLabelList"/>
    <dgm:cxn modelId="{2A9077C7-CC0B-4FDC-A1A1-C165FFCBA10F}" type="presParOf" srcId="{F4315BB1-86BE-4CFC-B960-F8C25439DC7C}" destId="{1F8770BD-6710-47D6-B2BC-77A7FCA61A35}" srcOrd="3" destOrd="0" presId="urn:microsoft.com/office/officeart/2018/5/layout/IconCircleLabelList"/>
    <dgm:cxn modelId="{DD8B2A75-B46A-4A49-AB0D-2234EB92560B}" type="presParOf" srcId="{318C603B-F874-40D4-8453-A81328D65245}" destId="{754E34F2-B5D3-4C3B-9C4C-FA4C6746E5C7}" srcOrd="9" destOrd="0" presId="urn:microsoft.com/office/officeart/2018/5/layout/IconCircleLabelList"/>
    <dgm:cxn modelId="{F98BA138-8421-4FF1-A3CE-9AC17B71F2DA}" type="presParOf" srcId="{318C603B-F874-40D4-8453-A81328D65245}" destId="{741BD53F-B714-4793-88DE-949877579CE2}" srcOrd="10" destOrd="0" presId="urn:microsoft.com/office/officeart/2018/5/layout/IconCircleLabelList"/>
    <dgm:cxn modelId="{A60E35FC-F1F4-4C4C-8CDC-5FB1014A89DA}" type="presParOf" srcId="{741BD53F-B714-4793-88DE-949877579CE2}" destId="{8D91EB15-1DC9-4BF4-9865-38308BD86FD9}" srcOrd="0" destOrd="0" presId="urn:microsoft.com/office/officeart/2018/5/layout/IconCircleLabelList"/>
    <dgm:cxn modelId="{196E962B-898B-4680-8280-1B68676C485A}" type="presParOf" srcId="{741BD53F-B714-4793-88DE-949877579CE2}" destId="{1ECB38FC-4192-40EA-A23A-CAD508E8CCEA}" srcOrd="1" destOrd="0" presId="urn:microsoft.com/office/officeart/2018/5/layout/IconCircleLabelList"/>
    <dgm:cxn modelId="{C0F4D208-918B-4024-8061-F78746B6B376}" type="presParOf" srcId="{741BD53F-B714-4793-88DE-949877579CE2}" destId="{27E66AF9-7693-4B73-BEB5-0747A64DC1AB}" srcOrd="2" destOrd="0" presId="urn:microsoft.com/office/officeart/2018/5/layout/IconCircleLabelList"/>
    <dgm:cxn modelId="{88A71D12-75BD-4B88-8235-2F8E069D7DAA}" type="presParOf" srcId="{741BD53F-B714-4793-88DE-949877579CE2}" destId="{DA581FFF-D944-47BE-803B-8C4C28B295D0}" srcOrd="3" destOrd="0" presId="urn:microsoft.com/office/officeart/2018/5/layout/IconCircleLabelList"/>
    <dgm:cxn modelId="{8F24AB81-A9B4-4E8E-BF0D-F100C11CC769}" type="presParOf" srcId="{318C603B-F874-40D4-8453-A81328D65245}" destId="{B356FD97-4BDA-443C-A3C0-7C09448EFFAF}" srcOrd="11" destOrd="0" presId="urn:microsoft.com/office/officeart/2018/5/layout/IconCircleLabelList"/>
    <dgm:cxn modelId="{36634EBE-4320-4B7C-981C-C3DC8DE21188}" type="presParOf" srcId="{318C603B-F874-40D4-8453-A81328D65245}" destId="{997DBA48-A7A1-4AAE-A540-DC7F80856F85}" srcOrd="12" destOrd="0" presId="urn:microsoft.com/office/officeart/2018/5/layout/IconCircleLabelList"/>
    <dgm:cxn modelId="{399EE75B-5292-4A83-89E1-56B12AFC77CD}" type="presParOf" srcId="{997DBA48-A7A1-4AAE-A540-DC7F80856F85}" destId="{245754B3-81EC-42A2-AAE4-66AEC12C31B0}" srcOrd="0" destOrd="0" presId="urn:microsoft.com/office/officeart/2018/5/layout/IconCircleLabelList"/>
    <dgm:cxn modelId="{F8D4EEAD-FCE8-4BF2-A621-85BFFC727EFA}" type="presParOf" srcId="{997DBA48-A7A1-4AAE-A540-DC7F80856F85}" destId="{811492C9-27B9-4E0A-8EEA-AA29CB74BD6A}" srcOrd="1" destOrd="0" presId="urn:microsoft.com/office/officeart/2018/5/layout/IconCircleLabelList"/>
    <dgm:cxn modelId="{77D84B74-9E50-42DA-A5BF-589D2359F238}" type="presParOf" srcId="{997DBA48-A7A1-4AAE-A540-DC7F80856F85}" destId="{2E742FC6-BAFD-4171-A0CE-34258090CDC1}" srcOrd="2" destOrd="0" presId="urn:microsoft.com/office/officeart/2018/5/layout/IconCircleLabelList"/>
    <dgm:cxn modelId="{B6EB1575-E6EA-4B2D-A4E2-1A1231F15590}" type="presParOf" srcId="{997DBA48-A7A1-4AAE-A540-DC7F80856F85}" destId="{A8FC0D00-C986-4D6F-A588-218974809206}" srcOrd="3" destOrd="0" presId="urn:microsoft.com/office/officeart/2018/5/layout/IconCircleLabelList"/>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90D161D-5EEF-43DF-8920-9FEE6CC050BB}"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0BD8F1F2-C029-489A-B9B3-563E56D03337}">
      <dgm:prSet/>
      <dgm:spPr/>
      <dgm:t>
        <a:bodyPr/>
        <a:lstStyle/>
        <a:p>
          <a:r>
            <a:rPr lang="en-US" dirty="0"/>
            <a:t>Do you have the institutional capacity?</a:t>
          </a:r>
        </a:p>
      </dgm:t>
    </dgm:pt>
    <dgm:pt modelId="{92788BE2-35EB-4EBB-929D-3CD6493AA875}" type="parTrans" cxnId="{2E94D58A-B52C-4BA4-A54A-DA6B75B52062}">
      <dgm:prSet/>
      <dgm:spPr/>
      <dgm:t>
        <a:bodyPr/>
        <a:lstStyle/>
        <a:p>
          <a:endParaRPr lang="en-US"/>
        </a:p>
      </dgm:t>
    </dgm:pt>
    <dgm:pt modelId="{FB8F72F4-8F43-499A-BFF3-4460CB296C91}" type="sibTrans" cxnId="{2E94D58A-B52C-4BA4-A54A-DA6B75B52062}">
      <dgm:prSet/>
      <dgm:spPr/>
      <dgm:t>
        <a:bodyPr/>
        <a:lstStyle/>
        <a:p>
          <a:endParaRPr lang="en-US"/>
        </a:p>
      </dgm:t>
    </dgm:pt>
    <dgm:pt modelId="{3F88FD1E-6343-4592-95F1-F04010625906}">
      <dgm:prSet/>
      <dgm:spPr/>
      <dgm:t>
        <a:bodyPr/>
        <a:lstStyle/>
        <a:p>
          <a:r>
            <a:rPr lang="en-US" dirty="0"/>
            <a:t>Is the Activity financially viable?</a:t>
          </a:r>
        </a:p>
      </dgm:t>
    </dgm:pt>
    <dgm:pt modelId="{C19C94B3-611B-46F3-90D0-1C16D65EA6DE}" type="parTrans" cxnId="{5AD8D375-8136-458E-9E22-71AA12EBE007}">
      <dgm:prSet/>
      <dgm:spPr/>
      <dgm:t>
        <a:bodyPr/>
        <a:lstStyle/>
        <a:p>
          <a:endParaRPr lang="en-US"/>
        </a:p>
      </dgm:t>
    </dgm:pt>
    <dgm:pt modelId="{AA1C70A1-0356-4CCB-B9DB-DB5EEC0D4C99}" type="sibTrans" cxnId="{5AD8D375-8136-458E-9E22-71AA12EBE007}">
      <dgm:prSet/>
      <dgm:spPr/>
      <dgm:t>
        <a:bodyPr/>
        <a:lstStyle/>
        <a:p>
          <a:endParaRPr lang="en-US"/>
        </a:p>
      </dgm:t>
    </dgm:pt>
    <dgm:pt modelId="{40E5C8C6-A6AC-4AEB-A1E9-B69C7D6CAD07}">
      <dgm:prSet/>
      <dgm:spPr/>
      <dgm:t>
        <a:bodyPr/>
        <a:lstStyle/>
        <a:p>
          <a:r>
            <a:rPr lang="en-US" dirty="0"/>
            <a:t>Are all sources of funding committed?</a:t>
          </a:r>
        </a:p>
      </dgm:t>
    </dgm:pt>
    <dgm:pt modelId="{BB1510A3-1E90-4705-8EE2-2766AA223059}" type="parTrans" cxnId="{FD776BCC-6CE3-4CF5-A339-F4516C0FD4BA}">
      <dgm:prSet/>
      <dgm:spPr/>
      <dgm:t>
        <a:bodyPr/>
        <a:lstStyle/>
        <a:p>
          <a:endParaRPr lang="en-US"/>
        </a:p>
      </dgm:t>
    </dgm:pt>
    <dgm:pt modelId="{6E5885F9-6FB2-461D-B425-DF56C9D29E2A}" type="sibTrans" cxnId="{FD776BCC-6CE3-4CF5-A339-F4516C0FD4BA}">
      <dgm:prSet/>
      <dgm:spPr/>
      <dgm:t>
        <a:bodyPr/>
        <a:lstStyle/>
        <a:p>
          <a:endParaRPr lang="en-US"/>
        </a:p>
      </dgm:t>
    </dgm:pt>
    <dgm:pt modelId="{FDBC3C13-DA08-44B3-B85D-2FF12E2241BB}">
      <dgm:prSet/>
      <dgm:spPr/>
      <dgm:t>
        <a:bodyPr/>
        <a:lstStyle/>
        <a:p>
          <a:r>
            <a:rPr lang="en-US" dirty="0"/>
            <a:t>Do you have the match requirements?</a:t>
          </a:r>
        </a:p>
      </dgm:t>
    </dgm:pt>
    <dgm:pt modelId="{C44352AC-6EE3-4368-80E0-D8B9367336E0}" type="parTrans" cxnId="{CCE5224C-EBCD-4801-93D7-4F036957A0C2}">
      <dgm:prSet/>
      <dgm:spPr/>
      <dgm:t>
        <a:bodyPr/>
        <a:lstStyle/>
        <a:p>
          <a:endParaRPr lang="en-US"/>
        </a:p>
      </dgm:t>
    </dgm:pt>
    <dgm:pt modelId="{B5701366-E2BA-4E43-96EF-7CDE4EDD6D3F}" type="sibTrans" cxnId="{CCE5224C-EBCD-4801-93D7-4F036957A0C2}">
      <dgm:prSet/>
      <dgm:spPr/>
      <dgm:t>
        <a:bodyPr/>
        <a:lstStyle/>
        <a:p>
          <a:endParaRPr lang="en-US"/>
        </a:p>
      </dgm:t>
    </dgm:pt>
    <dgm:pt modelId="{C6F96359-404E-4801-8E1E-F56FC08E1290}">
      <dgm:prSet/>
      <dgm:spPr/>
      <dgm:t>
        <a:bodyPr/>
        <a:lstStyle/>
        <a:p>
          <a:r>
            <a:rPr lang="en-US" dirty="0"/>
            <a:t>Know the CDBG/HOME rent and income guidelines</a:t>
          </a:r>
        </a:p>
      </dgm:t>
    </dgm:pt>
    <dgm:pt modelId="{179EB5CB-FA3D-42E5-9D31-8A542260A33F}" type="parTrans" cxnId="{6FFCEB87-61C1-4A7D-83C0-AD59A8D3626A}">
      <dgm:prSet/>
      <dgm:spPr/>
      <dgm:t>
        <a:bodyPr/>
        <a:lstStyle/>
        <a:p>
          <a:endParaRPr lang="en-US"/>
        </a:p>
      </dgm:t>
    </dgm:pt>
    <dgm:pt modelId="{50C07823-3A70-4A17-AE47-C86B784BD80B}" type="sibTrans" cxnId="{6FFCEB87-61C1-4A7D-83C0-AD59A8D3626A}">
      <dgm:prSet/>
      <dgm:spPr/>
      <dgm:t>
        <a:bodyPr/>
        <a:lstStyle/>
        <a:p>
          <a:endParaRPr lang="en-US"/>
        </a:p>
      </dgm:t>
    </dgm:pt>
    <dgm:pt modelId="{FE4863AA-1BF6-4ECC-A263-61B381062EB0}">
      <dgm:prSet/>
      <dgm:spPr/>
      <dgm:t>
        <a:bodyPr/>
        <a:lstStyle/>
        <a:p>
          <a:r>
            <a:rPr lang="en-US" dirty="0"/>
            <a:t>Can the project be completed with one grant?</a:t>
          </a:r>
        </a:p>
      </dgm:t>
    </dgm:pt>
    <dgm:pt modelId="{1CA5889D-0993-4646-AC98-629D9E6F4782}" type="parTrans" cxnId="{1F577D89-C6D6-4957-926A-8F3FD1096507}">
      <dgm:prSet/>
      <dgm:spPr/>
      <dgm:t>
        <a:bodyPr/>
        <a:lstStyle/>
        <a:p>
          <a:endParaRPr lang="en-US"/>
        </a:p>
      </dgm:t>
    </dgm:pt>
    <dgm:pt modelId="{126A9E3A-655F-4EDA-BFA1-2CF4B7FB5F7E}" type="sibTrans" cxnId="{1F577D89-C6D6-4957-926A-8F3FD1096507}">
      <dgm:prSet/>
      <dgm:spPr/>
      <dgm:t>
        <a:bodyPr/>
        <a:lstStyle/>
        <a:p>
          <a:endParaRPr lang="en-US"/>
        </a:p>
      </dgm:t>
    </dgm:pt>
    <dgm:pt modelId="{E6B84347-95E6-5C4A-BE85-D633EA5CD213}" type="pres">
      <dgm:prSet presAssocID="{690D161D-5EEF-43DF-8920-9FEE6CC050BB}" presName="diagram" presStyleCnt="0">
        <dgm:presLayoutVars>
          <dgm:dir/>
          <dgm:resizeHandles val="exact"/>
        </dgm:presLayoutVars>
      </dgm:prSet>
      <dgm:spPr/>
    </dgm:pt>
    <dgm:pt modelId="{90169ED7-074B-E047-BAE8-CD10A9FFDB7C}" type="pres">
      <dgm:prSet presAssocID="{0BD8F1F2-C029-489A-B9B3-563E56D03337}" presName="node" presStyleLbl="node1" presStyleIdx="0" presStyleCnt="6">
        <dgm:presLayoutVars>
          <dgm:bulletEnabled val="1"/>
        </dgm:presLayoutVars>
      </dgm:prSet>
      <dgm:spPr/>
    </dgm:pt>
    <dgm:pt modelId="{31FB6B2F-B794-7E49-B2A2-F18E2622C154}" type="pres">
      <dgm:prSet presAssocID="{FB8F72F4-8F43-499A-BFF3-4460CB296C91}" presName="sibTrans" presStyleCnt="0"/>
      <dgm:spPr/>
    </dgm:pt>
    <dgm:pt modelId="{2E0125CE-B2D2-574B-8391-64D7B92A2BF1}" type="pres">
      <dgm:prSet presAssocID="{3F88FD1E-6343-4592-95F1-F04010625906}" presName="node" presStyleLbl="node1" presStyleIdx="1" presStyleCnt="6">
        <dgm:presLayoutVars>
          <dgm:bulletEnabled val="1"/>
        </dgm:presLayoutVars>
      </dgm:prSet>
      <dgm:spPr/>
    </dgm:pt>
    <dgm:pt modelId="{6E672C67-4956-3B4C-8788-882EE2FD298B}" type="pres">
      <dgm:prSet presAssocID="{AA1C70A1-0356-4CCB-B9DB-DB5EEC0D4C99}" presName="sibTrans" presStyleCnt="0"/>
      <dgm:spPr/>
    </dgm:pt>
    <dgm:pt modelId="{A74704E4-D790-DE41-8A23-D590BBF1770D}" type="pres">
      <dgm:prSet presAssocID="{40E5C8C6-A6AC-4AEB-A1E9-B69C7D6CAD07}" presName="node" presStyleLbl="node1" presStyleIdx="2" presStyleCnt="6">
        <dgm:presLayoutVars>
          <dgm:bulletEnabled val="1"/>
        </dgm:presLayoutVars>
      </dgm:prSet>
      <dgm:spPr/>
    </dgm:pt>
    <dgm:pt modelId="{0112AEE2-0120-2249-8486-3F48BE3F8750}" type="pres">
      <dgm:prSet presAssocID="{6E5885F9-6FB2-461D-B425-DF56C9D29E2A}" presName="sibTrans" presStyleCnt="0"/>
      <dgm:spPr/>
    </dgm:pt>
    <dgm:pt modelId="{AC02E7B1-6A6D-5C4F-943C-F9B59A907472}" type="pres">
      <dgm:prSet presAssocID="{FDBC3C13-DA08-44B3-B85D-2FF12E2241BB}" presName="node" presStyleLbl="node1" presStyleIdx="3" presStyleCnt="6">
        <dgm:presLayoutVars>
          <dgm:bulletEnabled val="1"/>
        </dgm:presLayoutVars>
      </dgm:prSet>
      <dgm:spPr/>
    </dgm:pt>
    <dgm:pt modelId="{8CE9DA68-E594-E749-91B8-3EAECDE71DFB}" type="pres">
      <dgm:prSet presAssocID="{B5701366-E2BA-4E43-96EF-7CDE4EDD6D3F}" presName="sibTrans" presStyleCnt="0"/>
      <dgm:spPr/>
    </dgm:pt>
    <dgm:pt modelId="{2FC9B9FC-9FB6-BC43-82D6-79495F4D1DF1}" type="pres">
      <dgm:prSet presAssocID="{C6F96359-404E-4801-8E1E-F56FC08E1290}" presName="node" presStyleLbl="node1" presStyleIdx="4" presStyleCnt="6">
        <dgm:presLayoutVars>
          <dgm:bulletEnabled val="1"/>
        </dgm:presLayoutVars>
      </dgm:prSet>
      <dgm:spPr/>
    </dgm:pt>
    <dgm:pt modelId="{BCB5005F-8FAB-5541-891A-BB3FCD6412AC}" type="pres">
      <dgm:prSet presAssocID="{50C07823-3A70-4A17-AE47-C86B784BD80B}" presName="sibTrans" presStyleCnt="0"/>
      <dgm:spPr/>
    </dgm:pt>
    <dgm:pt modelId="{58AA5FF8-46BA-3C4C-8D3C-CCDC37F58F28}" type="pres">
      <dgm:prSet presAssocID="{FE4863AA-1BF6-4ECC-A263-61B381062EB0}" presName="node" presStyleLbl="node1" presStyleIdx="5" presStyleCnt="6">
        <dgm:presLayoutVars>
          <dgm:bulletEnabled val="1"/>
        </dgm:presLayoutVars>
      </dgm:prSet>
      <dgm:spPr/>
    </dgm:pt>
  </dgm:ptLst>
  <dgm:cxnLst>
    <dgm:cxn modelId="{A8070513-7EC3-A04D-9C16-1E24F81452EF}" type="presOf" srcId="{FDBC3C13-DA08-44B3-B85D-2FF12E2241BB}" destId="{AC02E7B1-6A6D-5C4F-943C-F9B59A907472}" srcOrd="0" destOrd="0" presId="urn:microsoft.com/office/officeart/2005/8/layout/default"/>
    <dgm:cxn modelId="{CCE5224C-EBCD-4801-93D7-4F036957A0C2}" srcId="{690D161D-5EEF-43DF-8920-9FEE6CC050BB}" destId="{FDBC3C13-DA08-44B3-B85D-2FF12E2241BB}" srcOrd="3" destOrd="0" parTransId="{C44352AC-6EE3-4368-80E0-D8B9367336E0}" sibTransId="{B5701366-E2BA-4E43-96EF-7CDE4EDD6D3F}"/>
    <dgm:cxn modelId="{0B07BC4C-AC03-7149-BFF6-12E2FE31FF77}" type="presOf" srcId="{40E5C8C6-A6AC-4AEB-A1E9-B69C7D6CAD07}" destId="{A74704E4-D790-DE41-8A23-D590BBF1770D}" srcOrd="0" destOrd="0" presId="urn:microsoft.com/office/officeart/2005/8/layout/default"/>
    <dgm:cxn modelId="{87F71D75-98A4-2044-90D4-6A88212E630F}" type="presOf" srcId="{0BD8F1F2-C029-489A-B9B3-563E56D03337}" destId="{90169ED7-074B-E047-BAE8-CD10A9FFDB7C}" srcOrd="0" destOrd="0" presId="urn:microsoft.com/office/officeart/2005/8/layout/default"/>
    <dgm:cxn modelId="{5AD8D375-8136-458E-9E22-71AA12EBE007}" srcId="{690D161D-5EEF-43DF-8920-9FEE6CC050BB}" destId="{3F88FD1E-6343-4592-95F1-F04010625906}" srcOrd="1" destOrd="0" parTransId="{C19C94B3-611B-46F3-90D0-1C16D65EA6DE}" sibTransId="{AA1C70A1-0356-4CCB-B9DB-DB5EEC0D4C99}"/>
    <dgm:cxn modelId="{5B77DF84-3EBE-7B4E-9687-AC5B92EC5BA7}" type="presOf" srcId="{C6F96359-404E-4801-8E1E-F56FC08E1290}" destId="{2FC9B9FC-9FB6-BC43-82D6-79495F4D1DF1}" srcOrd="0" destOrd="0" presId="urn:microsoft.com/office/officeart/2005/8/layout/default"/>
    <dgm:cxn modelId="{6FFCEB87-61C1-4A7D-83C0-AD59A8D3626A}" srcId="{690D161D-5EEF-43DF-8920-9FEE6CC050BB}" destId="{C6F96359-404E-4801-8E1E-F56FC08E1290}" srcOrd="4" destOrd="0" parTransId="{179EB5CB-FA3D-42E5-9D31-8A542260A33F}" sibTransId="{50C07823-3A70-4A17-AE47-C86B784BD80B}"/>
    <dgm:cxn modelId="{1F577D89-C6D6-4957-926A-8F3FD1096507}" srcId="{690D161D-5EEF-43DF-8920-9FEE6CC050BB}" destId="{FE4863AA-1BF6-4ECC-A263-61B381062EB0}" srcOrd="5" destOrd="0" parTransId="{1CA5889D-0993-4646-AC98-629D9E6F4782}" sibTransId="{126A9E3A-655F-4EDA-BFA1-2CF4B7FB5F7E}"/>
    <dgm:cxn modelId="{2E94D58A-B52C-4BA4-A54A-DA6B75B52062}" srcId="{690D161D-5EEF-43DF-8920-9FEE6CC050BB}" destId="{0BD8F1F2-C029-489A-B9B3-563E56D03337}" srcOrd="0" destOrd="0" parTransId="{92788BE2-35EB-4EBB-929D-3CD6493AA875}" sibTransId="{FB8F72F4-8F43-499A-BFF3-4460CB296C91}"/>
    <dgm:cxn modelId="{5E15E29F-1800-E949-AB73-720F9CB69589}" type="presOf" srcId="{FE4863AA-1BF6-4ECC-A263-61B381062EB0}" destId="{58AA5FF8-46BA-3C4C-8D3C-CCDC37F58F28}" srcOrd="0" destOrd="0" presId="urn:microsoft.com/office/officeart/2005/8/layout/default"/>
    <dgm:cxn modelId="{42EE75B7-832C-AD48-A066-8FFC3969625C}" type="presOf" srcId="{3F88FD1E-6343-4592-95F1-F04010625906}" destId="{2E0125CE-B2D2-574B-8391-64D7B92A2BF1}" srcOrd="0" destOrd="0" presId="urn:microsoft.com/office/officeart/2005/8/layout/default"/>
    <dgm:cxn modelId="{FD776BCC-6CE3-4CF5-A339-F4516C0FD4BA}" srcId="{690D161D-5EEF-43DF-8920-9FEE6CC050BB}" destId="{40E5C8C6-A6AC-4AEB-A1E9-B69C7D6CAD07}" srcOrd="2" destOrd="0" parTransId="{BB1510A3-1E90-4705-8EE2-2766AA223059}" sibTransId="{6E5885F9-6FB2-461D-B425-DF56C9D29E2A}"/>
    <dgm:cxn modelId="{413EA5E2-EC0C-304C-A548-E2437F1D3598}" type="presOf" srcId="{690D161D-5EEF-43DF-8920-9FEE6CC050BB}" destId="{E6B84347-95E6-5C4A-BE85-D633EA5CD213}" srcOrd="0" destOrd="0" presId="urn:microsoft.com/office/officeart/2005/8/layout/default"/>
    <dgm:cxn modelId="{D2C3F75A-C878-C142-8B28-3DE0D1EC43F8}" type="presParOf" srcId="{E6B84347-95E6-5C4A-BE85-D633EA5CD213}" destId="{90169ED7-074B-E047-BAE8-CD10A9FFDB7C}" srcOrd="0" destOrd="0" presId="urn:microsoft.com/office/officeart/2005/8/layout/default"/>
    <dgm:cxn modelId="{9FC41C52-3924-264A-ADA9-8564288A1F2C}" type="presParOf" srcId="{E6B84347-95E6-5C4A-BE85-D633EA5CD213}" destId="{31FB6B2F-B794-7E49-B2A2-F18E2622C154}" srcOrd="1" destOrd="0" presId="urn:microsoft.com/office/officeart/2005/8/layout/default"/>
    <dgm:cxn modelId="{272DB4D9-CB90-4548-8374-B7FA2EAAC7AD}" type="presParOf" srcId="{E6B84347-95E6-5C4A-BE85-D633EA5CD213}" destId="{2E0125CE-B2D2-574B-8391-64D7B92A2BF1}" srcOrd="2" destOrd="0" presId="urn:microsoft.com/office/officeart/2005/8/layout/default"/>
    <dgm:cxn modelId="{9C376FA0-A13A-6C40-B58E-1354F5796D89}" type="presParOf" srcId="{E6B84347-95E6-5C4A-BE85-D633EA5CD213}" destId="{6E672C67-4956-3B4C-8788-882EE2FD298B}" srcOrd="3" destOrd="0" presId="urn:microsoft.com/office/officeart/2005/8/layout/default"/>
    <dgm:cxn modelId="{179E89E4-CAA9-124F-9DB5-D6FB9C940C19}" type="presParOf" srcId="{E6B84347-95E6-5C4A-BE85-D633EA5CD213}" destId="{A74704E4-D790-DE41-8A23-D590BBF1770D}" srcOrd="4" destOrd="0" presId="urn:microsoft.com/office/officeart/2005/8/layout/default"/>
    <dgm:cxn modelId="{443AA035-753F-5B47-A9C0-9DCAFDB4C433}" type="presParOf" srcId="{E6B84347-95E6-5C4A-BE85-D633EA5CD213}" destId="{0112AEE2-0120-2249-8486-3F48BE3F8750}" srcOrd="5" destOrd="0" presId="urn:microsoft.com/office/officeart/2005/8/layout/default"/>
    <dgm:cxn modelId="{0611D1E2-A7A9-E141-88D7-548CA4BDE713}" type="presParOf" srcId="{E6B84347-95E6-5C4A-BE85-D633EA5CD213}" destId="{AC02E7B1-6A6D-5C4F-943C-F9B59A907472}" srcOrd="6" destOrd="0" presId="urn:microsoft.com/office/officeart/2005/8/layout/default"/>
    <dgm:cxn modelId="{EC0B3103-84C4-D644-A981-534957637746}" type="presParOf" srcId="{E6B84347-95E6-5C4A-BE85-D633EA5CD213}" destId="{8CE9DA68-E594-E749-91B8-3EAECDE71DFB}" srcOrd="7" destOrd="0" presId="urn:microsoft.com/office/officeart/2005/8/layout/default"/>
    <dgm:cxn modelId="{24C4D689-4D68-8C4A-A00D-C4FA7BC49BB0}" type="presParOf" srcId="{E6B84347-95E6-5C4A-BE85-D633EA5CD213}" destId="{2FC9B9FC-9FB6-BC43-82D6-79495F4D1DF1}" srcOrd="8" destOrd="0" presId="urn:microsoft.com/office/officeart/2005/8/layout/default"/>
    <dgm:cxn modelId="{2C06405A-E9FA-DD4D-B56B-116A4C26B988}" type="presParOf" srcId="{E6B84347-95E6-5C4A-BE85-D633EA5CD213}" destId="{BCB5005F-8FAB-5541-891A-BB3FCD6412AC}" srcOrd="9" destOrd="0" presId="urn:microsoft.com/office/officeart/2005/8/layout/default"/>
    <dgm:cxn modelId="{CC67006E-BA88-284C-8D39-E59E7AE2B143}" type="presParOf" srcId="{E6B84347-95E6-5C4A-BE85-D633EA5CD213}" destId="{58AA5FF8-46BA-3C4C-8D3C-CCDC37F58F28}"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B5F55F4-6AF9-44F1-A390-46DB82CD6A2D}"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F181CEAF-9CF1-45DC-999D-180229288A4B}">
      <dgm:prSet/>
      <dgm:spPr/>
      <dgm:t>
        <a:bodyPr/>
        <a:lstStyle/>
        <a:p>
          <a:r>
            <a:rPr lang="en-US" dirty="0"/>
            <a:t>Comply with the 5 Year Consolidated Plan</a:t>
          </a:r>
        </a:p>
      </dgm:t>
    </dgm:pt>
    <dgm:pt modelId="{83565731-2A04-4DEE-9C62-57872ECE78D9}" type="parTrans" cxnId="{3AED939A-D790-4A5E-BB88-05DC44459BC3}">
      <dgm:prSet/>
      <dgm:spPr/>
      <dgm:t>
        <a:bodyPr/>
        <a:lstStyle/>
        <a:p>
          <a:endParaRPr lang="en-US"/>
        </a:p>
      </dgm:t>
    </dgm:pt>
    <dgm:pt modelId="{FF020BF3-7C26-455C-B9F5-DFA83D6FB225}" type="sibTrans" cxnId="{3AED939A-D790-4A5E-BB88-05DC44459BC3}">
      <dgm:prSet/>
      <dgm:spPr/>
      <dgm:t>
        <a:bodyPr/>
        <a:lstStyle/>
        <a:p>
          <a:endParaRPr lang="en-US"/>
        </a:p>
      </dgm:t>
    </dgm:pt>
    <dgm:pt modelId="{1E52D91B-B407-4438-A5EC-65EF626FF6F1}">
      <dgm:prSet/>
      <dgm:spPr/>
      <dgm:t>
        <a:bodyPr/>
        <a:lstStyle/>
        <a:p>
          <a:r>
            <a:rPr lang="en-US" dirty="0"/>
            <a:t>Satisfy 1 of the 3 National Objectives:</a:t>
          </a:r>
        </a:p>
      </dgm:t>
    </dgm:pt>
    <dgm:pt modelId="{859781C3-8422-49F4-AE04-E6B23CAE8C01}" type="parTrans" cxnId="{222D069C-1634-4BC5-BA86-E09BD735E5E5}">
      <dgm:prSet/>
      <dgm:spPr/>
      <dgm:t>
        <a:bodyPr/>
        <a:lstStyle/>
        <a:p>
          <a:endParaRPr lang="en-US"/>
        </a:p>
      </dgm:t>
    </dgm:pt>
    <dgm:pt modelId="{112468AA-3218-41AD-A9E8-E7A40F4286EF}" type="sibTrans" cxnId="{222D069C-1634-4BC5-BA86-E09BD735E5E5}">
      <dgm:prSet/>
      <dgm:spPr/>
      <dgm:t>
        <a:bodyPr/>
        <a:lstStyle/>
        <a:p>
          <a:endParaRPr lang="en-US"/>
        </a:p>
      </dgm:t>
    </dgm:pt>
    <dgm:pt modelId="{7FEB0DED-509E-459A-8EC7-674317B6734A}">
      <dgm:prSet/>
      <dgm:spPr/>
      <dgm:t>
        <a:bodyPr/>
        <a:lstStyle/>
        <a:p>
          <a:r>
            <a:rPr lang="en-US" dirty="0"/>
            <a:t>Benefit Low- and Moderate-Income People</a:t>
          </a:r>
        </a:p>
      </dgm:t>
    </dgm:pt>
    <dgm:pt modelId="{DE5EC867-5137-4D35-B3CD-6AE722002DB2}" type="parTrans" cxnId="{1EAF4296-6AE4-4E42-88F2-F05649A6344E}">
      <dgm:prSet/>
      <dgm:spPr/>
      <dgm:t>
        <a:bodyPr/>
        <a:lstStyle/>
        <a:p>
          <a:endParaRPr lang="en-US"/>
        </a:p>
      </dgm:t>
    </dgm:pt>
    <dgm:pt modelId="{9962FDA6-59A3-49A6-B423-EA867BCD9D49}" type="sibTrans" cxnId="{1EAF4296-6AE4-4E42-88F2-F05649A6344E}">
      <dgm:prSet/>
      <dgm:spPr/>
      <dgm:t>
        <a:bodyPr/>
        <a:lstStyle/>
        <a:p>
          <a:endParaRPr lang="en-US"/>
        </a:p>
      </dgm:t>
    </dgm:pt>
    <dgm:pt modelId="{9AEF0023-9A27-4393-8FA3-56C865A268F7}">
      <dgm:prSet/>
      <dgm:spPr/>
      <dgm:t>
        <a:bodyPr/>
        <a:lstStyle/>
        <a:p>
          <a:r>
            <a:rPr lang="en-US" dirty="0"/>
            <a:t>Serve to eliminate Slum and Blight</a:t>
          </a:r>
        </a:p>
      </dgm:t>
    </dgm:pt>
    <dgm:pt modelId="{69D64F8D-7D53-47FB-BE7D-CEF141FEFBD9}" type="parTrans" cxnId="{DBF3A720-ADFC-4555-A299-62C115346C9D}">
      <dgm:prSet/>
      <dgm:spPr/>
      <dgm:t>
        <a:bodyPr/>
        <a:lstStyle/>
        <a:p>
          <a:endParaRPr lang="en-US"/>
        </a:p>
      </dgm:t>
    </dgm:pt>
    <dgm:pt modelId="{1D64738B-9BB6-4BC9-ABBA-E25247A2C3E1}" type="sibTrans" cxnId="{DBF3A720-ADFC-4555-A299-62C115346C9D}">
      <dgm:prSet/>
      <dgm:spPr/>
      <dgm:t>
        <a:bodyPr/>
        <a:lstStyle/>
        <a:p>
          <a:endParaRPr lang="en-US"/>
        </a:p>
      </dgm:t>
    </dgm:pt>
    <dgm:pt modelId="{F0DABE3B-E924-47CE-926E-5A398BB903A1}">
      <dgm:prSet/>
      <dgm:spPr/>
      <dgm:t>
        <a:bodyPr/>
        <a:lstStyle/>
        <a:p>
          <a:r>
            <a:rPr lang="en-US" dirty="0"/>
            <a:t>Meet an Urgent Need</a:t>
          </a:r>
        </a:p>
      </dgm:t>
    </dgm:pt>
    <dgm:pt modelId="{9B302E8A-C3A3-4B80-9213-9D4CEE7A8F95}" type="parTrans" cxnId="{891DBE25-5D44-4351-B9AA-36E1794931EF}">
      <dgm:prSet/>
      <dgm:spPr/>
      <dgm:t>
        <a:bodyPr/>
        <a:lstStyle/>
        <a:p>
          <a:endParaRPr lang="en-US"/>
        </a:p>
      </dgm:t>
    </dgm:pt>
    <dgm:pt modelId="{BF29A486-16CD-4986-BE07-3EE29B4990FA}" type="sibTrans" cxnId="{891DBE25-5D44-4351-B9AA-36E1794931EF}">
      <dgm:prSet/>
      <dgm:spPr/>
      <dgm:t>
        <a:bodyPr/>
        <a:lstStyle/>
        <a:p>
          <a:endParaRPr lang="en-US"/>
        </a:p>
      </dgm:t>
    </dgm:pt>
    <dgm:pt modelId="{D0870405-BAEC-4C31-888B-11BBD968DE82}">
      <dgm:prSet/>
      <dgm:spPr/>
      <dgm:t>
        <a:bodyPr/>
        <a:lstStyle/>
        <a:p>
          <a:r>
            <a:rPr lang="en-US" dirty="0"/>
            <a:t>Meet an Identified Priority</a:t>
          </a:r>
        </a:p>
      </dgm:t>
    </dgm:pt>
    <dgm:pt modelId="{CF80D3DC-5889-4A5C-92A6-2701C7AAE36E}" type="parTrans" cxnId="{F7D88E93-9905-45C2-8C78-BD0F06F545C1}">
      <dgm:prSet/>
      <dgm:spPr/>
      <dgm:t>
        <a:bodyPr/>
        <a:lstStyle/>
        <a:p>
          <a:endParaRPr lang="en-US"/>
        </a:p>
      </dgm:t>
    </dgm:pt>
    <dgm:pt modelId="{A19CE64A-B66C-44E3-A66E-090E874D09D2}" type="sibTrans" cxnId="{F7D88E93-9905-45C2-8C78-BD0F06F545C1}">
      <dgm:prSet/>
      <dgm:spPr/>
      <dgm:t>
        <a:bodyPr/>
        <a:lstStyle/>
        <a:p>
          <a:endParaRPr lang="en-US"/>
        </a:p>
      </dgm:t>
    </dgm:pt>
    <dgm:pt modelId="{72A4ADA9-7874-436C-AF7F-01EB4EBB04A3}">
      <dgm:prSet/>
      <dgm:spPr/>
      <dgm:t>
        <a:bodyPr/>
        <a:lstStyle/>
        <a:p>
          <a:r>
            <a:rPr lang="en-US" dirty="0"/>
            <a:t>Is it eligible</a:t>
          </a:r>
        </a:p>
      </dgm:t>
    </dgm:pt>
    <dgm:pt modelId="{E0E33E27-2962-475B-8C37-B440D7809A17}" type="parTrans" cxnId="{54018884-0BA3-46D6-9548-8D4E64043F99}">
      <dgm:prSet/>
      <dgm:spPr/>
      <dgm:t>
        <a:bodyPr/>
        <a:lstStyle/>
        <a:p>
          <a:endParaRPr lang="en-US"/>
        </a:p>
      </dgm:t>
    </dgm:pt>
    <dgm:pt modelId="{F02DE225-C212-441F-B736-4BBB569E3BC6}" type="sibTrans" cxnId="{54018884-0BA3-46D6-9548-8D4E64043F99}">
      <dgm:prSet/>
      <dgm:spPr/>
      <dgm:t>
        <a:bodyPr/>
        <a:lstStyle/>
        <a:p>
          <a:endParaRPr lang="en-US"/>
        </a:p>
      </dgm:t>
    </dgm:pt>
    <dgm:pt modelId="{0C4E7561-AE2E-4CDF-829C-67575BB32407}" type="pres">
      <dgm:prSet presAssocID="{8B5F55F4-6AF9-44F1-A390-46DB82CD6A2D}" presName="linear" presStyleCnt="0">
        <dgm:presLayoutVars>
          <dgm:dir/>
          <dgm:animLvl val="lvl"/>
          <dgm:resizeHandles val="exact"/>
        </dgm:presLayoutVars>
      </dgm:prSet>
      <dgm:spPr/>
    </dgm:pt>
    <dgm:pt modelId="{CE834FE6-7CDF-455A-A346-9A288B92745C}" type="pres">
      <dgm:prSet presAssocID="{F181CEAF-9CF1-45DC-999D-180229288A4B}" presName="parentLin" presStyleCnt="0"/>
      <dgm:spPr/>
    </dgm:pt>
    <dgm:pt modelId="{E80A2342-6F6E-4908-BCFD-C81ECF70A1AF}" type="pres">
      <dgm:prSet presAssocID="{F181CEAF-9CF1-45DC-999D-180229288A4B}" presName="parentLeftMargin" presStyleLbl="node1" presStyleIdx="0" presStyleCnt="4"/>
      <dgm:spPr/>
    </dgm:pt>
    <dgm:pt modelId="{AAEFE81F-86E8-4D71-90BB-99C0C6EB5B81}" type="pres">
      <dgm:prSet presAssocID="{F181CEAF-9CF1-45DC-999D-180229288A4B}" presName="parentText" presStyleLbl="node1" presStyleIdx="0" presStyleCnt="4">
        <dgm:presLayoutVars>
          <dgm:chMax val="0"/>
          <dgm:bulletEnabled val="1"/>
        </dgm:presLayoutVars>
      </dgm:prSet>
      <dgm:spPr/>
    </dgm:pt>
    <dgm:pt modelId="{B71EE6DF-D21B-4AAA-A87F-0016BBF08601}" type="pres">
      <dgm:prSet presAssocID="{F181CEAF-9CF1-45DC-999D-180229288A4B}" presName="negativeSpace" presStyleCnt="0"/>
      <dgm:spPr/>
    </dgm:pt>
    <dgm:pt modelId="{F4C52EAC-3B9F-4376-B677-4CCD7C032A07}" type="pres">
      <dgm:prSet presAssocID="{F181CEAF-9CF1-45DC-999D-180229288A4B}" presName="childText" presStyleLbl="conFgAcc1" presStyleIdx="0" presStyleCnt="4">
        <dgm:presLayoutVars>
          <dgm:bulletEnabled val="1"/>
        </dgm:presLayoutVars>
      </dgm:prSet>
      <dgm:spPr/>
    </dgm:pt>
    <dgm:pt modelId="{1A8BDB90-F9E5-4D39-9410-2B098FF01D34}" type="pres">
      <dgm:prSet presAssocID="{FF020BF3-7C26-455C-B9F5-DFA83D6FB225}" presName="spaceBetweenRectangles" presStyleCnt="0"/>
      <dgm:spPr/>
    </dgm:pt>
    <dgm:pt modelId="{38E5934B-FE65-4E5B-A3D4-5F1222BB7DC3}" type="pres">
      <dgm:prSet presAssocID="{1E52D91B-B407-4438-A5EC-65EF626FF6F1}" presName="parentLin" presStyleCnt="0"/>
      <dgm:spPr/>
    </dgm:pt>
    <dgm:pt modelId="{0105DE49-7F42-409D-AFF3-01609B6309A4}" type="pres">
      <dgm:prSet presAssocID="{1E52D91B-B407-4438-A5EC-65EF626FF6F1}" presName="parentLeftMargin" presStyleLbl="node1" presStyleIdx="0" presStyleCnt="4"/>
      <dgm:spPr/>
    </dgm:pt>
    <dgm:pt modelId="{6500CB65-48C4-4A11-BCAE-84E50E9F335E}" type="pres">
      <dgm:prSet presAssocID="{1E52D91B-B407-4438-A5EC-65EF626FF6F1}" presName="parentText" presStyleLbl="node1" presStyleIdx="1" presStyleCnt="4">
        <dgm:presLayoutVars>
          <dgm:chMax val="0"/>
          <dgm:bulletEnabled val="1"/>
        </dgm:presLayoutVars>
      </dgm:prSet>
      <dgm:spPr/>
    </dgm:pt>
    <dgm:pt modelId="{7D0C4804-A81C-4981-A144-A37E5396135F}" type="pres">
      <dgm:prSet presAssocID="{1E52D91B-B407-4438-A5EC-65EF626FF6F1}" presName="negativeSpace" presStyleCnt="0"/>
      <dgm:spPr/>
    </dgm:pt>
    <dgm:pt modelId="{FD9AFB92-1457-49A3-A8D6-2A62A9A0B010}" type="pres">
      <dgm:prSet presAssocID="{1E52D91B-B407-4438-A5EC-65EF626FF6F1}" presName="childText" presStyleLbl="conFgAcc1" presStyleIdx="1" presStyleCnt="4">
        <dgm:presLayoutVars>
          <dgm:bulletEnabled val="1"/>
        </dgm:presLayoutVars>
      </dgm:prSet>
      <dgm:spPr/>
    </dgm:pt>
    <dgm:pt modelId="{D226DDAD-10A3-4A4B-B071-62F78CF5B04F}" type="pres">
      <dgm:prSet presAssocID="{112468AA-3218-41AD-A9E8-E7A40F4286EF}" presName="spaceBetweenRectangles" presStyleCnt="0"/>
      <dgm:spPr/>
    </dgm:pt>
    <dgm:pt modelId="{247A0C94-9C76-4684-BF64-57194F2E5249}" type="pres">
      <dgm:prSet presAssocID="{D0870405-BAEC-4C31-888B-11BBD968DE82}" presName="parentLin" presStyleCnt="0"/>
      <dgm:spPr/>
    </dgm:pt>
    <dgm:pt modelId="{0FF3CDB8-3CA6-4B29-841A-8FEBC81B2DAD}" type="pres">
      <dgm:prSet presAssocID="{D0870405-BAEC-4C31-888B-11BBD968DE82}" presName="parentLeftMargin" presStyleLbl="node1" presStyleIdx="1" presStyleCnt="4"/>
      <dgm:spPr/>
    </dgm:pt>
    <dgm:pt modelId="{CFD24392-EBFE-434E-8C11-B249C97632FC}" type="pres">
      <dgm:prSet presAssocID="{D0870405-BAEC-4C31-888B-11BBD968DE82}" presName="parentText" presStyleLbl="node1" presStyleIdx="2" presStyleCnt="4">
        <dgm:presLayoutVars>
          <dgm:chMax val="0"/>
          <dgm:bulletEnabled val="1"/>
        </dgm:presLayoutVars>
      </dgm:prSet>
      <dgm:spPr/>
    </dgm:pt>
    <dgm:pt modelId="{BFA2208A-C0A8-4225-8BD2-891C7F7C1999}" type="pres">
      <dgm:prSet presAssocID="{D0870405-BAEC-4C31-888B-11BBD968DE82}" presName="negativeSpace" presStyleCnt="0"/>
      <dgm:spPr/>
    </dgm:pt>
    <dgm:pt modelId="{F3CE7EE9-47A0-43BD-BEE2-05AEC3ADC4D7}" type="pres">
      <dgm:prSet presAssocID="{D0870405-BAEC-4C31-888B-11BBD968DE82}" presName="childText" presStyleLbl="conFgAcc1" presStyleIdx="2" presStyleCnt="4">
        <dgm:presLayoutVars>
          <dgm:bulletEnabled val="1"/>
        </dgm:presLayoutVars>
      </dgm:prSet>
      <dgm:spPr/>
    </dgm:pt>
    <dgm:pt modelId="{A901C649-F4AC-40B9-8F7C-2E683BD6A19C}" type="pres">
      <dgm:prSet presAssocID="{A19CE64A-B66C-44E3-A66E-090E874D09D2}" presName="spaceBetweenRectangles" presStyleCnt="0"/>
      <dgm:spPr/>
    </dgm:pt>
    <dgm:pt modelId="{09834F9B-2955-4BE3-B2E2-270C833AE8CF}" type="pres">
      <dgm:prSet presAssocID="{72A4ADA9-7874-436C-AF7F-01EB4EBB04A3}" presName="parentLin" presStyleCnt="0"/>
      <dgm:spPr/>
    </dgm:pt>
    <dgm:pt modelId="{20D2B510-C139-4E44-B38D-58CE0F1828D6}" type="pres">
      <dgm:prSet presAssocID="{72A4ADA9-7874-436C-AF7F-01EB4EBB04A3}" presName="parentLeftMargin" presStyleLbl="node1" presStyleIdx="2" presStyleCnt="4"/>
      <dgm:spPr/>
    </dgm:pt>
    <dgm:pt modelId="{1424CA65-8AA3-48B0-809F-8BED7ECA7D26}" type="pres">
      <dgm:prSet presAssocID="{72A4ADA9-7874-436C-AF7F-01EB4EBB04A3}" presName="parentText" presStyleLbl="node1" presStyleIdx="3" presStyleCnt="4">
        <dgm:presLayoutVars>
          <dgm:chMax val="0"/>
          <dgm:bulletEnabled val="1"/>
        </dgm:presLayoutVars>
      </dgm:prSet>
      <dgm:spPr/>
    </dgm:pt>
    <dgm:pt modelId="{ED9A8CE5-D5C0-47B0-9F7C-2EFBB43377FD}" type="pres">
      <dgm:prSet presAssocID="{72A4ADA9-7874-436C-AF7F-01EB4EBB04A3}" presName="negativeSpace" presStyleCnt="0"/>
      <dgm:spPr/>
    </dgm:pt>
    <dgm:pt modelId="{1861D896-E55E-4B5A-9676-4174AB6A414B}" type="pres">
      <dgm:prSet presAssocID="{72A4ADA9-7874-436C-AF7F-01EB4EBB04A3}" presName="childText" presStyleLbl="conFgAcc1" presStyleIdx="3" presStyleCnt="4">
        <dgm:presLayoutVars>
          <dgm:bulletEnabled val="1"/>
        </dgm:presLayoutVars>
      </dgm:prSet>
      <dgm:spPr/>
    </dgm:pt>
  </dgm:ptLst>
  <dgm:cxnLst>
    <dgm:cxn modelId="{BF1F841C-58B5-4CFE-9372-74AE7938450E}" type="presOf" srcId="{9AEF0023-9A27-4393-8FA3-56C865A268F7}" destId="{FD9AFB92-1457-49A3-A8D6-2A62A9A0B010}" srcOrd="0" destOrd="1" presId="urn:microsoft.com/office/officeart/2005/8/layout/list1"/>
    <dgm:cxn modelId="{DBF3A720-ADFC-4555-A299-62C115346C9D}" srcId="{1E52D91B-B407-4438-A5EC-65EF626FF6F1}" destId="{9AEF0023-9A27-4393-8FA3-56C865A268F7}" srcOrd="1" destOrd="0" parTransId="{69D64F8D-7D53-47FB-BE7D-CEF141FEFBD9}" sibTransId="{1D64738B-9BB6-4BC9-ABBA-E25247A2C3E1}"/>
    <dgm:cxn modelId="{891DBE25-5D44-4351-B9AA-36E1794931EF}" srcId="{1E52D91B-B407-4438-A5EC-65EF626FF6F1}" destId="{F0DABE3B-E924-47CE-926E-5A398BB903A1}" srcOrd="2" destOrd="0" parTransId="{9B302E8A-C3A3-4B80-9213-9D4CEE7A8F95}" sibTransId="{BF29A486-16CD-4986-BE07-3EE29B4990FA}"/>
    <dgm:cxn modelId="{DFC82B34-D82D-4544-BE80-15B0D32A7909}" type="presOf" srcId="{8B5F55F4-6AF9-44F1-A390-46DB82CD6A2D}" destId="{0C4E7561-AE2E-4CDF-829C-67575BB32407}" srcOrd="0" destOrd="0" presId="urn:microsoft.com/office/officeart/2005/8/layout/list1"/>
    <dgm:cxn modelId="{39C19F41-CC0C-4C47-A2A4-0BB671D71076}" type="presOf" srcId="{72A4ADA9-7874-436C-AF7F-01EB4EBB04A3}" destId="{1424CA65-8AA3-48B0-809F-8BED7ECA7D26}" srcOrd="1" destOrd="0" presId="urn:microsoft.com/office/officeart/2005/8/layout/list1"/>
    <dgm:cxn modelId="{35DB8D6D-4F7E-4CFA-8712-82ED6027B235}" type="presOf" srcId="{F0DABE3B-E924-47CE-926E-5A398BB903A1}" destId="{FD9AFB92-1457-49A3-A8D6-2A62A9A0B010}" srcOrd="0" destOrd="2" presId="urn:microsoft.com/office/officeart/2005/8/layout/list1"/>
    <dgm:cxn modelId="{C148B371-89E0-4C68-81D0-5D241CC7A558}" type="presOf" srcId="{F181CEAF-9CF1-45DC-999D-180229288A4B}" destId="{E80A2342-6F6E-4908-BCFD-C81ECF70A1AF}" srcOrd="0" destOrd="0" presId="urn:microsoft.com/office/officeart/2005/8/layout/list1"/>
    <dgm:cxn modelId="{43341875-71BD-40F3-A74B-1108B2E323A7}" type="presOf" srcId="{D0870405-BAEC-4C31-888B-11BBD968DE82}" destId="{0FF3CDB8-3CA6-4B29-841A-8FEBC81B2DAD}" srcOrd="0" destOrd="0" presId="urn:microsoft.com/office/officeart/2005/8/layout/list1"/>
    <dgm:cxn modelId="{54018884-0BA3-46D6-9548-8D4E64043F99}" srcId="{8B5F55F4-6AF9-44F1-A390-46DB82CD6A2D}" destId="{72A4ADA9-7874-436C-AF7F-01EB4EBB04A3}" srcOrd="3" destOrd="0" parTransId="{E0E33E27-2962-475B-8C37-B440D7809A17}" sibTransId="{F02DE225-C212-441F-B736-4BBB569E3BC6}"/>
    <dgm:cxn modelId="{F7D88E93-9905-45C2-8C78-BD0F06F545C1}" srcId="{8B5F55F4-6AF9-44F1-A390-46DB82CD6A2D}" destId="{D0870405-BAEC-4C31-888B-11BBD968DE82}" srcOrd="2" destOrd="0" parTransId="{CF80D3DC-5889-4A5C-92A6-2701C7AAE36E}" sibTransId="{A19CE64A-B66C-44E3-A66E-090E874D09D2}"/>
    <dgm:cxn modelId="{1BF39295-CC12-44C1-A733-B2FCABCE32B7}" type="presOf" srcId="{1E52D91B-B407-4438-A5EC-65EF626FF6F1}" destId="{6500CB65-48C4-4A11-BCAE-84E50E9F335E}" srcOrd="1" destOrd="0" presId="urn:microsoft.com/office/officeart/2005/8/layout/list1"/>
    <dgm:cxn modelId="{1EAF4296-6AE4-4E42-88F2-F05649A6344E}" srcId="{1E52D91B-B407-4438-A5EC-65EF626FF6F1}" destId="{7FEB0DED-509E-459A-8EC7-674317B6734A}" srcOrd="0" destOrd="0" parTransId="{DE5EC867-5137-4D35-B3CD-6AE722002DB2}" sibTransId="{9962FDA6-59A3-49A6-B423-EA867BCD9D49}"/>
    <dgm:cxn modelId="{3AED939A-D790-4A5E-BB88-05DC44459BC3}" srcId="{8B5F55F4-6AF9-44F1-A390-46DB82CD6A2D}" destId="{F181CEAF-9CF1-45DC-999D-180229288A4B}" srcOrd="0" destOrd="0" parTransId="{83565731-2A04-4DEE-9C62-57872ECE78D9}" sibTransId="{FF020BF3-7C26-455C-B9F5-DFA83D6FB225}"/>
    <dgm:cxn modelId="{222D069C-1634-4BC5-BA86-E09BD735E5E5}" srcId="{8B5F55F4-6AF9-44F1-A390-46DB82CD6A2D}" destId="{1E52D91B-B407-4438-A5EC-65EF626FF6F1}" srcOrd="1" destOrd="0" parTransId="{859781C3-8422-49F4-AE04-E6B23CAE8C01}" sibTransId="{112468AA-3218-41AD-A9E8-E7A40F4286EF}"/>
    <dgm:cxn modelId="{2994AEA4-7803-4172-A975-11A118D1F502}" type="presOf" srcId="{D0870405-BAEC-4C31-888B-11BBD968DE82}" destId="{CFD24392-EBFE-434E-8C11-B249C97632FC}" srcOrd="1" destOrd="0" presId="urn:microsoft.com/office/officeart/2005/8/layout/list1"/>
    <dgm:cxn modelId="{01057AA8-8AAE-45C3-A8F7-B093A18D1DAD}" type="presOf" srcId="{F181CEAF-9CF1-45DC-999D-180229288A4B}" destId="{AAEFE81F-86E8-4D71-90BB-99C0C6EB5B81}" srcOrd="1" destOrd="0" presId="urn:microsoft.com/office/officeart/2005/8/layout/list1"/>
    <dgm:cxn modelId="{14EEF3AB-4F21-4408-A207-906A3FC4B789}" type="presOf" srcId="{1E52D91B-B407-4438-A5EC-65EF626FF6F1}" destId="{0105DE49-7F42-409D-AFF3-01609B6309A4}" srcOrd="0" destOrd="0" presId="urn:microsoft.com/office/officeart/2005/8/layout/list1"/>
    <dgm:cxn modelId="{AC6871CE-B141-47E0-8111-A5E24F3F54CA}" type="presOf" srcId="{7FEB0DED-509E-459A-8EC7-674317B6734A}" destId="{FD9AFB92-1457-49A3-A8D6-2A62A9A0B010}" srcOrd="0" destOrd="0" presId="urn:microsoft.com/office/officeart/2005/8/layout/list1"/>
    <dgm:cxn modelId="{75BB72DA-0873-44A8-B5DD-99F626E65B24}" type="presOf" srcId="{72A4ADA9-7874-436C-AF7F-01EB4EBB04A3}" destId="{20D2B510-C139-4E44-B38D-58CE0F1828D6}" srcOrd="0" destOrd="0" presId="urn:microsoft.com/office/officeart/2005/8/layout/list1"/>
    <dgm:cxn modelId="{71F6B325-4AEF-4140-AE30-1D118F436847}" type="presParOf" srcId="{0C4E7561-AE2E-4CDF-829C-67575BB32407}" destId="{CE834FE6-7CDF-455A-A346-9A288B92745C}" srcOrd="0" destOrd="0" presId="urn:microsoft.com/office/officeart/2005/8/layout/list1"/>
    <dgm:cxn modelId="{4B26BA60-C986-4DE3-9425-F8859F6B0F55}" type="presParOf" srcId="{CE834FE6-7CDF-455A-A346-9A288B92745C}" destId="{E80A2342-6F6E-4908-BCFD-C81ECF70A1AF}" srcOrd="0" destOrd="0" presId="urn:microsoft.com/office/officeart/2005/8/layout/list1"/>
    <dgm:cxn modelId="{0CD59760-7945-48F6-9815-DD94E36EF8CA}" type="presParOf" srcId="{CE834FE6-7CDF-455A-A346-9A288B92745C}" destId="{AAEFE81F-86E8-4D71-90BB-99C0C6EB5B81}" srcOrd="1" destOrd="0" presId="urn:microsoft.com/office/officeart/2005/8/layout/list1"/>
    <dgm:cxn modelId="{8C5B3E93-2F26-44DA-A05E-FC1AD0BDE540}" type="presParOf" srcId="{0C4E7561-AE2E-4CDF-829C-67575BB32407}" destId="{B71EE6DF-D21B-4AAA-A87F-0016BBF08601}" srcOrd="1" destOrd="0" presId="urn:microsoft.com/office/officeart/2005/8/layout/list1"/>
    <dgm:cxn modelId="{1C83CBF5-8DC3-4B02-BF45-785FA01D0A24}" type="presParOf" srcId="{0C4E7561-AE2E-4CDF-829C-67575BB32407}" destId="{F4C52EAC-3B9F-4376-B677-4CCD7C032A07}" srcOrd="2" destOrd="0" presId="urn:microsoft.com/office/officeart/2005/8/layout/list1"/>
    <dgm:cxn modelId="{974C2E14-AA0B-4400-9E2A-370166365EFE}" type="presParOf" srcId="{0C4E7561-AE2E-4CDF-829C-67575BB32407}" destId="{1A8BDB90-F9E5-4D39-9410-2B098FF01D34}" srcOrd="3" destOrd="0" presId="urn:microsoft.com/office/officeart/2005/8/layout/list1"/>
    <dgm:cxn modelId="{9B93A6D0-F8E4-4C3B-86B3-A53FFAA3EF18}" type="presParOf" srcId="{0C4E7561-AE2E-4CDF-829C-67575BB32407}" destId="{38E5934B-FE65-4E5B-A3D4-5F1222BB7DC3}" srcOrd="4" destOrd="0" presId="urn:microsoft.com/office/officeart/2005/8/layout/list1"/>
    <dgm:cxn modelId="{83108667-740E-4C08-8718-D8FBC2272820}" type="presParOf" srcId="{38E5934B-FE65-4E5B-A3D4-5F1222BB7DC3}" destId="{0105DE49-7F42-409D-AFF3-01609B6309A4}" srcOrd="0" destOrd="0" presId="urn:microsoft.com/office/officeart/2005/8/layout/list1"/>
    <dgm:cxn modelId="{3FE1A6D4-64C9-49AE-B702-582E5503C221}" type="presParOf" srcId="{38E5934B-FE65-4E5B-A3D4-5F1222BB7DC3}" destId="{6500CB65-48C4-4A11-BCAE-84E50E9F335E}" srcOrd="1" destOrd="0" presId="urn:microsoft.com/office/officeart/2005/8/layout/list1"/>
    <dgm:cxn modelId="{FC7CA348-D60B-483C-9293-9D44C7A298D0}" type="presParOf" srcId="{0C4E7561-AE2E-4CDF-829C-67575BB32407}" destId="{7D0C4804-A81C-4981-A144-A37E5396135F}" srcOrd="5" destOrd="0" presId="urn:microsoft.com/office/officeart/2005/8/layout/list1"/>
    <dgm:cxn modelId="{0EFDB785-9BC4-4EE9-82EF-C23D253A2ACF}" type="presParOf" srcId="{0C4E7561-AE2E-4CDF-829C-67575BB32407}" destId="{FD9AFB92-1457-49A3-A8D6-2A62A9A0B010}" srcOrd="6" destOrd="0" presId="urn:microsoft.com/office/officeart/2005/8/layout/list1"/>
    <dgm:cxn modelId="{B6A6627A-4811-40E9-B5AB-A71DF98E77FD}" type="presParOf" srcId="{0C4E7561-AE2E-4CDF-829C-67575BB32407}" destId="{D226DDAD-10A3-4A4B-B071-62F78CF5B04F}" srcOrd="7" destOrd="0" presId="urn:microsoft.com/office/officeart/2005/8/layout/list1"/>
    <dgm:cxn modelId="{D3775A4A-CD50-47F9-9554-DC2B58B65E6B}" type="presParOf" srcId="{0C4E7561-AE2E-4CDF-829C-67575BB32407}" destId="{247A0C94-9C76-4684-BF64-57194F2E5249}" srcOrd="8" destOrd="0" presId="urn:microsoft.com/office/officeart/2005/8/layout/list1"/>
    <dgm:cxn modelId="{6A1B012E-57CA-4BDF-903C-C35A345695CA}" type="presParOf" srcId="{247A0C94-9C76-4684-BF64-57194F2E5249}" destId="{0FF3CDB8-3CA6-4B29-841A-8FEBC81B2DAD}" srcOrd="0" destOrd="0" presId="urn:microsoft.com/office/officeart/2005/8/layout/list1"/>
    <dgm:cxn modelId="{9E0CA997-A979-4BDE-B7D1-24040A6BE97F}" type="presParOf" srcId="{247A0C94-9C76-4684-BF64-57194F2E5249}" destId="{CFD24392-EBFE-434E-8C11-B249C97632FC}" srcOrd="1" destOrd="0" presId="urn:microsoft.com/office/officeart/2005/8/layout/list1"/>
    <dgm:cxn modelId="{03FCDBE3-10B8-4A37-BA63-6C6DA4FE3838}" type="presParOf" srcId="{0C4E7561-AE2E-4CDF-829C-67575BB32407}" destId="{BFA2208A-C0A8-4225-8BD2-891C7F7C1999}" srcOrd="9" destOrd="0" presId="urn:microsoft.com/office/officeart/2005/8/layout/list1"/>
    <dgm:cxn modelId="{B3F281A8-59EA-4AE9-97F9-190FDF0AC961}" type="presParOf" srcId="{0C4E7561-AE2E-4CDF-829C-67575BB32407}" destId="{F3CE7EE9-47A0-43BD-BEE2-05AEC3ADC4D7}" srcOrd="10" destOrd="0" presId="urn:microsoft.com/office/officeart/2005/8/layout/list1"/>
    <dgm:cxn modelId="{096C1EAC-7520-4D5B-B679-E9A162310320}" type="presParOf" srcId="{0C4E7561-AE2E-4CDF-829C-67575BB32407}" destId="{A901C649-F4AC-40B9-8F7C-2E683BD6A19C}" srcOrd="11" destOrd="0" presId="urn:microsoft.com/office/officeart/2005/8/layout/list1"/>
    <dgm:cxn modelId="{CB40D03F-2E34-4CB0-AE1D-D7342D1F5B97}" type="presParOf" srcId="{0C4E7561-AE2E-4CDF-829C-67575BB32407}" destId="{09834F9B-2955-4BE3-B2E2-270C833AE8CF}" srcOrd="12" destOrd="0" presId="urn:microsoft.com/office/officeart/2005/8/layout/list1"/>
    <dgm:cxn modelId="{559977DF-4E76-4412-A0B1-6574D7FD7B40}" type="presParOf" srcId="{09834F9B-2955-4BE3-B2E2-270C833AE8CF}" destId="{20D2B510-C139-4E44-B38D-58CE0F1828D6}" srcOrd="0" destOrd="0" presId="urn:microsoft.com/office/officeart/2005/8/layout/list1"/>
    <dgm:cxn modelId="{72FFFE93-AACD-46CF-B6CB-79F936E5D098}" type="presParOf" srcId="{09834F9B-2955-4BE3-B2E2-270C833AE8CF}" destId="{1424CA65-8AA3-48B0-809F-8BED7ECA7D26}" srcOrd="1" destOrd="0" presId="urn:microsoft.com/office/officeart/2005/8/layout/list1"/>
    <dgm:cxn modelId="{106BCBDF-5EAE-4CA1-BDAE-049525593242}" type="presParOf" srcId="{0C4E7561-AE2E-4CDF-829C-67575BB32407}" destId="{ED9A8CE5-D5C0-47B0-9F7C-2EFBB43377FD}" srcOrd="13" destOrd="0" presId="urn:microsoft.com/office/officeart/2005/8/layout/list1"/>
    <dgm:cxn modelId="{CBFFAC91-BC83-44F2-83E9-2528549D0D33}" type="presParOf" srcId="{0C4E7561-AE2E-4CDF-829C-67575BB32407}" destId="{1861D896-E55E-4B5A-9676-4174AB6A414B}"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B5F55F4-6AF9-44F1-A390-46DB82CD6A2D}" type="doc">
      <dgm:prSet loTypeId="urn:microsoft.com/office/officeart/2005/8/layout/vList2" loCatId="list" qsTypeId="urn:microsoft.com/office/officeart/2005/8/quickstyle/simple1" qsCatId="simple" csTypeId="urn:microsoft.com/office/officeart/2005/8/colors/colorful2" csCatId="colorful" phldr="1"/>
      <dgm:spPr/>
      <dgm:t>
        <a:bodyPr/>
        <a:lstStyle/>
        <a:p>
          <a:endParaRPr lang="en-US"/>
        </a:p>
      </dgm:t>
    </dgm:pt>
    <dgm:pt modelId="{F181CEAF-9CF1-45DC-999D-180229288A4B}">
      <dgm:prSet/>
      <dgm:spPr/>
      <dgm:t>
        <a:bodyPr/>
        <a:lstStyle/>
        <a:p>
          <a:r>
            <a:rPr lang="en-US" dirty="0"/>
            <a:t>Comply with the 5 Year Consolidated Plan</a:t>
          </a:r>
        </a:p>
      </dgm:t>
    </dgm:pt>
    <dgm:pt modelId="{83565731-2A04-4DEE-9C62-57872ECE78D9}" type="parTrans" cxnId="{3AED939A-D790-4A5E-BB88-05DC44459BC3}">
      <dgm:prSet/>
      <dgm:spPr/>
      <dgm:t>
        <a:bodyPr/>
        <a:lstStyle/>
        <a:p>
          <a:endParaRPr lang="en-US"/>
        </a:p>
      </dgm:t>
    </dgm:pt>
    <dgm:pt modelId="{FF020BF3-7C26-455C-B9F5-DFA83D6FB225}" type="sibTrans" cxnId="{3AED939A-D790-4A5E-BB88-05DC44459BC3}">
      <dgm:prSet/>
      <dgm:spPr/>
      <dgm:t>
        <a:bodyPr/>
        <a:lstStyle/>
        <a:p>
          <a:endParaRPr lang="en-US"/>
        </a:p>
      </dgm:t>
    </dgm:pt>
    <dgm:pt modelId="{1E52D91B-B407-4438-A5EC-65EF626FF6F1}">
      <dgm:prSet/>
      <dgm:spPr/>
      <dgm:t>
        <a:bodyPr/>
        <a:lstStyle/>
        <a:p>
          <a:r>
            <a:rPr lang="en-US" dirty="0"/>
            <a:t>Satisfy 1 of the 3 National Objectives:</a:t>
          </a:r>
        </a:p>
      </dgm:t>
    </dgm:pt>
    <dgm:pt modelId="{859781C3-8422-49F4-AE04-E6B23CAE8C01}" type="parTrans" cxnId="{222D069C-1634-4BC5-BA86-E09BD735E5E5}">
      <dgm:prSet/>
      <dgm:spPr/>
      <dgm:t>
        <a:bodyPr/>
        <a:lstStyle/>
        <a:p>
          <a:endParaRPr lang="en-US"/>
        </a:p>
      </dgm:t>
    </dgm:pt>
    <dgm:pt modelId="{112468AA-3218-41AD-A9E8-E7A40F4286EF}" type="sibTrans" cxnId="{222D069C-1634-4BC5-BA86-E09BD735E5E5}">
      <dgm:prSet/>
      <dgm:spPr/>
      <dgm:t>
        <a:bodyPr/>
        <a:lstStyle/>
        <a:p>
          <a:endParaRPr lang="en-US"/>
        </a:p>
      </dgm:t>
    </dgm:pt>
    <dgm:pt modelId="{7FEB0DED-509E-459A-8EC7-674317B6734A}">
      <dgm:prSet/>
      <dgm:spPr/>
      <dgm:t>
        <a:bodyPr/>
        <a:lstStyle/>
        <a:p>
          <a:r>
            <a:rPr lang="en-US" dirty="0"/>
            <a:t>Benefit Low-and- Moderate Income Persons </a:t>
          </a:r>
        </a:p>
      </dgm:t>
    </dgm:pt>
    <dgm:pt modelId="{DE5EC867-5137-4D35-B3CD-6AE722002DB2}" type="parTrans" cxnId="{1EAF4296-6AE4-4E42-88F2-F05649A6344E}">
      <dgm:prSet/>
      <dgm:spPr/>
      <dgm:t>
        <a:bodyPr/>
        <a:lstStyle/>
        <a:p>
          <a:endParaRPr lang="en-US"/>
        </a:p>
      </dgm:t>
    </dgm:pt>
    <dgm:pt modelId="{9962FDA6-59A3-49A6-B423-EA867BCD9D49}" type="sibTrans" cxnId="{1EAF4296-6AE4-4E42-88F2-F05649A6344E}">
      <dgm:prSet/>
      <dgm:spPr/>
      <dgm:t>
        <a:bodyPr/>
        <a:lstStyle/>
        <a:p>
          <a:endParaRPr lang="en-US"/>
        </a:p>
      </dgm:t>
    </dgm:pt>
    <dgm:pt modelId="{9AEF0023-9A27-4393-8FA3-56C865A268F7}">
      <dgm:prSet/>
      <dgm:spPr/>
      <dgm:t>
        <a:bodyPr/>
        <a:lstStyle/>
        <a:p>
          <a:r>
            <a:rPr lang="en-US" dirty="0"/>
            <a:t>Serve to eliminate Slum and Blight</a:t>
          </a:r>
        </a:p>
      </dgm:t>
    </dgm:pt>
    <dgm:pt modelId="{69D64F8D-7D53-47FB-BE7D-CEF141FEFBD9}" type="parTrans" cxnId="{DBF3A720-ADFC-4555-A299-62C115346C9D}">
      <dgm:prSet/>
      <dgm:spPr/>
      <dgm:t>
        <a:bodyPr/>
        <a:lstStyle/>
        <a:p>
          <a:endParaRPr lang="en-US"/>
        </a:p>
      </dgm:t>
    </dgm:pt>
    <dgm:pt modelId="{1D64738B-9BB6-4BC9-ABBA-E25247A2C3E1}" type="sibTrans" cxnId="{DBF3A720-ADFC-4555-A299-62C115346C9D}">
      <dgm:prSet/>
      <dgm:spPr/>
      <dgm:t>
        <a:bodyPr/>
        <a:lstStyle/>
        <a:p>
          <a:endParaRPr lang="en-US"/>
        </a:p>
      </dgm:t>
    </dgm:pt>
    <dgm:pt modelId="{F0DABE3B-E924-47CE-926E-5A398BB903A1}">
      <dgm:prSet/>
      <dgm:spPr/>
      <dgm:t>
        <a:bodyPr/>
        <a:lstStyle/>
        <a:p>
          <a:r>
            <a:rPr lang="en-US" dirty="0"/>
            <a:t>Meet an Urgent Need</a:t>
          </a:r>
        </a:p>
      </dgm:t>
    </dgm:pt>
    <dgm:pt modelId="{9B302E8A-C3A3-4B80-9213-9D4CEE7A8F95}" type="parTrans" cxnId="{891DBE25-5D44-4351-B9AA-36E1794931EF}">
      <dgm:prSet/>
      <dgm:spPr/>
      <dgm:t>
        <a:bodyPr/>
        <a:lstStyle/>
        <a:p>
          <a:endParaRPr lang="en-US"/>
        </a:p>
      </dgm:t>
    </dgm:pt>
    <dgm:pt modelId="{BF29A486-16CD-4986-BE07-3EE29B4990FA}" type="sibTrans" cxnId="{891DBE25-5D44-4351-B9AA-36E1794931EF}">
      <dgm:prSet/>
      <dgm:spPr/>
      <dgm:t>
        <a:bodyPr/>
        <a:lstStyle/>
        <a:p>
          <a:endParaRPr lang="en-US"/>
        </a:p>
      </dgm:t>
    </dgm:pt>
    <dgm:pt modelId="{D0870405-BAEC-4C31-888B-11BBD968DE82}">
      <dgm:prSet/>
      <dgm:spPr/>
      <dgm:t>
        <a:bodyPr/>
        <a:lstStyle/>
        <a:p>
          <a:r>
            <a:rPr lang="en-US" dirty="0"/>
            <a:t>Meet an Identified Priority</a:t>
          </a:r>
        </a:p>
      </dgm:t>
    </dgm:pt>
    <dgm:pt modelId="{CF80D3DC-5889-4A5C-92A6-2701C7AAE36E}" type="parTrans" cxnId="{F7D88E93-9905-45C2-8C78-BD0F06F545C1}">
      <dgm:prSet/>
      <dgm:spPr/>
      <dgm:t>
        <a:bodyPr/>
        <a:lstStyle/>
        <a:p>
          <a:endParaRPr lang="en-US"/>
        </a:p>
      </dgm:t>
    </dgm:pt>
    <dgm:pt modelId="{A19CE64A-B66C-44E3-A66E-090E874D09D2}" type="sibTrans" cxnId="{F7D88E93-9905-45C2-8C78-BD0F06F545C1}">
      <dgm:prSet/>
      <dgm:spPr/>
      <dgm:t>
        <a:bodyPr/>
        <a:lstStyle/>
        <a:p>
          <a:endParaRPr lang="en-US"/>
        </a:p>
      </dgm:t>
    </dgm:pt>
    <dgm:pt modelId="{72A4ADA9-7874-436C-AF7F-01EB4EBB04A3}">
      <dgm:prSet/>
      <dgm:spPr/>
      <dgm:t>
        <a:bodyPr/>
        <a:lstStyle/>
        <a:p>
          <a:r>
            <a:rPr lang="en-US" dirty="0"/>
            <a:t>Is it eligible</a:t>
          </a:r>
        </a:p>
      </dgm:t>
    </dgm:pt>
    <dgm:pt modelId="{E0E33E27-2962-475B-8C37-B440D7809A17}" type="parTrans" cxnId="{54018884-0BA3-46D6-9548-8D4E64043F99}">
      <dgm:prSet/>
      <dgm:spPr/>
      <dgm:t>
        <a:bodyPr/>
        <a:lstStyle/>
        <a:p>
          <a:endParaRPr lang="en-US"/>
        </a:p>
      </dgm:t>
    </dgm:pt>
    <dgm:pt modelId="{F02DE225-C212-441F-B736-4BBB569E3BC6}" type="sibTrans" cxnId="{54018884-0BA3-46D6-9548-8D4E64043F99}">
      <dgm:prSet/>
      <dgm:spPr/>
      <dgm:t>
        <a:bodyPr/>
        <a:lstStyle/>
        <a:p>
          <a:endParaRPr lang="en-US"/>
        </a:p>
      </dgm:t>
    </dgm:pt>
    <dgm:pt modelId="{17155842-A96F-C645-9B00-78D1B1FD7EFB}" type="pres">
      <dgm:prSet presAssocID="{8B5F55F4-6AF9-44F1-A390-46DB82CD6A2D}" presName="linear" presStyleCnt="0">
        <dgm:presLayoutVars>
          <dgm:animLvl val="lvl"/>
          <dgm:resizeHandles val="exact"/>
        </dgm:presLayoutVars>
      </dgm:prSet>
      <dgm:spPr/>
    </dgm:pt>
    <dgm:pt modelId="{2E475B8D-D6E5-AF42-90A5-8BADF35A4D19}" type="pres">
      <dgm:prSet presAssocID="{F181CEAF-9CF1-45DC-999D-180229288A4B}" presName="parentText" presStyleLbl="node1" presStyleIdx="0" presStyleCnt="4">
        <dgm:presLayoutVars>
          <dgm:chMax val="0"/>
          <dgm:bulletEnabled val="1"/>
        </dgm:presLayoutVars>
      </dgm:prSet>
      <dgm:spPr/>
    </dgm:pt>
    <dgm:pt modelId="{96FB58C1-A2A3-5941-A9C8-CA0BB1A05284}" type="pres">
      <dgm:prSet presAssocID="{FF020BF3-7C26-455C-B9F5-DFA83D6FB225}" presName="spacer" presStyleCnt="0"/>
      <dgm:spPr/>
    </dgm:pt>
    <dgm:pt modelId="{9E37494C-9C42-C845-BB86-628EE0F43AF4}" type="pres">
      <dgm:prSet presAssocID="{1E52D91B-B407-4438-A5EC-65EF626FF6F1}" presName="parentText" presStyleLbl="node1" presStyleIdx="1" presStyleCnt="4">
        <dgm:presLayoutVars>
          <dgm:chMax val="0"/>
          <dgm:bulletEnabled val="1"/>
        </dgm:presLayoutVars>
      </dgm:prSet>
      <dgm:spPr/>
    </dgm:pt>
    <dgm:pt modelId="{7E5B37AF-3024-704D-801D-4DED513E76CA}" type="pres">
      <dgm:prSet presAssocID="{1E52D91B-B407-4438-A5EC-65EF626FF6F1}" presName="childText" presStyleLbl="revTx" presStyleIdx="0" presStyleCnt="1">
        <dgm:presLayoutVars>
          <dgm:bulletEnabled val="1"/>
        </dgm:presLayoutVars>
      </dgm:prSet>
      <dgm:spPr/>
    </dgm:pt>
    <dgm:pt modelId="{B58B4772-6D80-EF41-A0C4-571C17EAA65D}" type="pres">
      <dgm:prSet presAssocID="{D0870405-BAEC-4C31-888B-11BBD968DE82}" presName="parentText" presStyleLbl="node1" presStyleIdx="2" presStyleCnt="4">
        <dgm:presLayoutVars>
          <dgm:chMax val="0"/>
          <dgm:bulletEnabled val="1"/>
        </dgm:presLayoutVars>
      </dgm:prSet>
      <dgm:spPr/>
    </dgm:pt>
    <dgm:pt modelId="{BAE122F1-7D26-5042-A70D-1F58AED43E18}" type="pres">
      <dgm:prSet presAssocID="{A19CE64A-B66C-44E3-A66E-090E874D09D2}" presName="spacer" presStyleCnt="0"/>
      <dgm:spPr/>
    </dgm:pt>
    <dgm:pt modelId="{DDCA92F6-82B4-9143-90B5-D6883E3695B5}" type="pres">
      <dgm:prSet presAssocID="{72A4ADA9-7874-436C-AF7F-01EB4EBB04A3}" presName="parentText" presStyleLbl="node1" presStyleIdx="3" presStyleCnt="4">
        <dgm:presLayoutVars>
          <dgm:chMax val="0"/>
          <dgm:bulletEnabled val="1"/>
        </dgm:presLayoutVars>
      </dgm:prSet>
      <dgm:spPr/>
    </dgm:pt>
  </dgm:ptLst>
  <dgm:cxnLst>
    <dgm:cxn modelId="{DBF3A720-ADFC-4555-A299-62C115346C9D}" srcId="{1E52D91B-B407-4438-A5EC-65EF626FF6F1}" destId="{9AEF0023-9A27-4393-8FA3-56C865A268F7}" srcOrd="1" destOrd="0" parTransId="{69D64F8D-7D53-47FB-BE7D-CEF141FEFBD9}" sibTransId="{1D64738B-9BB6-4BC9-ABBA-E25247A2C3E1}"/>
    <dgm:cxn modelId="{891DBE25-5D44-4351-B9AA-36E1794931EF}" srcId="{1E52D91B-B407-4438-A5EC-65EF626FF6F1}" destId="{F0DABE3B-E924-47CE-926E-5A398BB903A1}" srcOrd="2" destOrd="0" parTransId="{9B302E8A-C3A3-4B80-9213-9D4CEE7A8F95}" sibTransId="{BF29A486-16CD-4986-BE07-3EE29B4990FA}"/>
    <dgm:cxn modelId="{37312F35-0687-D646-870F-7AF2334EC79E}" type="presOf" srcId="{F0DABE3B-E924-47CE-926E-5A398BB903A1}" destId="{7E5B37AF-3024-704D-801D-4DED513E76CA}" srcOrd="0" destOrd="2" presId="urn:microsoft.com/office/officeart/2005/8/layout/vList2"/>
    <dgm:cxn modelId="{D1521661-6D32-C445-B416-EA78C03795E1}" type="presOf" srcId="{D0870405-BAEC-4C31-888B-11BBD968DE82}" destId="{B58B4772-6D80-EF41-A0C4-571C17EAA65D}" srcOrd="0" destOrd="0" presId="urn:microsoft.com/office/officeart/2005/8/layout/vList2"/>
    <dgm:cxn modelId="{5F9E0663-CD8F-3942-AF15-54D88126422A}" type="presOf" srcId="{72A4ADA9-7874-436C-AF7F-01EB4EBB04A3}" destId="{DDCA92F6-82B4-9143-90B5-D6883E3695B5}" srcOrd="0" destOrd="0" presId="urn:microsoft.com/office/officeart/2005/8/layout/vList2"/>
    <dgm:cxn modelId="{F21B6E64-CA47-C641-BC69-4478527F0957}" type="presOf" srcId="{7FEB0DED-509E-459A-8EC7-674317B6734A}" destId="{7E5B37AF-3024-704D-801D-4DED513E76CA}" srcOrd="0" destOrd="0" presId="urn:microsoft.com/office/officeart/2005/8/layout/vList2"/>
    <dgm:cxn modelId="{54018884-0BA3-46D6-9548-8D4E64043F99}" srcId="{8B5F55F4-6AF9-44F1-A390-46DB82CD6A2D}" destId="{72A4ADA9-7874-436C-AF7F-01EB4EBB04A3}" srcOrd="3" destOrd="0" parTransId="{E0E33E27-2962-475B-8C37-B440D7809A17}" sibTransId="{F02DE225-C212-441F-B736-4BBB569E3BC6}"/>
    <dgm:cxn modelId="{BF623489-CD3A-1F46-A2D1-39FE650A7847}" type="presOf" srcId="{1E52D91B-B407-4438-A5EC-65EF626FF6F1}" destId="{9E37494C-9C42-C845-BB86-628EE0F43AF4}" srcOrd="0" destOrd="0" presId="urn:microsoft.com/office/officeart/2005/8/layout/vList2"/>
    <dgm:cxn modelId="{3C3AF891-66CB-8345-8E67-50D14ABFA323}" type="presOf" srcId="{F181CEAF-9CF1-45DC-999D-180229288A4B}" destId="{2E475B8D-D6E5-AF42-90A5-8BADF35A4D19}" srcOrd="0" destOrd="0" presId="urn:microsoft.com/office/officeart/2005/8/layout/vList2"/>
    <dgm:cxn modelId="{F7D88E93-9905-45C2-8C78-BD0F06F545C1}" srcId="{8B5F55F4-6AF9-44F1-A390-46DB82CD6A2D}" destId="{D0870405-BAEC-4C31-888B-11BBD968DE82}" srcOrd="2" destOrd="0" parTransId="{CF80D3DC-5889-4A5C-92A6-2701C7AAE36E}" sibTransId="{A19CE64A-B66C-44E3-A66E-090E874D09D2}"/>
    <dgm:cxn modelId="{1EAF4296-6AE4-4E42-88F2-F05649A6344E}" srcId="{1E52D91B-B407-4438-A5EC-65EF626FF6F1}" destId="{7FEB0DED-509E-459A-8EC7-674317B6734A}" srcOrd="0" destOrd="0" parTransId="{DE5EC867-5137-4D35-B3CD-6AE722002DB2}" sibTransId="{9962FDA6-59A3-49A6-B423-EA867BCD9D49}"/>
    <dgm:cxn modelId="{3AED939A-D790-4A5E-BB88-05DC44459BC3}" srcId="{8B5F55F4-6AF9-44F1-A390-46DB82CD6A2D}" destId="{F181CEAF-9CF1-45DC-999D-180229288A4B}" srcOrd="0" destOrd="0" parTransId="{83565731-2A04-4DEE-9C62-57872ECE78D9}" sibTransId="{FF020BF3-7C26-455C-B9F5-DFA83D6FB225}"/>
    <dgm:cxn modelId="{222D069C-1634-4BC5-BA86-E09BD735E5E5}" srcId="{8B5F55F4-6AF9-44F1-A390-46DB82CD6A2D}" destId="{1E52D91B-B407-4438-A5EC-65EF626FF6F1}" srcOrd="1" destOrd="0" parTransId="{859781C3-8422-49F4-AE04-E6B23CAE8C01}" sibTransId="{112468AA-3218-41AD-A9E8-E7A40F4286EF}"/>
    <dgm:cxn modelId="{50ADC5AA-D458-3A43-830F-C2455A3DCBF5}" type="presOf" srcId="{9AEF0023-9A27-4393-8FA3-56C865A268F7}" destId="{7E5B37AF-3024-704D-801D-4DED513E76CA}" srcOrd="0" destOrd="1" presId="urn:microsoft.com/office/officeart/2005/8/layout/vList2"/>
    <dgm:cxn modelId="{2A7DF0C6-AA49-604D-9C41-5805141EC75D}" type="presOf" srcId="{8B5F55F4-6AF9-44F1-A390-46DB82CD6A2D}" destId="{17155842-A96F-C645-9B00-78D1B1FD7EFB}" srcOrd="0" destOrd="0" presId="urn:microsoft.com/office/officeart/2005/8/layout/vList2"/>
    <dgm:cxn modelId="{23C7E1C4-3704-9342-A192-AC1C4A90B203}" type="presParOf" srcId="{17155842-A96F-C645-9B00-78D1B1FD7EFB}" destId="{2E475B8D-D6E5-AF42-90A5-8BADF35A4D19}" srcOrd="0" destOrd="0" presId="urn:microsoft.com/office/officeart/2005/8/layout/vList2"/>
    <dgm:cxn modelId="{C88A4CAC-31BC-4844-8FC9-DA896E837C01}" type="presParOf" srcId="{17155842-A96F-C645-9B00-78D1B1FD7EFB}" destId="{96FB58C1-A2A3-5941-A9C8-CA0BB1A05284}" srcOrd="1" destOrd="0" presId="urn:microsoft.com/office/officeart/2005/8/layout/vList2"/>
    <dgm:cxn modelId="{A33E5580-FEB3-4C45-83A2-A9CED6C2700F}" type="presParOf" srcId="{17155842-A96F-C645-9B00-78D1B1FD7EFB}" destId="{9E37494C-9C42-C845-BB86-628EE0F43AF4}" srcOrd="2" destOrd="0" presId="urn:microsoft.com/office/officeart/2005/8/layout/vList2"/>
    <dgm:cxn modelId="{FB1E400E-F980-D141-8654-CA9A5FE66989}" type="presParOf" srcId="{17155842-A96F-C645-9B00-78D1B1FD7EFB}" destId="{7E5B37AF-3024-704D-801D-4DED513E76CA}" srcOrd="3" destOrd="0" presId="urn:microsoft.com/office/officeart/2005/8/layout/vList2"/>
    <dgm:cxn modelId="{38C4A312-6275-894C-B2B4-FD19CE503A74}" type="presParOf" srcId="{17155842-A96F-C645-9B00-78D1B1FD7EFB}" destId="{B58B4772-6D80-EF41-A0C4-571C17EAA65D}" srcOrd="4" destOrd="0" presId="urn:microsoft.com/office/officeart/2005/8/layout/vList2"/>
    <dgm:cxn modelId="{6A2A13A7-DC07-974A-AFBA-0D4A103F09BE}" type="presParOf" srcId="{17155842-A96F-C645-9B00-78D1B1FD7EFB}" destId="{BAE122F1-7D26-5042-A70D-1F58AED43E18}" srcOrd="5" destOrd="0" presId="urn:microsoft.com/office/officeart/2005/8/layout/vList2"/>
    <dgm:cxn modelId="{93E28AD0-5672-8C46-9669-15B4D2980178}" type="presParOf" srcId="{17155842-A96F-C645-9B00-78D1B1FD7EFB}" destId="{DDCA92F6-82B4-9143-90B5-D6883E3695B5}"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53F0E6-268F-8C41-99EE-AC4888172A9B}">
      <dsp:nvSpPr>
        <dsp:cNvPr id="0" name=""/>
        <dsp:cNvSpPr/>
      </dsp:nvSpPr>
      <dsp:spPr>
        <a:xfrm>
          <a:off x="2251" y="1969018"/>
          <a:ext cx="1497533" cy="1497533"/>
        </a:xfrm>
        <a:prstGeom prst="donut">
          <a:avLst>
            <a:gd name="adj" fmla="val 2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8321E122-6F7F-1A49-AC4B-87A4ACC68B4C}">
      <dsp:nvSpPr>
        <dsp:cNvPr id="0" name=""/>
        <dsp:cNvSpPr/>
      </dsp:nvSpPr>
      <dsp:spPr>
        <a:xfrm rot="17700000">
          <a:off x="529915" y="748222"/>
          <a:ext cx="1861600" cy="897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 Applications on County’s website- January 21, 2026</a:t>
          </a:r>
        </a:p>
      </dsp:txBody>
      <dsp:txXfrm>
        <a:off x="529915" y="748222"/>
        <a:ext cx="1861600" cy="897147"/>
      </dsp:txXfrm>
    </dsp:sp>
    <dsp:sp modelId="{F69C37EB-75D0-C145-9013-EB6F2CD2AA5F}">
      <dsp:nvSpPr>
        <dsp:cNvPr id="0" name=""/>
        <dsp:cNvSpPr/>
      </dsp:nvSpPr>
      <dsp:spPr>
        <a:xfrm>
          <a:off x="1612704" y="1969018"/>
          <a:ext cx="1497533" cy="1497533"/>
        </a:xfrm>
        <a:prstGeom prst="donut">
          <a:avLst>
            <a:gd name="adj" fmla="val 2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D2A99CFE-4FEC-E046-A9FA-1D7FFC8BC508}">
      <dsp:nvSpPr>
        <dsp:cNvPr id="0" name=""/>
        <dsp:cNvSpPr/>
      </dsp:nvSpPr>
      <dsp:spPr>
        <a:xfrm rot="17700000">
          <a:off x="2140368" y="748222"/>
          <a:ext cx="1861600" cy="897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Technical Assistance provided to Applicants</a:t>
          </a:r>
        </a:p>
      </dsp:txBody>
      <dsp:txXfrm>
        <a:off x="2140368" y="748222"/>
        <a:ext cx="1861600" cy="897147"/>
      </dsp:txXfrm>
    </dsp:sp>
    <dsp:sp modelId="{D787075D-FC87-A34C-AFFB-3F41A5D85574}">
      <dsp:nvSpPr>
        <dsp:cNvPr id="0" name=""/>
        <dsp:cNvSpPr/>
      </dsp:nvSpPr>
      <dsp:spPr>
        <a:xfrm>
          <a:off x="3223157" y="1969018"/>
          <a:ext cx="1497533" cy="1497533"/>
        </a:xfrm>
        <a:prstGeom prst="donut">
          <a:avLst>
            <a:gd name="adj" fmla="val 20000"/>
          </a:avLst>
        </a:prstGeom>
        <a:solidFill>
          <a:schemeClr val="accent1"/>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03143CCA-5E32-7649-BC54-98103C9E006E}">
      <dsp:nvSpPr>
        <dsp:cNvPr id="0" name=""/>
        <dsp:cNvSpPr/>
      </dsp:nvSpPr>
      <dsp:spPr>
        <a:xfrm rot="17700000">
          <a:off x="3750821" y="748222"/>
          <a:ext cx="1861600" cy="897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Applications DUE March 3, 2026 by 4:00 p.m.</a:t>
          </a:r>
        </a:p>
      </dsp:txBody>
      <dsp:txXfrm>
        <a:off x="3750821" y="748222"/>
        <a:ext cx="1861600" cy="897147"/>
      </dsp:txXfrm>
    </dsp:sp>
    <dsp:sp modelId="{5F026742-03DE-FD47-80DC-338D81DD79C5}">
      <dsp:nvSpPr>
        <dsp:cNvPr id="0" name=""/>
        <dsp:cNvSpPr/>
      </dsp:nvSpPr>
      <dsp:spPr>
        <a:xfrm>
          <a:off x="4833610" y="1969018"/>
          <a:ext cx="1497533" cy="1497533"/>
        </a:xfrm>
        <a:prstGeom prst="donut">
          <a:avLst>
            <a:gd name="adj" fmla="val 2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1C72CA26-F22F-6940-A4FA-5A6A57B4B744}">
      <dsp:nvSpPr>
        <dsp:cNvPr id="0" name=""/>
        <dsp:cNvSpPr/>
      </dsp:nvSpPr>
      <dsp:spPr>
        <a:xfrm rot="17700000">
          <a:off x="5486318" y="480063"/>
          <a:ext cx="1611511" cy="14334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March 17-19 CDBG &amp; HOME Presentations</a:t>
          </a:r>
        </a:p>
      </dsp:txBody>
      <dsp:txXfrm>
        <a:off x="5486318" y="480063"/>
        <a:ext cx="1611511" cy="1433466"/>
      </dsp:txXfrm>
    </dsp:sp>
    <dsp:sp modelId="{308F3750-DEBA-D744-B1C7-784F3A8DE85B}">
      <dsp:nvSpPr>
        <dsp:cNvPr id="0" name=""/>
        <dsp:cNvSpPr/>
      </dsp:nvSpPr>
      <dsp:spPr>
        <a:xfrm>
          <a:off x="6634252" y="1969018"/>
          <a:ext cx="1497533" cy="1497533"/>
        </a:xfrm>
        <a:prstGeom prst="donut">
          <a:avLst>
            <a:gd name="adj" fmla="val 2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2C57FB21-A158-A84E-906A-D9D8AB0E61B3}">
      <dsp:nvSpPr>
        <dsp:cNvPr id="0" name=""/>
        <dsp:cNvSpPr/>
      </dsp:nvSpPr>
      <dsp:spPr>
        <a:xfrm rot="17700000">
          <a:off x="7161915" y="748222"/>
          <a:ext cx="1861600" cy="897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March 2026 ESG Presentations</a:t>
          </a:r>
        </a:p>
      </dsp:txBody>
      <dsp:txXfrm>
        <a:off x="7161915" y="748222"/>
        <a:ext cx="1861600" cy="897147"/>
      </dsp:txXfrm>
    </dsp:sp>
    <dsp:sp modelId="{C61AEF6E-89E5-9B4B-94D1-A78D753E89D7}">
      <dsp:nvSpPr>
        <dsp:cNvPr id="0" name=""/>
        <dsp:cNvSpPr/>
      </dsp:nvSpPr>
      <dsp:spPr>
        <a:xfrm>
          <a:off x="8244705" y="1969018"/>
          <a:ext cx="1497533" cy="1497533"/>
        </a:xfrm>
        <a:prstGeom prst="donut">
          <a:avLst>
            <a:gd name="adj" fmla="val 2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CD85C894-16AC-994C-A22A-F75D3EBB61C5}">
      <dsp:nvSpPr>
        <dsp:cNvPr id="0" name=""/>
        <dsp:cNvSpPr/>
      </dsp:nvSpPr>
      <dsp:spPr>
        <a:xfrm rot="17700000">
          <a:off x="8772368" y="748222"/>
          <a:ext cx="1861600" cy="897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April 2026- Project Selection </a:t>
          </a:r>
        </a:p>
      </dsp:txBody>
      <dsp:txXfrm>
        <a:off x="8772368" y="748222"/>
        <a:ext cx="1861600" cy="897147"/>
      </dsp:txXfrm>
    </dsp:sp>
    <dsp:sp modelId="{610E18F7-CCD4-5A4D-94F7-9F262567A96E}">
      <dsp:nvSpPr>
        <dsp:cNvPr id="0" name=""/>
        <dsp:cNvSpPr/>
      </dsp:nvSpPr>
      <dsp:spPr>
        <a:xfrm>
          <a:off x="9855158" y="1969018"/>
          <a:ext cx="1497533" cy="1497533"/>
        </a:xfrm>
        <a:prstGeom prst="donut">
          <a:avLst>
            <a:gd name="adj" fmla="val 2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794E8D83-DA05-8842-9809-8CB5A84184FB}">
      <dsp:nvSpPr>
        <dsp:cNvPr id="0" name=""/>
        <dsp:cNvSpPr/>
      </dsp:nvSpPr>
      <dsp:spPr>
        <a:xfrm rot="17700000">
          <a:off x="10382821" y="748222"/>
          <a:ext cx="1861600" cy="89714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0" rIns="0" bIns="0" numCol="1" spcCol="1270" anchor="ctr" anchorCtr="0">
          <a:noAutofit/>
        </a:bodyPr>
        <a:lstStyle/>
        <a:p>
          <a:pPr marL="0" lvl="0" indent="0" algn="l" defTabSz="800100">
            <a:lnSpc>
              <a:spcPct val="90000"/>
            </a:lnSpc>
            <a:spcBef>
              <a:spcPct val="0"/>
            </a:spcBef>
            <a:spcAft>
              <a:spcPct val="35000"/>
            </a:spcAft>
            <a:buNone/>
          </a:pPr>
          <a:r>
            <a:rPr lang="en-US" sz="1800" kern="1200" dirty="0"/>
            <a:t>April 2026 2</a:t>
          </a:r>
          <a:r>
            <a:rPr lang="en-US" sz="1800" kern="1200" baseline="30000" dirty="0"/>
            <a:t>nd</a:t>
          </a:r>
          <a:r>
            <a:rPr lang="en-US" sz="1800" kern="1200" dirty="0"/>
            <a:t> Public Hearing</a:t>
          </a:r>
        </a:p>
      </dsp:txBody>
      <dsp:txXfrm>
        <a:off x="10382821" y="748222"/>
        <a:ext cx="1861600" cy="89714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FB01F7-672B-453B-AF83-4314963D3F9F}">
      <dsp:nvSpPr>
        <dsp:cNvPr id="0" name=""/>
        <dsp:cNvSpPr/>
      </dsp:nvSpPr>
      <dsp:spPr>
        <a:xfrm>
          <a:off x="49900" y="683791"/>
          <a:ext cx="893405" cy="89340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44A7A07-6A2D-4500-89CC-533DA6DEDCB2}">
      <dsp:nvSpPr>
        <dsp:cNvPr id="0" name=""/>
        <dsp:cNvSpPr/>
      </dsp:nvSpPr>
      <dsp:spPr>
        <a:xfrm>
          <a:off x="237515" y="871406"/>
          <a:ext cx="518175" cy="518175"/>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7E4F29A-ECE9-42BE-9D81-9D74D9B07672}">
      <dsp:nvSpPr>
        <dsp:cNvPr id="0" name=""/>
        <dsp:cNvSpPr/>
      </dsp:nvSpPr>
      <dsp:spPr>
        <a:xfrm>
          <a:off x="1134750" y="683791"/>
          <a:ext cx="2105884" cy="893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Show up</a:t>
          </a:r>
        </a:p>
      </dsp:txBody>
      <dsp:txXfrm>
        <a:off x="1134750" y="683791"/>
        <a:ext cx="2105884" cy="893405"/>
      </dsp:txXfrm>
    </dsp:sp>
    <dsp:sp modelId="{B9EF46B0-307D-456B-8598-C86A0C01A293}">
      <dsp:nvSpPr>
        <dsp:cNvPr id="0" name=""/>
        <dsp:cNvSpPr/>
      </dsp:nvSpPr>
      <dsp:spPr>
        <a:xfrm>
          <a:off x="3607568" y="683791"/>
          <a:ext cx="893405" cy="89340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372C123-EF7D-443F-ABBB-2239D5CA0960}">
      <dsp:nvSpPr>
        <dsp:cNvPr id="0" name=""/>
        <dsp:cNvSpPr/>
      </dsp:nvSpPr>
      <dsp:spPr>
        <a:xfrm>
          <a:off x="3795184" y="871406"/>
          <a:ext cx="518175" cy="51817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EEF6DCF-435B-405D-93CF-4D0704C6C4B1}">
      <dsp:nvSpPr>
        <dsp:cNvPr id="0" name=""/>
        <dsp:cNvSpPr/>
      </dsp:nvSpPr>
      <dsp:spPr>
        <a:xfrm>
          <a:off x="4692418" y="683791"/>
          <a:ext cx="2105884" cy="893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Be confident</a:t>
          </a:r>
        </a:p>
      </dsp:txBody>
      <dsp:txXfrm>
        <a:off x="4692418" y="683791"/>
        <a:ext cx="2105884" cy="893405"/>
      </dsp:txXfrm>
    </dsp:sp>
    <dsp:sp modelId="{D517A38B-6093-43B5-83CC-CCEF47BAD422}">
      <dsp:nvSpPr>
        <dsp:cNvPr id="0" name=""/>
        <dsp:cNvSpPr/>
      </dsp:nvSpPr>
      <dsp:spPr>
        <a:xfrm>
          <a:off x="7165237" y="683791"/>
          <a:ext cx="893405" cy="89340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683B98-CEFA-4685-81CD-25CC7171AB4A}">
      <dsp:nvSpPr>
        <dsp:cNvPr id="0" name=""/>
        <dsp:cNvSpPr/>
      </dsp:nvSpPr>
      <dsp:spPr>
        <a:xfrm>
          <a:off x="7352852" y="871406"/>
          <a:ext cx="518175" cy="518175"/>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70DF2F0-5662-474B-B1AE-47D6BB324781}">
      <dsp:nvSpPr>
        <dsp:cNvPr id="0" name=""/>
        <dsp:cNvSpPr/>
      </dsp:nvSpPr>
      <dsp:spPr>
        <a:xfrm>
          <a:off x="8250086" y="683791"/>
          <a:ext cx="2105884" cy="893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Impressions matter</a:t>
          </a:r>
        </a:p>
      </dsp:txBody>
      <dsp:txXfrm>
        <a:off x="8250086" y="683791"/>
        <a:ext cx="2105884" cy="893405"/>
      </dsp:txXfrm>
    </dsp:sp>
    <dsp:sp modelId="{84BFF4F6-70E7-45C6-BB9B-588F6D5D7515}">
      <dsp:nvSpPr>
        <dsp:cNvPr id="0" name=""/>
        <dsp:cNvSpPr/>
      </dsp:nvSpPr>
      <dsp:spPr>
        <a:xfrm>
          <a:off x="49900" y="2223277"/>
          <a:ext cx="893405" cy="89340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2E719DA-00E6-46DF-8B5C-511F38C493B3}">
      <dsp:nvSpPr>
        <dsp:cNvPr id="0" name=""/>
        <dsp:cNvSpPr/>
      </dsp:nvSpPr>
      <dsp:spPr>
        <a:xfrm>
          <a:off x="237515" y="2410893"/>
          <a:ext cx="518175" cy="51817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85D9B3E3-3425-410E-8FF2-6990E165C2B7}">
      <dsp:nvSpPr>
        <dsp:cNvPr id="0" name=""/>
        <dsp:cNvSpPr/>
      </dsp:nvSpPr>
      <dsp:spPr>
        <a:xfrm>
          <a:off x="1134750" y="2223277"/>
          <a:ext cx="2105884" cy="893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Be knowledgeable about the proposal</a:t>
          </a:r>
        </a:p>
      </dsp:txBody>
      <dsp:txXfrm>
        <a:off x="1134750" y="2223277"/>
        <a:ext cx="2105884" cy="893405"/>
      </dsp:txXfrm>
    </dsp:sp>
    <dsp:sp modelId="{462F4AE3-14D5-4131-AA7C-495DDBBA1AAF}">
      <dsp:nvSpPr>
        <dsp:cNvPr id="0" name=""/>
        <dsp:cNvSpPr/>
      </dsp:nvSpPr>
      <dsp:spPr>
        <a:xfrm>
          <a:off x="3607569" y="2223277"/>
          <a:ext cx="893405" cy="89340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7F2EDBD-AB97-42BF-ABD3-34B6A43504FB}">
      <dsp:nvSpPr>
        <dsp:cNvPr id="0" name=""/>
        <dsp:cNvSpPr/>
      </dsp:nvSpPr>
      <dsp:spPr>
        <a:xfrm>
          <a:off x="3795184" y="2410893"/>
          <a:ext cx="518175" cy="518175"/>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29C6E358-7AD3-4613-B94A-F86C1C30F5CC}">
      <dsp:nvSpPr>
        <dsp:cNvPr id="0" name=""/>
        <dsp:cNvSpPr/>
      </dsp:nvSpPr>
      <dsp:spPr>
        <a:xfrm>
          <a:off x="4692418" y="2223277"/>
          <a:ext cx="2105884" cy="893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Offer credible supporting information</a:t>
          </a:r>
        </a:p>
      </dsp:txBody>
      <dsp:txXfrm>
        <a:off x="4692418" y="2223277"/>
        <a:ext cx="2105884" cy="893405"/>
      </dsp:txXfrm>
    </dsp:sp>
    <dsp:sp modelId="{80684147-5CDA-4F44-AB3E-011BF03DF583}">
      <dsp:nvSpPr>
        <dsp:cNvPr id="0" name=""/>
        <dsp:cNvSpPr/>
      </dsp:nvSpPr>
      <dsp:spPr>
        <a:xfrm>
          <a:off x="7165237" y="2223277"/>
          <a:ext cx="893405" cy="893405"/>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38DA25-B022-4920-A51D-2B844729175C}">
      <dsp:nvSpPr>
        <dsp:cNvPr id="0" name=""/>
        <dsp:cNvSpPr/>
      </dsp:nvSpPr>
      <dsp:spPr>
        <a:xfrm>
          <a:off x="7352852" y="2410893"/>
          <a:ext cx="518175" cy="518175"/>
        </a:xfrm>
        <a:prstGeom prst="rect">
          <a:avLst/>
        </a:prstGeom>
        <a:blipFill>
          <a:blip xmlns:r="http://schemas.openxmlformats.org/officeDocument/2006/relationships" r:embed="rId11">
            <a:extLst>
              <a:ext uri="{96DAC541-7B7A-43D3-8B79-37D633B846F1}">
                <asvg:svgBlip xmlns:asvg="http://schemas.microsoft.com/office/drawing/2016/SVG/main" r:embed="rId1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F77CFA7-FFF8-43DE-86BA-B0A7F4FA108D}">
      <dsp:nvSpPr>
        <dsp:cNvPr id="0" name=""/>
        <dsp:cNvSpPr/>
      </dsp:nvSpPr>
      <dsp:spPr>
        <a:xfrm>
          <a:off x="8250086" y="2223277"/>
          <a:ext cx="2105884" cy="8934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933450">
            <a:lnSpc>
              <a:spcPct val="100000"/>
            </a:lnSpc>
            <a:spcBef>
              <a:spcPct val="0"/>
            </a:spcBef>
            <a:spcAft>
              <a:spcPct val="35000"/>
            </a:spcAft>
            <a:buNone/>
          </a:pPr>
          <a:r>
            <a:rPr lang="en-US" sz="2100" kern="1200" dirty="0"/>
            <a:t>Please let us know if you will be using PowerPoint</a:t>
          </a:r>
        </a:p>
      </dsp:txBody>
      <dsp:txXfrm>
        <a:off x="8250086" y="2223277"/>
        <a:ext cx="2105884" cy="89340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18C0B8-933B-4A93-A7E0-B074DFE7FF61}">
      <dsp:nvSpPr>
        <dsp:cNvPr id="0" name=""/>
        <dsp:cNvSpPr/>
      </dsp:nvSpPr>
      <dsp:spPr>
        <a:xfrm>
          <a:off x="0" y="83053"/>
          <a:ext cx="9720071"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6E0BC13-3ED8-44C8-AAD8-CB15409F6A52}">
      <dsp:nvSpPr>
        <dsp:cNvPr id="0" name=""/>
        <dsp:cNvSpPr/>
      </dsp:nvSpPr>
      <dsp:spPr>
        <a:xfrm>
          <a:off x="0" y="83053"/>
          <a:ext cx="9720071" cy="57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Public Hearing on 2026 AAP being held on February 10, 2026, at 5:30 p.m.</a:t>
          </a:r>
        </a:p>
      </dsp:txBody>
      <dsp:txXfrm>
        <a:off x="0" y="83053"/>
        <a:ext cx="9720071" cy="574625"/>
      </dsp:txXfrm>
    </dsp:sp>
    <dsp:sp modelId="{A73AF3A9-5FBD-48A9-A059-B2A9DDD79D1B}">
      <dsp:nvSpPr>
        <dsp:cNvPr id="0" name=""/>
        <dsp:cNvSpPr/>
      </dsp:nvSpPr>
      <dsp:spPr>
        <a:xfrm>
          <a:off x="0" y="575116"/>
          <a:ext cx="9720071"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8E13DA-023F-4663-B9DD-C68F68CD6DC6}">
      <dsp:nvSpPr>
        <dsp:cNvPr id="0" name=""/>
        <dsp:cNvSpPr/>
      </dsp:nvSpPr>
      <dsp:spPr>
        <a:xfrm>
          <a:off x="0" y="575116"/>
          <a:ext cx="9720071" cy="57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Applications due by </a:t>
          </a:r>
          <a:r>
            <a:rPr lang="en-US" sz="2400" b="1" kern="1200" dirty="0"/>
            <a:t>March 3, 2026, by 4:00 p.m. </a:t>
          </a:r>
        </a:p>
      </dsp:txBody>
      <dsp:txXfrm>
        <a:off x="0" y="575116"/>
        <a:ext cx="9720071" cy="574625"/>
      </dsp:txXfrm>
    </dsp:sp>
    <dsp:sp modelId="{9B61CD59-78FC-4930-B96F-7AB2D44DB9A8}">
      <dsp:nvSpPr>
        <dsp:cNvPr id="0" name=""/>
        <dsp:cNvSpPr/>
      </dsp:nvSpPr>
      <dsp:spPr>
        <a:xfrm>
          <a:off x="0" y="1149741"/>
          <a:ext cx="9720071" cy="0"/>
        </a:xfrm>
        <a:prstGeom prst="line">
          <a:avLst/>
        </a:prstGeom>
        <a:solidFill>
          <a:schemeClr val="accent4">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1852DE9-34BC-459F-A2CC-D1AF3B34B1ED}">
      <dsp:nvSpPr>
        <dsp:cNvPr id="0" name=""/>
        <dsp:cNvSpPr/>
      </dsp:nvSpPr>
      <dsp:spPr>
        <a:xfrm>
          <a:off x="0" y="1149741"/>
          <a:ext cx="9720071" cy="57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CDRS Presentations &amp; Selection of Projects</a:t>
          </a:r>
        </a:p>
      </dsp:txBody>
      <dsp:txXfrm>
        <a:off x="0" y="1149741"/>
        <a:ext cx="9720071" cy="574625"/>
      </dsp:txXfrm>
    </dsp:sp>
    <dsp:sp modelId="{A4C40F74-CDA1-4616-A1E3-7093D7A34078}">
      <dsp:nvSpPr>
        <dsp:cNvPr id="0" name=""/>
        <dsp:cNvSpPr/>
      </dsp:nvSpPr>
      <dsp:spPr>
        <a:xfrm>
          <a:off x="0" y="1724367"/>
          <a:ext cx="9720071" cy="0"/>
        </a:xfrm>
        <a:prstGeom prst="line">
          <a:avLst/>
        </a:prstGeom>
        <a:solidFill>
          <a:schemeClr val="accent5">
            <a:hueOff val="0"/>
            <a:satOff val="0"/>
            <a:lumOff val="0"/>
            <a:alphaOff val="0"/>
          </a:schemeClr>
        </a:solidFill>
        <a:ln w="15875"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6AA9C0-09F8-48B3-8A5B-8514155CA935}">
      <dsp:nvSpPr>
        <dsp:cNvPr id="0" name=""/>
        <dsp:cNvSpPr/>
      </dsp:nvSpPr>
      <dsp:spPr>
        <a:xfrm>
          <a:off x="0" y="1724367"/>
          <a:ext cx="9720071" cy="57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Drafting 2026 Annual Action Plan</a:t>
          </a:r>
        </a:p>
      </dsp:txBody>
      <dsp:txXfrm>
        <a:off x="0" y="1724367"/>
        <a:ext cx="9720071" cy="574625"/>
      </dsp:txXfrm>
    </dsp:sp>
    <dsp:sp modelId="{7F47AC21-1746-42B6-87BE-ACB4B9FA340D}">
      <dsp:nvSpPr>
        <dsp:cNvPr id="0" name=""/>
        <dsp:cNvSpPr/>
      </dsp:nvSpPr>
      <dsp:spPr>
        <a:xfrm>
          <a:off x="0" y="2298992"/>
          <a:ext cx="9720071" cy="0"/>
        </a:xfrm>
        <a:prstGeom prst="line">
          <a:avLst/>
        </a:prstGeom>
        <a:solidFill>
          <a:schemeClr val="accent6">
            <a:hueOff val="0"/>
            <a:satOff val="0"/>
            <a:lumOff val="0"/>
            <a:alphaOff val="0"/>
          </a:schemeClr>
        </a:solidFill>
        <a:ln w="15875"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15F977-7647-4E81-A8E1-5D96230D3DDA}">
      <dsp:nvSpPr>
        <dsp:cNvPr id="0" name=""/>
        <dsp:cNvSpPr/>
      </dsp:nvSpPr>
      <dsp:spPr>
        <a:xfrm>
          <a:off x="0" y="2298992"/>
          <a:ext cx="9720071" cy="57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Approval of Plan by Morris County Board of Commissioners</a:t>
          </a:r>
        </a:p>
      </dsp:txBody>
      <dsp:txXfrm>
        <a:off x="0" y="2298992"/>
        <a:ext cx="9720071" cy="574625"/>
      </dsp:txXfrm>
    </dsp:sp>
    <dsp:sp modelId="{F8E28970-CA7A-4E6A-99A2-D7611D5898C1}">
      <dsp:nvSpPr>
        <dsp:cNvPr id="0" name=""/>
        <dsp:cNvSpPr/>
      </dsp:nvSpPr>
      <dsp:spPr>
        <a:xfrm>
          <a:off x="0" y="2873618"/>
          <a:ext cx="9720071"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5E905A7-3220-4E1D-86AB-EC28156D9EE0}">
      <dsp:nvSpPr>
        <dsp:cNvPr id="0" name=""/>
        <dsp:cNvSpPr/>
      </dsp:nvSpPr>
      <dsp:spPr>
        <a:xfrm>
          <a:off x="0" y="2873618"/>
          <a:ext cx="9720071" cy="57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Submission of 2026 AAP to HUD</a:t>
          </a:r>
        </a:p>
      </dsp:txBody>
      <dsp:txXfrm>
        <a:off x="0" y="2873618"/>
        <a:ext cx="9720071" cy="574625"/>
      </dsp:txXfrm>
    </dsp:sp>
    <dsp:sp modelId="{BC1574B1-D0B8-49D4-8278-6FC87A0DDB1A}">
      <dsp:nvSpPr>
        <dsp:cNvPr id="0" name=""/>
        <dsp:cNvSpPr/>
      </dsp:nvSpPr>
      <dsp:spPr>
        <a:xfrm>
          <a:off x="0" y="3448243"/>
          <a:ext cx="9720071" cy="0"/>
        </a:xfrm>
        <a:prstGeom prst="line">
          <a:avLst/>
        </a:prstGeom>
        <a:solidFill>
          <a:schemeClr val="accent3">
            <a:hueOff val="0"/>
            <a:satOff val="0"/>
            <a:lumOff val="0"/>
            <a:alphaOff val="0"/>
          </a:schemeClr>
        </a:solidFill>
        <a:ln w="15875"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D47F9B6-2F73-4A92-9CAF-E3DC740F852C}">
      <dsp:nvSpPr>
        <dsp:cNvPr id="0" name=""/>
        <dsp:cNvSpPr/>
      </dsp:nvSpPr>
      <dsp:spPr>
        <a:xfrm>
          <a:off x="0" y="3448243"/>
          <a:ext cx="9720071" cy="5746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US" sz="2400" kern="1200" dirty="0"/>
            <a:t>Morris County will contact successful applicants after HUD approval</a:t>
          </a:r>
        </a:p>
      </dsp:txBody>
      <dsp:txXfrm>
        <a:off x="0" y="3448243"/>
        <a:ext cx="9720071" cy="57462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594F52-2981-8440-ABF0-0678FFD81C78}">
      <dsp:nvSpPr>
        <dsp:cNvPr id="0" name=""/>
        <dsp:cNvSpPr/>
      </dsp:nvSpPr>
      <dsp:spPr>
        <a:xfrm>
          <a:off x="4751" y="1357144"/>
          <a:ext cx="2077408" cy="1246444"/>
        </a:xfrm>
        <a:prstGeom prst="roundRect">
          <a:avLst>
            <a:gd name="adj" fmla="val 1000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Environmental Review</a:t>
          </a:r>
        </a:p>
      </dsp:txBody>
      <dsp:txXfrm>
        <a:off x="41258" y="1393651"/>
        <a:ext cx="2004394" cy="1173430"/>
      </dsp:txXfrm>
    </dsp:sp>
    <dsp:sp modelId="{D240484D-B0A0-174A-9B53-B8B2170620A7}">
      <dsp:nvSpPr>
        <dsp:cNvPr id="0" name=""/>
        <dsp:cNvSpPr/>
      </dsp:nvSpPr>
      <dsp:spPr>
        <a:xfrm>
          <a:off x="2289900" y="1722767"/>
          <a:ext cx="440410" cy="515197"/>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dirty="0"/>
        </a:p>
      </dsp:txBody>
      <dsp:txXfrm>
        <a:off x="2289900" y="1825806"/>
        <a:ext cx="308287" cy="309119"/>
      </dsp:txXfrm>
    </dsp:sp>
    <dsp:sp modelId="{4224F6D0-DCF6-5048-B21F-E70137FD6913}">
      <dsp:nvSpPr>
        <dsp:cNvPr id="0" name=""/>
        <dsp:cNvSpPr/>
      </dsp:nvSpPr>
      <dsp:spPr>
        <a:xfrm>
          <a:off x="2913123" y="1357144"/>
          <a:ext cx="2077408" cy="1246444"/>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HUD Authorization to Use Funds</a:t>
          </a:r>
        </a:p>
      </dsp:txBody>
      <dsp:txXfrm>
        <a:off x="2949630" y="1393651"/>
        <a:ext cx="2004394" cy="1173430"/>
      </dsp:txXfrm>
    </dsp:sp>
    <dsp:sp modelId="{2F9C6994-D964-CE47-B95A-A6924970812A}">
      <dsp:nvSpPr>
        <dsp:cNvPr id="0" name=""/>
        <dsp:cNvSpPr/>
      </dsp:nvSpPr>
      <dsp:spPr>
        <a:xfrm>
          <a:off x="5198272" y="1722767"/>
          <a:ext cx="440410" cy="515197"/>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dirty="0"/>
        </a:p>
      </dsp:txBody>
      <dsp:txXfrm>
        <a:off x="5198272" y="1825806"/>
        <a:ext cx="308287" cy="309119"/>
      </dsp:txXfrm>
    </dsp:sp>
    <dsp:sp modelId="{D08A6E10-38F0-3045-A53E-B12464A634EA}">
      <dsp:nvSpPr>
        <dsp:cNvPr id="0" name=""/>
        <dsp:cNvSpPr/>
      </dsp:nvSpPr>
      <dsp:spPr>
        <a:xfrm>
          <a:off x="5821494" y="1357144"/>
          <a:ext cx="2077408" cy="1246444"/>
        </a:xfrm>
        <a:prstGeom prst="roundRect">
          <a:avLst>
            <a:gd name="adj" fmla="val 10000"/>
          </a:avLst>
        </a:prstGeom>
        <a:solidFill>
          <a:schemeClr val="accent4">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Grant Agreements</a:t>
          </a:r>
        </a:p>
      </dsp:txBody>
      <dsp:txXfrm>
        <a:off x="5858001" y="1393651"/>
        <a:ext cx="2004394" cy="1173430"/>
      </dsp:txXfrm>
    </dsp:sp>
    <dsp:sp modelId="{1A5DC520-ABED-E740-8201-D146B882A516}">
      <dsp:nvSpPr>
        <dsp:cNvPr id="0" name=""/>
        <dsp:cNvSpPr/>
      </dsp:nvSpPr>
      <dsp:spPr>
        <a:xfrm>
          <a:off x="8106643" y="1722767"/>
          <a:ext cx="440410" cy="515197"/>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en-US" sz="2100" kern="1200" dirty="0"/>
        </a:p>
      </dsp:txBody>
      <dsp:txXfrm>
        <a:off x="8106643" y="1825806"/>
        <a:ext cx="308287" cy="309119"/>
      </dsp:txXfrm>
    </dsp:sp>
    <dsp:sp modelId="{EB1EDDE2-47D9-E04B-B085-57CFBFC917FB}">
      <dsp:nvSpPr>
        <dsp:cNvPr id="0" name=""/>
        <dsp:cNvSpPr/>
      </dsp:nvSpPr>
      <dsp:spPr>
        <a:xfrm>
          <a:off x="8729866" y="1357144"/>
          <a:ext cx="2077408" cy="1246444"/>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Compliance Package</a:t>
          </a:r>
        </a:p>
      </dsp:txBody>
      <dsp:txXfrm>
        <a:off x="8766373" y="1393651"/>
        <a:ext cx="2004394" cy="117343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D95A7F1-D846-4729-8665-BAFDC6439F88}">
      <dsp:nvSpPr>
        <dsp:cNvPr id="0" name=""/>
        <dsp:cNvSpPr/>
      </dsp:nvSpPr>
      <dsp:spPr>
        <a:xfrm>
          <a:off x="0" y="8816"/>
          <a:ext cx="4220308" cy="1595880"/>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marL="0" lvl="0" indent="0" algn="l" defTabSz="1955800">
            <a:lnSpc>
              <a:spcPct val="90000"/>
            </a:lnSpc>
            <a:spcBef>
              <a:spcPct val="0"/>
            </a:spcBef>
            <a:spcAft>
              <a:spcPct val="35000"/>
            </a:spcAft>
            <a:buNone/>
          </a:pPr>
          <a:r>
            <a:rPr lang="en-US" sz="4400" kern="1200" dirty="0"/>
            <a:t>Compliance Package</a:t>
          </a:r>
        </a:p>
      </dsp:txBody>
      <dsp:txXfrm>
        <a:off x="77904" y="86720"/>
        <a:ext cx="4064500" cy="1440072"/>
      </dsp:txXfrm>
    </dsp:sp>
    <dsp:sp modelId="{61ACE541-511C-4F2F-8EBE-C00FEEC0A1E2}">
      <dsp:nvSpPr>
        <dsp:cNvPr id="0" name=""/>
        <dsp:cNvSpPr/>
      </dsp:nvSpPr>
      <dsp:spPr>
        <a:xfrm>
          <a:off x="0" y="1604696"/>
          <a:ext cx="4220308" cy="31878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995" tIns="55880" rIns="312928" bIns="55880" numCol="1" spcCol="1270" anchor="t" anchorCtr="0">
          <a:noAutofit/>
        </a:bodyPr>
        <a:lstStyle/>
        <a:p>
          <a:pPr marL="285750" lvl="1" indent="-285750" algn="l" defTabSz="1511300">
            <a:lnSpc>
              <a:spcPct val="90000"/>
            </a:lnSpc>
            <a:spcBef>
              <a:spcPct val="0"/>
            </a:spcBef>
            <a:spcAft>
              <a:spcPct val="20000"/>
            </a:spcAft>
            <a:buChar char="•"/>
          </a:pPr>
          <a:r>
            <a:rPr lang="en-US" sz="3400" kern="1200" dirty="0"/>
            <a:t>Bid Process</a:t>
          </a:r>
        </a:p>
        <a:p>
          <a:pPr marL="285750" lvl="1" indent="-285750" algn="l" defTabSz="1511300">
            <a:lnSpc>
              <a:spcPct val="90000"/>
            </a:lnSpc>
            <a:spcBef>
              <a:spcPct val="0"/>
            </a:spcBef>
            <a:spcAft>
              <a:spcPct val="20000"/>
            </a:spcAft>
            <a:buChar char="•"/>
          </a:pPr>
          <a:r>
            <a:rPr lang="en-US" sz="3400" kern="1200" dirty="0"/>
            <a:t>Debarred List</a:t>
          </a:r>
        </a:p>
        <a:p>
          <a:pPr marL="285750" lvl="1" indent="-285750" algn="l" defTabSz="1511300">
            <a:lnSpc>
              <a:spcPct val="90000"/>
            </a:lnSpc>
            <a:spcBef>
              <a:spcPct val="0"/>
            </a:spcBef>
            <a:spcAft>
              <a:spcPct val="20000"/>
            </a:spcAft>
            <a:buChar char="•"/>
          </a:pPr>
          <a:r>
            <a:rPr lang="en-US" sz="3400" kern="1200" dirty="0"/>
            <a:t>Contract</a:t>
          </a:r>
        </a:p>
        <a:p>
          <a:pPr marL="285750" lvl="1" indent="-285750" algn="l" defTabSz="1511300">
            <a:lnSpc>
              <a:spcPct val="90000"/>
            </a:lnSpc>
            <a:spcBef>
              <a:spcPct val="0"/>
            </a:spcBef>
            <a:spcAft>
              <a:spcPct val="20000"/>
            </a:spcAft>
            <a:buChar char="•"/>
          </a:pPr>
          <a:r>
            <a:rPr lang="en-US" sz="3400" kern="1200" dirty="0"/>
            <a:t>Davis Bacon Wages</a:t>
          </a:r>
        </a:p>
        <a:p>
          <a:pPr marL="285750" lvl="1" indent="-285750" algn="l" defTabSz="1511300">
            <a:lnSpc>
              <a:spcPct val="90000"/>
            </a:lnSpc>
            <a:spcBef>
              <a:spcPct val="0"/>
            </a:spcBef>
            <a:spcAft>
              <a:spcPct val="20000"/>
            </a:spcAft>
            <a:buChar char="•"/>
          </a:pPr>
          <a:r>
            <a:rPr lang="en-US" sz="3400" kern="1200" dirty="0"/>
            <a:t>BABAA Compliance</a:t>
          </a:r>
        </a:p>
        <a:p>
          <a:pPr marL="285750" lvl="1" indent="-285750" algn="l" defTabSz="1511300">
            <a:lnSpc>
              <a:spcPct val="90000"/>
            </a:lnSpc>
            <a:spcBef>
              <a:spcPct val="0"/>
            </a:spcBef>
            <a:spcAft>
              <a:spcPct val="20000"/>
            </a:spcAft>
            <a:buChar char="•"/>
          </a:pPr>
          <a:r>
            <a:rPr lang="en-US" sz="3400" kern="1200" dirty="0"/>
            <a:t>Reporting</a:t>
          </a:r>
        </a:p>
      </dsp:txBody>
      <dsp:txXfrm>
        <a:off x="0" y="1604696"/>
        <a:ext cx="4220308" cy="31878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F6F234-C739-435B-A053-04524AEA669A}">
      <dsp:nvSpPr>
        <dsp:cNvPr id="0" name=""/>
        <dsp:cNvSpPr/>
      </dsp:nvSpPr>
      <dsp:spPr>
        <a:xfrm>
          <a:off x="0" y="1824"/>
          <a:ext cx="5359400" cy="0"/>
        </a:xfrm>
        <a:prstGeom prst="line">
          <a:avLst/>
        </a:prstGeom>
        <a:solidFill>
          <a:schemeClr val="accent2">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9853C0-A211-4F34-AB14-F2B3E3F8468E}">
      <dsp:nvSpPr>
        <dsp:cNvPr id="0" name=""/>
        <dsp:cNvSpPr/>
      </dsp:nvSpPr>
      <dsp:spPr>
        <a:xfrm>
          <a:off x="0" y="0"/>
          <a:ext cx="5359400" cy="1244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dirty="0"/>
            <a:t>12 months for CBDG</a:t>
          </a:r>
        </a:p>
      </dsp:txBody>
      <dsp:txXfrm>
        <a:off x="0" y="0"/>
        <a:ext cx="5359400" cy="1244342"/>
      </dsp:txXfrm>
    </dsp:sp>
    <dsp:sp modelId="{E0335466-A06F-4357-AC6C-849746F85486}">
      <dsp:nvSpPr>
        <dsp:cNvPr id="0" name=""/>
        <dsp:cNvSpPr/>
      </dsp:nvSpPr>
      <dsp:spPr>
        <a:xfrm>
          <a:off x="0" y="1246167"/>
          <a:ext cx="5359400" cy="0"/>
        </a:xfrm>
        <a:prstGeom prst="line">
          <a:avLst/>
        </a:prstGeom>
        <a:solidFill>
          <a:schemeClr val="accent2">
            <a:hueOff val="-3670562"/>
            <a:satOff val="16196"/>
            <a:lumOff val="-2745"/>
            <a:alphaOff val="0"/>
          </a:schemeClr>
        </a:solidFill>
        <a:ln w="15875" cap="flat" cmpd="sng" algn="ctr">
          <a:solidFill>
            <a:schemeClr val="accent2">
              <a:hueOff val="-3670562"/>
              <a:satOff val="16196"/>
              <a:lumOff val="-2745"/>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0D3992-BAD9-4041-AFD3-4A7E522B21A8}">
      <dsp:nvSpPr>
        <dsp:cNvPr id="0" name=""/>
        <dsp:cNvSpPr/>
      </dsp:nvSpPr>
      <dsp:spPr>
        <a:xfrm>
          <a:off x="0" y="1246167"/>
          <a:ext cx="5359400" cy="1244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dirty="0"/>
            <a:t>4 years for HOME</a:t>
          </a:r>
        </a:p>
      </dsp:txBody>
      <dsp:txXfrm>
        <a:off x="0" y="1246167"/>
        <a:ext cx="5359400" cy="1244342"/>
      </dsp:txXfrm>
    </dsp:sp>
    <dsp:sp modelId="{EEEB66A5-7118-4170-A074-460858DF8CAC}">
      <dsp:nvSpPr>
        <dsp:cNvPr id="0" name=""/>
        <dsp:cNvSpPr/>
      </dsp:nvSpPr>
      <dsp:spPr>
        <a:xfrm>
          <a:off x="0" y="2490509"/>
          <a:ext cx="5359400" cy="0"/>
        </a:xfrm>
        <a:prstGeom prst="line">
          <a:avLst/>
        </a:prstGeom>
        <a:solidFill>
          <a:schemeClr val="accent2">
            <a:hueOff val="-7341125"/>
            <a:satOff val="32393"/>
            <a:lumOff val="-5490"/>
            <a:alphaOff val="0"/>
          </a:schemeClr>
        </a:solidFill>
        <a:ln w="15875" cap="flat" cmpd="sng" algn="ctr">
          <a:solidFill>
            <a:schemeClr val="accent2">
              <a:hueOff val="-7341125"/>
              <a:satOff val="32393"/>
              <a:lumOff val="-549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EADA73-16FB-4A05-A5CE-7180B93FC8FA}">
      <dsp:nvSpPr>
        <dsp:cNvPr id="0" name=""/>
        <dsp:cNvSpPr/>
      </dsp:nvSpPr>
      <dsp:spPr>
        <a:xfrm>
          <a:off x="0" y="2490509"/>
          <a:ext cx="5359400" cy="12443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9070" tIns="179070" rIns="179070" bIns="179070" numCol="1" spcCol="1270" anchor="t" anchorCtr="0">
          <a:noAutofit/>
        </a:bodyPr>
        <a:lstStyle/>
        <a:p>
          <a:pPr marL="0" lvl="0" indent="0" algn="l" defTabSz="2089150">
            <a:lnSpc>
              <a:spcPct val="90000"/>
            </a:lnSpc>
            <a:spcBef>
              <a:spcPct val="0"/>
            </a:spcBef>
            <a:spcAft>
              <a:spcPct val="35000"/>
            </a:spcAft>
            <a:buNone/>
          </a:pPr>
          <a:r>
            <a:rPr lang="en-US" sz="4700" kern="1200" dirty="0"/>
            <a:t>24 months for ESG</a:t>
          </a:r>
        </a:p>
      </dsp:txBody>
      <dsp:txXfrm>
        <a:off x="0" y="2490509"/>
        <a:ext cx="5359400" cy="124434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08753F-55E7-E646-961C-82124AB1FD33}">
      <dsp:nvSpPr>
        <dsp:cNvPr id="0" name=""/>
        <dsp:cNvSpPr/>
      </dsp:nvSpPr>
      <dsp:spPr>
        <a:xfrm>
          <a:off x="0" y="765482"/>
          <a:ext cx="9222173" cy="678134"/>
        </a:xfrm>
        <a:prstGeom prst="roundRect">
          <a:avLst/>
        </a:prstGeom>
        <a:solidFill>
          <a:schemeClr val="lt1">
            <a:hueOff val="0"/>
            <a:satOff val="0"/>
            <a:lumOff val="0"/>
            <a:alphaOff val="0"/>
          </a:schemeClr>
        </a:solid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Rajini Hodigere</a:t>
          </a:r>
        </a:p>
      </dsp:txBody>
      <dsp:txXfrm>
        <a:off x="33104" y="798586"/>
        <a:ext cx="9155965" cy="611926"/>
      </dsp:txXfrm>
    </dsp:sp>
    <dsp:sp modelId="{5682559A-4A32-5443-9AC4-BF10F62935A7}">
      <dsp:nvSpPr>
        <dsp:cNvPr id="0" name=""/>
        <dsp:cNvSpPr/>
      </dsp:nvSpPr>
      <dsp:spPr>
        <a:xfrm>
          <a:off x="0" y="1443617"/>
          <a:ext cx="9222173" cy="34310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92804" tIns="22860" rIns="128016" bIns="22860" numCol="1" spcCol="1270" anchor="t" anchorCtr="0">
          <a:noAutofit/>
        </a:bodyPr>
        <a:lstStyle/>
        <a:p>
          <a:pPr marL="171450" lvl="1" indent="-171450" algn="l" defTabSz="800100">
            <a:lnSpc>
              <a:spcPct val="90000"/>
            </a:lnSpc>
            <a:spcBef>
              <a:spcPct val="0"/>
            </a:spcBef>
            <a:spcAft>
              <a:spcPct val="20000"/>
            </a:spcAft>
            <a:buChar char="•"/>
          </a:pPr>
          <a:r>
            <a:rPr lang="en-US" sz="1800" kern="1200" dirty="0"/>
            <a:t>Morris County Department of Human Services </a:t>
          </a:r>
        </a:p>
        <a:p>
          <a:pPr marL="171450" lvl="1" indent="-171450" algn="l" defTabSz="800100">
            <a:lnSpc>
              <a:spcPct val="90000"/>
            </a:lnSpc>
            <a:spcBef>
              <a:spcPct val="0"/>
            </a:spcBef>
            <a:spcAft>
              <a:spcPct val="20000"/>
            </a:spcAft>
            <a:buChar char="•"/>
          </a:pPr>
          <a:r>
            <a:rPr lang="en-US" sz="1800" kern="1200" dirty="0"/>
            <a:t>Community Development</a:t>
          </a:r>
        </a:p>
        <a:p>
          <a:pPr marL="171450" lvl="1" indent="-171450" algn="l" defTabSz="800100">
            <a:lnSpc>
              <a:spcPct val="90000"/>
            </a:lnSpc>
            <a:spcBef>
              <a:spcPct val="0"/>
            </a:spcBef>
            <a:spcAft>
              <a:spcPct val="20000"/>
            </a:spcAft>
            <a:buChar char="•"/>
          </a:pPr>
          <a:r>
            <a:rPr lang="en-US" sz="1800" kern="1200" dirty="0"/>
            <a:t>(973) 285-6060</a:t>
          </a:r>
        </a:p>
        <a:p>
          <a:pPr marL="171450" lvl="1" indent="-171450" algn="l" defTabSz="800100">
            <a:lnSpc>
              <a:spcPct val="90000"/>
            </a:lnSpc>
            <a:spcBef>
              <a:spcPct val="0"/>
            </a:spcBef>
            <a:spcAft>
              <a:spcPct val="20000"/>
            </a:spcAft>
            <a:buChar char="•"/>
          </a:pPr>
          <a:r>
            <a:rPr lang="en-US" sz="1800" kern="1200" dirty="0">
              <a:hlinkClick xmlns:r="http://schemas.openxmlformats.org/officeDocument/2006/relationships" r:id="rId1"/>
            </a:rPr>
            <a:t>rhodigere@co.morris.nj.us</a:t>
          </a:r>
          <a:endParaRPr lang="en-US" sz="1800" kern="1200" dirty="0"/>
        </a:p>
        <a:p>
          <a:pPr marL="171450" lvl="1" indent="-171450" algn="l" defTabSz="800100">
            <a:lnSpc>
              <a:spcPct val="90000"/>
            </a:lnSpc>
            <a:spcBef>
              <a:spcPct val="0"/>
            </a:spcBef>
            <a:spcAft>
              <a:spcPct val="20000"/>
            </a:spcAft>
            <a:buChar char="•"/>
          </a:pPr>
          <a:endParaRPr lang="en-US" sz="1800" kern="1200" dirty="0"/>
        </a:p>
        <a:p>
          <a:pPr marL="171450" lvl="1" indent="-171450" algn="l" defTabSz="800100">
            <a:lnSpc>
              <a:spcPct val="90000"/>
            </a:lnSpc>
            <a:spcBef>
              <a:spcPct val="0"/>
            </a:spcBef>
            <a:spcAft>
              <a:spcPct val="20000"/>
            </a:spcAft>
            <a:buChar char="•"/>
          </a:pPr>
          <a:r>
            <a:rPr lang="en-US" sz="1800" kern="1200" dirty="0"/>
            <a:t>Or</a:t>
          </a:r>
        </a:p>
        <a:p>
          <a:pPr marL="171450" lvl="1" indent="-171450" algn="l" defTabSz="800100">
            <a:lnSpc>
              <a:spcPct val="90000"/>
            </a:lnSpc>
            <a:spcBef>
              <a:spcPct val="0"/>
            </a:spcBef>
            <a:spcAft>
              <a:spcPct val="20000"/>
            </a:spcAft>
            <a:buChar char="•"/>
          </a:pPr>
          <a:endParaRPr lang="en-US" sz="1800" kern="1200" dirty="0"/>
        </a:p>
        <a:p>
          <a:pPr marL="228600" lvl="1" indent="-228600" algn="l" defTabSz="1066800">
            <a:lnSpc>
              <a:spcPct val="90000"/>
            </a:lnSpc>
            <a:spcBef>
              <a:spcPct val="0"/>
            </a:spcBef>
            <a:spcAft>
              <a:spcPct val="20000"/>
            </a:spcAft>
            <a:buNone/>
          </a:pPr>
          <a:r>
            <a:rPr lang="en-US" sz="2400" kern="1200" dirty="0"/>
            <a:t>Lauren Van Horne</a:t>
          </a:r>
        </a:p>
        <a:p>
          <a:pPr marL="171450" lvl="1" indent="-171450" algn="l" defTabSz="800100">
            <a:lnSpc>
              <a:spcPct val="90000"/>
            </a:lnSpc>
            <a:spcBef>
              <a:spcPct val="0"/>
            </a:spcBef>
            <a:spcAft>
              <a:spcPct val="20000"/>
            </a:spcAft>
            <a:buNone/>
          </a:pPr>
          <a:r>
            <a:rPr lang="en-US" sz="1800" kern="1200" dirty="0"/>
            <a:t>Morris County Department of Human Services</a:t>
          </a:r>
        </a:p>
        <a:p>
          <a:pPr marL="171450" lvl="1" indent="-171450" algn="l" defTabSz="800100">
            <a:lnSpc>
              <a:spcPct val="90000"/>
            </a:lnSpc>
            <a:spcBef>
              <a:spcPct val="0"/>
            </a:spcBef>
            <a:spcAft>
              <a:spcPct val="20000"/>
            </a:spcAft>
            <a:buNone/>
          </a:pPr>
          <a:r>
            <a:rPr lang="en-US" sz="1800" kern="1200"/>
            <a:t>Community Development   </a:t>
          </a:r>
        </a:p>
        <a:p>
          <a:pPr marL="171450" lvl="1" indent="-171450" algn="l" defTabSz="800100">
            <a:lnSpc>
              <a:spcPct val="90000"/>
            </a:lnSpc>
            <a:spcBef>
              <a:spcPct val="0"/>
            </a:spcBef>
            <a:spcAft>
              <a:spcPct val="20000"/>
            </a:spcAft>
            <a:buNone/>
          </a:pPr>
          <a:r>
            <a:rPr lang="en-US" sz="1800" kern="1200" dirty="0"/>
            <a:t>(973) 285-6033</a:t>
          </a:r>
        </a:p>
        <a:p>
          <a:pPr marL="171450" lvl="1" indent="-171450" algn="l" defTabSz="800100">
            <a:lnSpc>
              <a:spcPct val="90000"/>
            </a:lnSpc>
            <a:spcBef>
              <a:spcPct val="0"/>
            </a:spcBef>
            <a:spcAft>
              <a:spcPct val="20000"/>
            </a:spcAft>
            <a:buNone/>
          </a:pPr>
          <a:r>
            <a:rPr lang="en-US" sz="1800" kern="1200" dirty="0">
              <a:hlinkClick xmlns:r="http://schemas.openxmlformats.org/officeDocument/2006/relationships" r:id="rId2"/>
            </a:rPr>
            <a:t>Lvanhorne@co.morris.nj.us</a:t>
          </a:r>
          <a:r>
            <a:rPr lang="en-US" sz="1800" kern="1200" dirty="0"/>
            <a:t> </a:t>
          </a:r>
        </a:p>
      </dsp:txBody>
      <dsp:txXfrm>
        <a:off x="0" y="1443617"/>
        <a:ext cx="9222173" cy="343102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27A46-7D7A-4D6B-B705-80A31C6E8AE2}">
      <dsp:nvSpPr>
        <dsp:cNvPr id="0" name=""/>
        <dsp:cNvSpPr/>
      </dsp:nvSpPr>
      <dsp:spPr>
        <a:xfrm>
          <a:off x="1205822" y="560638"/>
          <a:ext cx="710332" cy="71033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CB88EE-8991-4E55-B708-2D7F08E76CE1}">
      <dsp:nvSpPr>
        <dsp:cNvPr id="0" name=""/>
        <dsp:cNvSpPr/>
      </dsp:nvSpPr>
      <dsp:spPr>
        <a:xfrm>
          <a:off x="771730" y="1557291"/>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Housing Rehabilitation</a:t>
          </a:r>
        </a:p>
      </dsp:txBody>
      <dsp:txXfrm>
        <a:off x="771730" y="1557291"/>
        <a:ext cx="1578515" cy="631406"/>
      </dsp:txXfrm>
    </dsp:sp>
    <dsp:sp modelId="{CD7552BA-B523-4E23-986A-2BB9265E142B}">
      <dsp:nvSpPr>
        <dsp:cNvPr id="0" name=""/>
        <dsp:cNvSpPr/>
      </dsp:nvSpPr>
      <dsp:spPr>
        <a:xfrm>
          <a:off x="3060578" y="560638"/>
          <a:ext cx="710332" cy="71033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5FDCFC-86E0-4750-9D09-5B0ECCC03107}">
      <dsp:nvSpPr>
        <dsp:cNvPr id="0" name=""/>
        <dsp:cNvSpPr/>
      </dsp:nvSpPr>
      <dsp:spPr>
        <a:xfrm>
          <a:off x="2626486" y="1557291"/>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Homeownership Assistance</a:t>
          </a:r>
        </a:p>
      </dsp:txBody>
      <dsp:txXfrm>
        <a:off x="2626486" y="1557291"/>
        <a:ext cx="1578515" cy="631406"/>
      </dsp:txXfrm>
    </dsp:sp>
    <dsp:sp modelId="{A5AEC0EA-78F6-4865-AA46-56B0285DE850}">
      <dsp:nvSpPr>
        <dsp:cNvPr id="0" name=""/>
        <dsp:cNvSpPr/>
      </dsp:nvSpPr>
      <dsp:spPr>
        <a:xfrm>
          <a:off x="4915333" y="560638"/>
          <a:ext cx="710332" cy="710332"/>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5E1C33-9C54-4BEB-A94E-B4BAD7D05B7D}">
      <dsp:nvSpPr>
        <dsp:cNvPr id="0" name=""/>
        <dsp:cNvSpPr/>
      </dsp:nvSpPr>
      <dsp:spPr>
        <a:xfrm>
          <a:off x="4481242" y="1557291"/>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Public Facilities and Improvements</a:t>
          </a:r>
        </a:p>
      </dsp:txBody>
      <dsp:txXfrm>
        <a:off x="4481242" y="1557291"/>
        <a:ext cx="1578515" cy="631406"/>
      </dsp:txXfrm>
    </dsp:sp>
    <dsp:sp modelId="{599217BC-6562-47C4-A11A-EA4D8E5A219F}">
      <dsp:nvSpPr>
        <dsp:cNvPr id="0" name=""/>
        <dsp:cNvSpPr/>
      </dsp:nvSpPr>
      <dsp:spPr>
        <a:xfrm>
          <a:off x="6770089" y="560638"/>
          <a:ext cx="710332" cy="710332"/>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1899389-FD3D-453D-9768-15FF644ABD3A}">
      <dsp:nvSpPr>
        <dsp:cNvPr id="0" name=""/>
        <dsp:cNvSpPr/>
      </dsp:nvSpPr>
      <dsp:spPr>
        <a:xfrm>
          <a:off x="6335998" y="1557291"/>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Blight Removal Demolition/Site Preparation</a:t>
          </a:r>
        </a:p>
      </dsp:txBody>
      <dsp:txXfrm>
        <a:off x="6335998" y="1557291"/>
        <a:ext cx="1578515" cy="631406"/>
      </dsp:txXfrm>
    </dsp:sp>
    <dsp:sp modelId="{F9B1DFAF-77F5-46DC-8E60-DB72A4B2CABB}">
      <dsp:nvSpPr>
        <dsp:cNvPr id="0" name=""/>
        <dsp:cNvSpPr/>
      </dsp:nvSpPr>
      <dsp:spPr>
        <a:xfrm>
          <a:off x="8624845" y="560638"/>
          <a:ext cx="710332" cy="710332"/>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DCB3739-5AF6-4E73-84C7-391EF39D037A}">
      <dsp:nvSpPr>
        <dsp:cNvPr id="0" name=""/>
        <dsp:cNvSpPr/>
      </dsp:nvSpPr>
      <dsp:spPr>
        <a:xfrm>
          <a:off x="8190753" y="1557291"/>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Code Enforcement</a:t>
          </a:r>
        </a:p>
      </dsp:txBody>
      <dsp:txXfrm>
        <a:off x="8190753" y="1557291"/>
        <a:ext cx="1578515" cy="631406"/>
      </dsp:txXfrm>
    </dsp:sp>
    <dsp:sp modelId="{C5B42EDA-F122-4EE8-9735-5A4AD1728AB1}">
      <dsp:nvSpPr>
        <dsp:cNvPr id="0" name=""/>
        <dsp:cNvSpPr/>
      </dsp:nvSpPr>
      <dsp:spPr>
        <a:xfrm>
          <a:off x="3060578" y="2583326"/>
          <a:ext cx="710332" cy="710332"/>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A67361C-D3AF-4A5B-A3B6-B10A4E46DD07}">
      <dsp:nvSpPr>
        <dsp:cNvPr id="0" name=""/>
        <dsp:cNvSpPr/>
      </dsp:nvSpPr>
      <dsp:spPr>
        <a:xfrm>
          <a:off x="2626486" y="3579980"/>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Economic Development</a:t>
          </a:r>
        </a:p>
      </dsp:txBody>
      <dsp:txXfrm>
        <a:off x="2626486" y="3579980"/>
        <a:ext cx="1578515" cy="631406"/>
      </dsp:txXfrm>
    </dsp:sp>
    <dsp:sp modelId="{04D03EBF-D843-4BE5-8FAC-921FC028CBC2}">
      <dsp:nvSpPr>
        <dsp:cNvPr id="0" name=""/>
        <dsp:cNvSpPr/>
      </dsp:nvSpPr>
      <dsp:spPr>
        <a:xfrm>
          <a:off x="4915333" y="2583326"/>
          <a:ext cx="710332" cy="710332"/>
        </a:xfrm>
        <a:prstGeom prst="rect">
          <a:avLst/>
        </a:prstGeom>
        <a:blipFill>
          <a:blip xmlns:r="http://schemas.openxmlformats.org/officeDocument/2006/relationships" r:embed="rId13">
            <a:extLst>
              <a:ext uri="{96DAC541-7B7A-43D3-8B79-37D633B846F1}">
                <asvg:svgBlip xmlns:asvg="http://schemas.microsoft.com/office/drawing/2016/SVG/main" r:embed="rId14"/>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EE74FB4-BFB2-4C17-9C78-94C778C14CFC}">
      <dsp:nvSpPr>
        <dsp:cNvPr id="0" name=""/>
        <dsp:cNvSpPr/>
      </dsp:nvSpPr>
      <dsp:spPr>
        <a:xfrm>
          <a:off x="4481242" y="3579980"/>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Acquisition / Disposition of Real Property</a:t>
          </a:r>
        </a:p>
      </dsp:txBody>
      <dsp:txXfrm>
        <a:off x="4481242" y="3579980"/>
        <a:ext cx="1578515" cy="631406"/>
      </dsp:txXfrm>
    </dsp:sp>
    <dsp:sp modelId="{97B17D4E-2394-43F0-9520-4FB1A0A4611E}">
      <dsp:nvSpPr>
        <dsp:cNvPr id="0" name=""/>
        <dsp:cNvSpPr/>
      </dsp:nvSpPr>
      <dsp:spPr>
        <a:xfrm>
          <a:off x="6770089" y="2583326"/>
          <a:ext cx="710332" cy="710332"/>
        </a:xfrm>
        <a:prstGeom prst="rect">
          <a:avLst/>
        </a:prstGeom>
        <a:blipFill>
          <a:blip xmlns:r="http://schemas.openxmlformats.org/officeDocument/2006/relationships"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6134B0-618B-499A-8D7D-C2B06C72335F}">
      <dsp:nvSpPr>
        <dsp:cNvPr id="0" name=""/>
        <dsp:cNvSpPr/>
      </dsp:nvSpPr>
      <dsp:spPr>
        <a:xfrm>
          <a:off x="6335998" y="3579980"/>
          <a:ext cx="1578515" cy="63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pPr>
          <a:r>
            <a:rPr lang="en-US" sz="1600" b="0" i="0" kern="1200" dirty="0">
              <a:latin typeface="+mn-lt"/>
            </a:rPr>
            <a:t>Public Services</a:t>
          </a:r>
          <a:endParaRPr lang="en-US" sz="1400" b="0" i="0" kern="1200" dirty="0">
            <a:latin typeface="+mn-lt"/>
          </a:endParaRPr>
        </a:p>
      </dsp:txBody>
      <dsp:txXfrm>
        <a:off x="6335998" y="3579980"/>
        <a:ext cx="1578515" cy="6314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9D88F1-AB43-41DC-A8E0-40E5F5A0EEC8}">
      <dsp:nvSpPr>
        <dsp:cNvPr id="0" name=""/>
        <dsp:cNvSpPr/>
      </dsp:nvSpPr>
      <dsp:spPr>
        <a:xfrm>
          <a:off x="307930" y="896438"/>
          <a:ext cx="923698" cy="923698"/>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AB3B366-C895-4D56-9AEE-02930C0F19C6}">
      <dsp:nvSpPr>
        <dsp:cNvPr id="0" name=""/>
        <dsp:cNvSpPr/>
      </dsp:nvSpPr>
      <dsp:spPr>
        <a:xfrm>
          <a:off x="501906" y="1090415"/>
          <a:ext cx="535745" cy="53574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551DB1C1-FD87-4CE1-A607-D0C1BAC4151C}">
      <dsp:nvSpPr>
        <dsp:cNvPr id="0" name=""/>
        <dsp:cNvSpPr/>
      </dsp:nvSpPr>
      <dsp:spPr>
        <a:xfrm>
          <a:off x="1429563" y="896438"/>
          <a:ext cx="2177288" cy="92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dirty="0"/>
            <a:t>Homelessness Prevention (HP): </a:t>
          </a:r>
          <a:r>
            <a:rPr lang="en-US" sz="1600" kern="1200" dirty="0"/>
            <a:t>preventing people at risk from experiencing homelessness</a:t>
          </a:r>
        </a:p>
      </dsp:txBody>
      <dsp:txXfrm>
        <a:off x="1429563" y="896438"/>
        <a:ext cx="2177288" cy="923698"/>
      </dsp:txXfrm>
    </dsp:sp>
    <dsp:sp modelId="{E6121B83-7B24-41DC-90DF-A66BD264F2CB}">
      <dsp:nvSpPr>
        <dsp:cNvPr id="0" name=""/>
        <dsp:cNvSpPr/>
      </dsp:nvSpPr>
      <dsp:spPr>
        <a:xfrm>
          <a:off x="3986228" y="896438"/>
          <a:ext cx="923698" cy="923698"/>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7E6E3E-E52D-474C-97A1-0C0897020EF0}">
      <dsp:nvSpPr>
        <dsp:cNvPr id="0" name=""/>
        <dsp:cNvSpPr/>
      </dsp:nvSpPr>
      <dsp:spPr>
        <a:xfrm>
          <a:off x="4180205" y="1090415"/>
          <a:ext cx="535745" cy="535745"/>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F18F1CEB-7E68-4F8B-A0F4-159EFBA736B9}">
      <dsp:nvSpPr>
        <dsp:cNvPr id="0" name=""/>
        <dsp:cNvSpPr/>
      </dsp:nvSpPr>
      <dsp:spPr>
        <a:xfrm>
          <a:off x="5107862" y="896438"/>
          <a:ext cx="2177288" cy="92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dirty="0"/>
            <a:t>Street Outreach (SO): </a:t>
          </a:r>
          <a:r>
            <a:rPr lang="en-US" sz="1600" kern="1200" dirty="0"/>
            <a:t>reaching out to people experiencing unsheltered homelessness</a:t>
          </a:r>
        </a:p>
      </dsp:txBody>
      <dsp:txXfrm>
        <a:off x="5107862" y="896438"/>
        <a:ext cx="2177288" cy="923698"/>
      </dsp:txXfrm>
    </dsp:sp>
    <dsp:sp modelId="{B27D0C57-1CC5-45FB-AE5D-8B8170ADB568}">
      <dsp:nvSpPr>
        <dsp:cNvPr id="0" name=""/>
        <dsp:cNvSpPr/>
      </dsp:nvSpPr>
      <dsp:spPr>
        <a:xfrm>
          <a:off x="7664527" y="896438"/>
          <a:ext cx="923698" cy="923698"/>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D2FCF7-577F-42BE-8286-2CDCE8BA3E4D}">
      <dsp:nvSpPr>
        <dsp:cNvPr id="0" name=""/>
        <dsp:cNvSpPr/>
      </dsp:nvSpPr>
      <dsp:spPr>
        <a:xfrm>
          <a:off x="7858503" y="1090415"/>
          <a:ext cx="535745" cy="535745"/>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F0E38EA-0359-45B9-8FE9-AD103EAAC35A}">
      <dsp:nvSpPr>
        <dsp:cNvPr id="0" name=""/>
        <dsp:cNvSpPr/>
      </dsp:nvSpPr>
      <dsp:spPr>
        <a:xfrm>
          <a:off x="8786160" y="896438"/>
          <a:ext cx="2177288" cy="92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dirty="0"/>
            <a:t>Emergency Shelter (ES): </a:t>
          </a:r>
          <a:r>
            <a:rPr lang="en-US" sz="1600" kern="1200" dirty="0"/>
            <a:t>running a low-barrier shelter for people experiencing homelessness</a:t>
          </a:r>
        </a:p>
      </dsp:txBody>
      <dsp:txXfrm>
        <a:off x="8786160" y="896438"/>
        <a:ext cx="2177288" cy="923698"/>
      </dsp:txXfrm>
    </dsp:sp>
    <dsp:sp modelId="{5DAEBD3D-501C-40C8-88F2-9ED333B88C7E}">
      <dsp:nvSpPr>
        <dsp:cNvPr id="0" name=""/>
        <dsp:cNvSpPr/>
      </dsp:nvSpPr>
      <dsp:spPr>
        <a:xfrm>
          <a:off x="307930" y="2565735"/>
          <a:ext cx="923698" cy="923698"/>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01FCD43-1FF1-4854-B0E4-E786CB20F05F}">
      <dsp:nvSpPr>
        <dsp:cNvPr id="0" name=""/>
        <dsp:cNvSpPr/>
      </dsp:nvSpPr>
      <dsp:spPr>
        <a:xfrm>
          <a:off x="501906" y="2759711"/>
          <a:ext cx="535745" cy="535745"/>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432C930-D708-42C7-BB8A-B2E9F065BEC6}">
      <dsp:nvSpPr>
        <dsp:cNvPr id="0" name=""/>
        <dsp:cNvSpPr/>
      </dsp:nvSpPr>
      <dsp:spPr>
        <a:xfrm>
          <a:off x="1429563" y="2565735"/>
          <a:ext cx="2177288" cy="92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dirty="0"/>
            <a:t>Rapid Re-Housing (RRH): </a:t>
          </a:r>
          <a:r>
            <a:rPr lang="en-US" sz="1600" kern="1200" dirty="0"/>
            <a:t>permanent housing assistance for people experiencing homelessness</a:t>
          </a:r>
        </a:p>
      </dsp:txBody>
      <dsp:txXfrm>
        <a:off x="1429563" y="2565735"/>
        <a:ext cx="2177288" cy="923698"/>
      </dsp:txXfrm>
    </dsp:sp>
    <dsp:sp modelId="{93BB8549-0715-435C-AA9E-FAE5B06A3DC0}">
      <dsp:nvSpPr>
        <dsp:cNvPr id="0" name=""/>
        <dsp:cNvSpPr/>
      </dsp:nvSpPr>
      <dsp:spPr>
        <a:xfrm>
          <a:off x="3986228" y="2565735"/>
          <a:ext cx="923698" cy="923698"/>
        </a:xfrm>
        <a:prstGeom prst="ellipse">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96CB801-6E73-48A1-8D57-830B280F4F20}">
      <dsp:nvSpPr>
        <dsp:cNvPr id="0" name=""/>
        <dsp:cNvSpPr/>
      </dsp:nvSpPr>
      <dsp:spPr>
        <a:xfrm>
          <a:off x="4180205" y="2759711"/>
          <a:ext cx="535745" cy="535745"/>
        </a:xfrm>
        <a:prstGeom prst="rect">
          <a:avLst/>
        </a:prstGeom>
        <a:blipFill>
          <a:blip xmlns:r="http://schemas.openxmlformats.org/officeDocument/2006/relationships" r:embed="rId9">
            <a:extLst>
              <a:ext uri="{96DAC541-7B7A-43D3-8B79-37D633B846F1}">
                <asvg:svgBlip xmlns:asvg="http://schemas.microsoft.com/office/drawing/2016/SVG/main" r:embed="rId10"/>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77ED82F-0C3E-444D-8DE3-411F10E69B1E}">
      <dsp:nvSpPr>
        <dsp:cNvPr id="0" name=""/>
        <dsp:cNvSpPr/>
      </dsp:nvSpPr>
      <dsp:spPr>
        <a:xfrm>
          <a:off x="5107862" y="2565735"/>
          <a:ext cx="2177288" cy="9236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dirty="0"/>
            <a:t>HMIS: </a:t>
          </a:r>
          <a:r>
            <a:rPr lang="en-US" sz="1600" kern="1200" dirty="0"/>
            <a:t>contributing data to the local Homeless Management Information System database</a:t>
          </a:r>
        </a:p>
      </dsp:txBody>
      <dsp:txXfrm>
        <a:off x="5107862" y="2565735"/>
        <a:ext cx="2177288" cy="92369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17B365-6980-4910-87CA-C8D2E9CADCD6}">
      <dsp:nvSpPr>
        <dsp:cNvPr id="0" name=""/>
        <dsp:cNvSpPr/>
      </dsp:nvSpPr>
      <dsp:spPr>
        <a:xfrm>
          <a:off x="1350131" y="444245"/>
          <a:ext cx="1944000" cy="1944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F5F79E-A810-430F-9FE6-E57B7F8DEBC6}">
      <dsp:nvSpPr>
        <dsp:cNvPr id="0" name=""/>
        <dsp:cNvSpPr/>
      </dsp:nvSpPr>
      <dsp:spPr>
        <a:xfrm>
          <a:off x="162131" y="2858479"/>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89100">
            <a:lnSpc>
              <a:spcPct val="100000"/>
            </a:lnSpc>
            <a:spcBef>
              <a:spcPct val="0"/>
            </a:spcBef>
            <a:spcAft>
              <a:spcPct val="35000"/>
            </a:spcAft>
            <a:buNone/>
          </a:pPr>
          <a:r>
            <a:rPr lang="en-US" sz="3800" kern="1200" dirty="0"/>
            <a:t>For-Profit Developers</a:t>
          </a:r>
        </a:p>
      </dsp:txBody>
      <dsp:txXfrm>
        <a:off x="162131" y="2858479"/>
        <a:ext cx="4320000" cy="720000"/>
      </dsp:txXfrm>
    </dsp:sp>
    <dsp:sp modelId="{3C48507B-0509-4506-B422-7FD0EC7F2BEA}">
      <dsp:nvSpPr>
        <dsp:cNvPr id="0" name=""/>
        <dsp:cNvSpPr/>
      </dsp:nvSpPr>
      <dsp:spPr>
        <a:xfrm>
          <a:off x="6426131" y="444245"/>
          <a:ext cx="1944000" cy="1944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09AF91-293C-4A3A-8B48-35C812376851}">
      <dsp:nvSpPr>
        <dsp:cNvPr id="0" name=""/>
        <dsp:cNvSpPr/>
      </dsp:nvSpPr>
      <dsp:spPr>
        <a:xfrm>
          <a:off x="5238131" y="2858479"/>
          <a:ext cx="432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689100">
            <a:lnSpc>
              <a:spcPct val="100000"/>
            </a:lnSpc>
            <a:spcBef>
              <a:spcPct val="0"/>
            </a:spcBef>
            <a:spcAft>
              <a:spcPct val="35000"/>
            </a:spcAft>
            <a:buNone/>
          </a:pPr>
          <a:r>
            <a:rPr lang="en-US" sz="3800" kern="1200" dirty="0"/>
            <a:t>Non-profit developers</a:t>
          </a:r>
        </a:p>
      </dsp:txBody>
      <dsp:txXfrm>
        <a:off x="5238131" y="2858479"/>
        <a:ext cx="4320000" cy="7200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4BC429-B646-4462-B14A-4E3C3362F1D8}">
      <dsp:nvSpPr>
        <dsp:cNvPr id="0" name=""/>
        <dsp:cNvSpPr/>
      </dsp:nvSpPr>
      <dsp:spPr>
        <a:xfrm>
          <a:off x="2731295" y="2035547"/>
          <a:ext cx="1709546" cy="1709546"/>
        </a:xfrm>
        <a:prstGeom prst="ellipse">
          <a:avLst/>
        </a:prstGeom>
        <a:gradFill rotWithShape="0">
          <a:gsLst>
            <a:gs pos="0">
              <a:schemeClr val="accent4">
                <a:hueOff val="0"/>
                <a:satOff val="0"/>
                <a:lumOff val="0"/>
                <a:alphaOff val="0"/>
                <a:tint val="100000"/>
                <a:shade val="85000"/>
                <a:satMod val="100000"/>
                <a:lumMod val="100000"/>
              </a:schemeClr>
            </a:gs>
            <a:gs pos="100000">
              <a:schemeClr val="accent4">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marL="0" lvl="0" indent="0" algn="ctr" defTabSz="755650">
            <a:lnSpc>
              <a:spcPct val="90000"/>
            </a:lnSpc>
            <a:spcBef>
              <a:spcPct val="0"/>
            </a:spcBef>
            <a:spcAft>
              <a:spcPct val="35000"/>
            </a:spcAft>
            <a:buNone/>
          </a:pPr>
          <a:r>
            <a:rPr lang="en-US" sz="1700" kern="1200" dirty="0"/>
            <a:t>CHDO – Community Housing Development Organization</a:t>
          </a:r>
        </a:p>
      </dsp:txBody>
      <dsp:txXfrm>
        <a:off x="2981652" y="2285904"/>
        <a:ext cx="1208832" cy="1208832"/>
      </dsp:txXfrm>
    </dsp:sp>
    <dsp:sp modelId="{BE83DDDC-0452-4E50-A484-20F8A26ACF8C}">
      <dsp:nvSpPr>
        <dsp:cNvPr id="0" name=""/>
        <dsp:cNvSpPr/>
      </dsp:nvSpPr>
      <dsp:spPr>
        <a:xfrm rot="12900000">
          <a:off x="1632185" y="1737110"/>
          <a:ext cx="1309681" cy="487220"/>
        </a:xfrm>
        <a:prstGeom prst="leftArrow">
          <a:avLst>
            <a:gd name="adj1" fmla="val 60000"/>
            <a:gd name="adj2" fmla="val 50000"/>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F264D94A-7985-4952-A64E-563A0A5EFD5F}">
      <dsp:nvSpPr>
        <dsp:cNvPr id="0" name=""/>
        <dsp:cNvSpPr/>
      </dsp:nvSpPr>
      <dsp:spPr>
        <a:xfrm>
          <a:off x="938577" y="955491"/>
          <a:ext cx="1624069" cy="1299255"/>
        </a:xfrm>
        <a:prstGeom prst="roundRect">
          <a:avLst>
            <a:gd name="adj" fmla="val 10000"/>
          </a:avLst>
        </a:prstGeom>
        <a:gradFill rotWithShape="0">
          <a:gsLst>
            <a:gs pos="0">
              <a:schemeClr val="accent5">
                <a:hueOff val="0"/>
                <a:satOff val="0"/>
                <a:lumOff val="0"/>
                <a:alphaOff val="0"/>
                <a:tint val="100000"/>
                <a:shade val="85000"/>
                <a:satMod val="100000"/>
                <a:lumMod val="100000"/>
              </a:schemeClr>
            </a:gs>
            <a:gs pos="100000">
              <a:schemeClr val="accent5">
                <a:hueOff val="0"/>
                <a:satOff val="0"/>
                <a:lumOff val="0"/>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6195" tIns="36195" rIns="36195" bIns="36195" numCol="1" spcCol="1270" anchor="ctr" anchorCtr="0">
          <a:noAutofit/>
        </a:bodyPr>
        <a:lstStyle/>
        <a:p>
          <a:pPr marL="0" lvl="0" indent="0" algn="ctr" defTabSz="844550">
            <a:lnSpc>
              <a:spcPct val="90000"/>
            </a:lnSpc>
            <a:spcBef>
              <a:spcPct val="0"/>
            </a:spcBef>
            <a:spcAft>
              <a:spcPct val="35000"/>
            </a:spcAft>
            <a:buNone/>
          </a:pPr>
          <a:r>
            <a:rPr lang="en-US" sz="1900" kern="1200" dirty="0"/>
            <a:t>Community-based</a:t>
          </a:r>
        </a:p>
      </dsp:txBody>
      <dsp:txXfrm>
        <a:off x="976631" y="993545"/>
        <a:ext cx="1547961" cy="1223147"/>
      </dsp:txXfrm>
    </dsp:sp>
    <dsp:sp modelId="{13F331E7-6E4D-4B9A-9B5E-F773E3BEEAB9}">
      <dsp:nvSpPr>
        <dsp:cNvPr id="0" name=""/>
        <dsp:cNvSpPr/>
      </dsp:nvSpPr>
      <dsp:spPr>
        <a:xfrm rot="16200000">
          <a:off x="2931228" y="1060871"/>
          <a:ext cx="1309681" cy="487220"/>
        </a:xfrm>
        <a:prstGeom prst="leftArrow">
          <a:avLst>
            <a:gd name="adj1" fmla="val 60000"/>
            <a:gd name="adj2" fmla="val 50000"/>
          </a:avLst>
        </a:prstGeom>
        <a:gradFill rotWithShape="0">
          <a:gsLst>
            <a:gs pos="0">
              <a:schemeClr val="accent5">
                <a:hueOff val="-75317"/>
                <a:satOff val="-14450"/>
                <a:lumOff val="2059"/>
                <a:alphaOff val="0"/>
                <a:tint val="100000"/>
                <a:shade val="85000"/>
                <a:satMod val="100000"/>
                <a:lumMod val="100000"/>
              </a:schemeClr>
            </a:gs>
            <a:gs pos="100000">
              <a:schemeClr val="accent5">
                <a:hueOff val="-75317"/>
                <a:satOff val="-14450"/>
                <a:lumOff val="2059"/>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C891FC22-22B0-42DA-96A5-9E85DE597C3A}">
      <dsp:nvSpPr>
        <dsp:cNvPr id="0" name=""/>
        <dsp:cNvSpPr/>
      </dsp:nvSpPr>
      <dsp:spPr>
        <a:xfrm>
          <a:off x="2774034" y="13"/>
          <a:ext cx="1624069" cy="1299255"/>
        </a:xfrm>
        <a:prstGeom prst="roundRect">
          <a:avLst>
            <a:gd name="adj" fmla="val 10000"/>
          </a:avLst>
        </a:prstGeom>
        <a:gradFill rotWithShape="0">
          <a:gsLst>
            <a:gs pos="0">
              <a:schemeClr val="accent5">
                <a:hueOff val="-75317"/>
                <a:satOff val="-14450"/>
                <a:lumOff val="2059"/>
                <a:alphaOff val="0"/>
                <a:tint val="100000"/>
                <a:shade val="85000"/>
                <a:satMod val="100000"/>
                <a:lumMod val="100000"/>
              </a:schemeClr>
            </a:gs>
            <a:gs pos="100000">
              <a:schemeClr val="accent5">
                <a:hueOff val="-75317"/>
                <a:satOff val="-14450"/>
                <a:lumOff val="2059"/>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6195" tIns="36195" rIns="36195" bIns="36195" numCol="1" spcCol="1270" anchor="ctr" anchorCtr="0">
          <a:noAutofit/>
        </a:bodyPr>
        <a:lstStyle/>
        <a:p>
          <a:pPr marL="0" lvl="0" indent="0" algn="ctr" defTabSz="844550">
            <a:lnSpc>
              <a:spcPct val="90000"/>
            </a:lnSpc>
            <a:spcBef>
              <a:spcPct val="0"/>
            </a:spcBef>
            <a:spcAft>
              <a:spcPct val="35000"/>
            </a:spcAft>
            <a:buNone/>
          </a:pPr>
          <a:r>
            <a:rPr lang="en-US" sz="1900" kern="1200" dirty="0"/>
            <a:t>Focus on Housing</a:t>
          </a:r>
        </a:p>
      </dsp:txBody>
      <dsp:txXfrm>
        <a:off x="2812088" y="38067"/>
        <a:ext cx="1547961" cy="1223147"/>
      </dsp:txXfrm>
    </dsp:sp>
    <dsp:sp modelId="{2FB655FC-9541-440F-8445-B48615CCE231}">
      <dsp:nvSpPr>
        <dsp:cNvPr id="0" name=""/>
        <dsp:cNvSpPr/>
      </dsp:nvSpPr>
      <dsp:spPr>
        <a:xfrm rot="19500000">
          <a:off x="4230271" y="1737110"/>
          <a:ext cx="1309681" cy="487220"/>
        </a:xfrm>
        <a:prstGeom prst="leftArrow">
          <a:avLst>
            <a:gd name="adj1" fmla="val 60000"/>
            <a:gd name="adj2" fmla="val 50000"/>
          </a:avLst>
        </a:prstGeom>
        <a:gradFill rotWithShape="0">
          <a:gsLst>
            <a:gs pos="0">
              <a:schemeClr val="accent5">
                <a:hueOff val="-150635"/>
                <a:satOff val="-28901"/>
                <a:lumOff val="4118"/>
                <a:alphaOff val="0"/>
                <a:tint val="100000"/>
                <a:shade val="85000"/>
                <a:satMod val="100000"/>
                <a:lumMod val="100000"/>
              </a:schemeClr>
            </a:gs>
            <a:gs pos="100000">
              <a:schemeClr val="accent5">
                <a:hueOff val="-150635"/>
                <a:satOff val="-28901"/>
                <a:lumOff val="4118"/>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sp>
    <dsp:sp modelId="{B91E6A68-96D0-4EA2-9294-8FDC2DEBEAD6}">
      <dsp:nvSpPr>
        <dsp:cNvPr id="0" name=""/>
        <dsp:cNvSpPr/>
      </dsp:nvSpPr>
      <dsp:spPr>
        <a:xfrm>
          <a:off x="4609491" y="955491"/>
          <a:ext cx="1624069" cy="1299255"/>
        </a:xfrm>
        <a:prstGeom prst="roundRect">
          <a:avLst>
            <a:gd name="adj" fmla="val 10000"/>
          </a:avLst>
        </a:prstGeom>
        <a:gradFill rotWithShape="0">
          <a:gsLst>
            <a:gs pos="0">
              <a:schemeClr val="accent5">
                <a:hueOff val="-150635"/>
                <a:satOff val="-28901"/>
                <a:lumOff val="4118"/>
                <a:alphaOff val="0"/>
                <a:tint val="100000"/>
                <a:shade val="85000"/>
                <a:satMod val="100000"/>
                <a:lumMod val="100000"/>
              </a:schemeClr>
            </a:gs>
            <a:gs pos="100000">
              <a:schemeClr val="accent5">
                <a:hueOff val="-150635"/>
                <a:satOff val="-28901"/>
                <a:lumOff val="4118"/>
                <a:alphaOff val="0"/>
                <a:tint val="90000"/>
                <a:shade val="100000"/>
                <a:satMod val="150000"/>
                <a:lumMod val="100000"/>
              </a:schemeClr>
            </a:gs>
          </a:gsLst>
          <a:path path="circle">
            <a:fillToRect l="100000" t="100000" r="100000" b="100000"/>
          </a:path>
        </a:gradFill>
        <a:ln>
          <a:noFill/>
        </a:ln>
        <a:effectLst>
          <a:outerShdw blurRad="50800" dist="12700" dir="5400000" algn="ctr" rotWithShape="0">
            <a:srgbClr val="000000">
              <a:alpha val="50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6195" tIns="36195" rIns="36195" bIns="36195" numCol="1" spcCol="1270" anchor="ctr" anchorCtr="0">
          <a:noAutofit/>
        </a:bodyPr>
        <a:lstStyle/>
        <a:p>
          <a:pPr marL="0" lvl="0" indent="0" algn="ctr" defTabSz="844550">
            <a:lnSpc>
              <a:spcPct val="90000"/>
            </a:lnSpc>
            <a:spcBef>
              <a:spcPct val="0"/>
            </a:spcBef>
            <a:spcAft>
              <a:spcPct val="35000"/>
            </a:spcAft>
            <a:buNone/>
          </a:pPr>
          <a:r>
            <a:rPr lang="en-US" sz="1900" kern="1200" dirty="0"/>
            <a:t>Board composition with community representation</a:t>
          </a:r>
        </a:p>
      </dsp:txBody>
      <dsp:txXfrm>
        <a:off x="4647545" y="993545"/>
        <a:ext cx="1547961" cy="122314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10D767-7DC7-420E-981E-2F4B823A3798}">
      <dsp:nvSpPr>
        <dsp:cNvPr id="0" name=""/>
        <dsp:cNvSpPr/>
      </dsp:nvSpPr>
      <dsp:spPr>
        <a:xfrm>
          <a:off x="330455" y="814"/>
          <a:ext cx="929654" cy="929654"/>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5A2CDD-3B5E-425A-87EA-A9B8AB4C8DCA}">
      <dsp:nvSpPr>
        <dsp:cNvPr id="0" name=""/>
        <dsp:cNvSpPr/>
      </dsp:nvSpPr>
      <dsp:spPr>
        <a:xfrm>
          <a:off x="528578" y="198937"/>
          <a:ext cx="533408" cy="533408"/>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9B2F6C41-EDA7-486A-A998-A676C1F6499B}">
      <dsp:nvSpPr>
        <dsp:cNvPr id="0" name=""/>
        <dsp:cNvSpPr/>
      </dsp:nvSpPr>
      <dsp:spPr>
        <a:xfrm>
          <a:off x="33270" y="1220033"/>
          <a:ext cx="1524023" cy="1047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latin typeface="Avenir Next LT Pro" panose="020B0504020202020204" pitchFamily="34" charset="77"/>
            </a:rPr>
            <a:t>Applications are Due March 3, 2026, by  4:00PM</a:t>
          </a:r>
        </a:p>
      </dsp:txBody>
      <dsp:txXfrm>
        <a:off x="33270" y="1220033"/>
        <a:ext cx="1524023" cy="1047766"/>
      </dsp:txXfrm>
    </dsp:sp>
    <dsp:sp modelId="{C461AF39-1412-43DB-8E44-12CC2C81D62C}">
      <dsp:nvSpPr>
        <dsp:cNvPr id="0" name=""/>
        <dsp:cNvSpPr/>
      </dsp:nvSpPr>
      <dsp:spPr>
        <a:xfrm>
          <a:off x="2121182" y="814"/>
          <a:ext cx="929654" cy="929654"/>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34E383F-4874-4334-87FC-FA8019787D31}">
      <dsp:nvSpPr>
        <dsp:cNvPr id="0" name=""/>
        <dsp:cNvSpPr/>
      </dsp:nvSpPr>
      <dsp:spPr>
        <a:xfrm>
          <a:off x="2319305" y="198937"/>
          <a:ext cx="533408" cy="533408"/>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3AC6419-CC53-4AAB-B23F-C3754CA70D15}">
      <dsp:nvSpPr>
        <dsp:cNvPr id="0" name=""/>
        <dsp:cNvSpPr/>
      </dsp:nvSpPr>
      <dsp:spPr>
        <a:xfrm>
          <a:off x="1823998" y="1220033"/>
          <a:ext cx="1524023" cy="1047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latin typeface="Avenir Next LT Pro" panose="020B0504020202020204" pitchFamily="34" charset="77"/>
            </a:rPr>
            <a:t>One application per program</a:t>
          </a:r>
        </a:p>
      </dsp:txBody>
      <dsp:txXfrm>
        <a:off x="1823998" y="1220033"/>
        <a:ext cx="1524023" cy="1047766"/>
      </dsp:txXfrm>
    </dsp:sp>
    <dsp:sp modelId="{D4359688-AF6E-4D65-BCA3-64BBBD4F4C97}">
      <dsp:nvSpPr>
        <dsp:cNvPr id="0" name=""/>
        <dsp:cNvSpPr/>
      </dsp:nvSpPr>
      <dsp:spPr>
        <a:xfrm>
          <a:off x="3911910" y="814"/>
          <a:ext cx="929654" cy="929654"/>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3F6DE16-B43B-4795-91A4-1122EA2D1D59}">
      <dsp:nvSpPr>
        <dsp:cNvPr id="0" name=""/>
        <dsp:cNvSpPr/>
      </dsp:nvSpPr>
      <dsp:spPr>
        <a:xfrm>
          <a:off x="4110033" y="198937"/>
          <a:ext cx="533408" cy="533408"/>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47D39000-EAED-4C39-A85E-49648377B28A}">
      <dsp:nvSpPr>
        <dsp:cNvPr id="0" name=""/>
        <dsp:cNvSpPr/>
      </dsp:nvSpPr>
      <dsp:spPr>
        <a:xfrm>
          <a:off x="3614725" y="1220033"/>
          <a:ext cx="1524023" cy="1047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latin typeface="Avenir Next LT Pro" panose="020B0504020202020204" pitchFamily="34" charset="77"/>
            </a:rPr>
            <a:t>One application per Municipality</a:t>
          </a:r>
        </a:p>
      </dsp:txBody>
      <dsp:txXfrm>
        <a:off x="3614725" y="1220033"/>
        <a:ext cx="1524023" cy="1047766"/>
      </dsp:txXfrm>
    </dsp:sp>
    <dsp:sp modelId="{73271947-E507-4B51-BA95-DF2FB9FEE70A}">
      <dsp:nvSpPr>
        <dsp:cNvPr id="0" name=""/>
        <dsp:cNvSpPr/>
      </dsp:nvSpPr>
      <dsp:spPr>
        <a:xfrm>
          <a:off x="5702637" y="814"/>
          <a:ext cx="929654" cy="929654"/>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2E2A94E-C3A9-419E-A409-CB8D405C318E}">
      <dsp:nvSpPr>
        <dsp:cNvPr id="0" name=""/>
        <dsp:cNvSpPr/>
      </dsp:nvSpPr>
      <dsp:spPr>
        <a:xfrm>
          <a:off x="5900760" y="198937"/>
          <a:ext cx="533408" cy="533408"/>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EFD66DC5-207B-4E40-B0C5-4ECA805D2344}">
      <dsp:nvSpPr>
        <dsp:cNvPr id="0" name=""/>
        <dsp:cNvSpPr/>
      </dsp:nvSpPr>
      <dsp:spPr>
        <a:xfrm>
          <a:off x="5405453" y="1220033"/>
          <a:ext cx="1524023" cy="1047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11200">
            <a:lnSpc>
              <a:spcPct val="100000"/>
            </a:lnSpc>
            <a:spcBef>
              <a:spcPct val="0"/>
            </a:spcBef>
            <a:spcAft>
              <a:spcPct val="35000"/>
            </a:spcAft>
            <a:buNone/>
            <a:defRPr cap="all"/>
          </a:pPr>
          <a:r>
            <a:rPr lang="en-US" sz="1600" kern="1200" dirty="0">
              <a:latin typeface="Avenir Next LT Pro" panose="020B0504020202020204" pitchFamily="34" charset="77"/>
            </a:rPr>
            <a:t>2 or fewer open activities under existing contract to Apply</a:t>
          </a:r>
        </a:p>
      </dsp:txBody>
      <dsp:txXfrm>
        <a:off x="5405453" y="1220033"/>
        <a:ext cx="1524023" cy="1047766"/>
      </dsp:txXfrm>
    </dsp:sp>
    <dsp:sp modelId="{1DFA7C9B-CD04-43EB-BCC9-1EAE4120ACB9}">
      <dsp:nvSpPr>
        <dsp:cNvPr id="0" name=""/>
        <dsp:cNvSpPr/>
      </dsp:nvSpPr>
      <dsp:spPr>
        <a:xfrm>
          <a:off x="7493365" y="814"/>
          <a:ext cx="929654" cy="929654"/>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7934CDB-CE10-4E8E-A8BD-9965C20FD13C}">
      <dsp:nvSpPr>
        <dsp:cNvPr id="0" name=""/>
        <dsp:cNvSpPr/>
      </dsp:nvSpPr>
      <dsp:spPr>
        <a:xfrm>
          <a:off x="7691488" y="198937"/>
          <a:ext cx="533408" cy="533408"/>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1F8770BD-6710-47D6-B2BC-77A7FCA61A35}">
      <dsp:nvSpPr>
        <dsp:cNvPr id="0" name=""/>
        <dsp:cNvSpPr/>
      </dsp:nvSpPr>
      <dsp:spPr>
        <a:xfrm>
          <a:off x="7196180" y="1220033"/>
          <a:ext cx="1524023" cy="1047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defRPr cap="all"/>
          </a:pPr>
          <a:r>
            <a:rPr lang="en-US" sz="1300" kern="1200" dirty="0">
              <a:latin typeface="Avenir Next LT Pro" panose="020B0504020202020204" pitchFamily="34" charset="77"/>
            </a:rPr>
            <a:t>Submit one paper copy, unstapled</a:t>
          </a:r>
        </a:p>
      </dsp:txBody>
      <dsp:txXfrm>
        <a:off x="7196180" y="1220033"/>
        <a:ext cx="1524023" cy="1047766"/>
      </dsp:txXfrm>
    </dsp:sp>
    <dsp:sp modelId="{8D91EB15-1DC9-4BF4-9865-38308BD86FD9}">
      <dsp:nvSpPr>
        <dsp:cNvPr id="0" name=""/>
        <dsp:cNvSpPr/>
      </dsp:nvSpPr>
      <dsp:spPr>
        <a:xfrm>
          <a:off x="3016546" y="2648805"/>
          <a:ext cx="929654" cy="929654"/>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CB38FC-4192-40EA-A23A-CAD508E8CCEA}">
      <dsp:nvSpPr>
        <dsp:cNvPr id="0" name=""/>
        <dsp:cNvSpPr/>
      </dsp:nvSpPr>
      <dsp:spPr>
        <a:xfrm>
          <a:off x="3214669" y="2846928"/>
          <a:ext cx="533408" cy="533408"/>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DA581FFF-D944-47BE-803B-8C4C28B295D0}">
      <dsp:nvSpPr>
        <dsp:cNvPr id="0" name=""/>
        <dsp:cNvSpPr/>
      </dsp:nvSpPr>
      <dsp:spPr>
        <a:xfrm>
          <a:off x="2719362" y="3868024"/>
          <a:ext cx="1524023" cy="1047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defRPr cap="all"/>
          </a:pPr>
          <a:r>
            <a:rPr lang="en-US" sz="1300" kern="1200" dirty="0">
              <a:latin typeface="Avenir Next LT Pro" panose="020B0504020202020204" pitchFamily="34" charset="77"/>
            </a:rPr>
            <a:t>Please tell us your intent to submit</a:t>
          </a:r>
        </a:p>
      </dsp:txBody>
      <dsp:txXfrm>
        <a:off x="2719362" y="3868024"/>
        <a:ext cx="1524023" cy="1047766"/>
      </dsp:txXfrm>
    </dsp:sp>
    <dsp:sp modelId="{245754B3-81EC-42A2-AAE4-66AEC12C31B0}">
      <dsp:nvSpPr>
        <dsp:cNvPr id="0" name=""/>
        <dsp:cNvSpPr/>
      </dsp:nvSpPr>
      <dsp:spPr>
        <a:xfrm>
          <a:off x="4807274" y="2648805"/>
          <a:ext cx="929654" cy="929654"/>
        </a:xfrm>
        <a:prstGeom prst="ellipse">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11492C9-27B9-4E0A-8EEA-AA29CB74BD6A}">
      <dsp:nvSpPr>
        <dsp:cNvPr id="0" name=""/>
        <dsp:cNvSpPr/>
      </dsp:nvSpPr>
      <dsp:spPr>
        <a:xfrm>
          <a:off x="5005397" y="2846928"/>
          <a:ext cx="533408" cy="533408"/>
        </a:xfrm>
        <a:prstGeom prst="rect">
          <a:avLst/>
        </a:prstGeom>
        <a:blipFill rotWithShape="1">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rcRect/>
          <a:stretch>
            <a:fillRect/>
          </a:stretch>
        </a:blipFill>
        <a:ln w="15875"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8FC0D00-C986-4D6F-A588-218974809206}">
      <dsp:nvSpPr>
        <dsp:cNvPr id="0" name=""/>
        <dsp:cNvSpPr/>
      </dsp:nvSpPr>
      <dsp:spPr>
        <a:xfrm>
          <a:off x="4510089" y="3868024"/>
          <a:ext cx="1524023" cy="10477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577850">
            <a:lnSpc>
              <a:spcPct val="100000"/>
            </a:lnSpc>
            <a:spcBef>
              <a:spcPct val="0"/>
            </a:spcBef>
            <a:spcAft>
              <a:spcPct val="35000"/>
            </a:spcAft>
            <a:buNone/>
            <a:defRPr cap="all"/>
          </a:pPr>
          <a:r>
            <a:rPr lang="en-US" sz="1300" kern="1200" dirty="0">
              <a:latin typeface="Avenir Next LT Pro" panose="020B0504020202020204" pitchFamily="34" charset="77"/>
            </a:rPr>
            <a:t>CDBG funds can not serve Dover, Parsippany-Troy Hills</a:t>
          </a:r>
        </a:p>
      </dsp:txBody>
      <dsp:txXfrm>
        <a:off x="4510089" y="3868024"/>
        <a:ext cx="1524023" cy="104776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169ED7-074B-E047-BAE8-CD10A9FFDB7C}">
      <dsp:nvSpPr>
        <dsp:cNvPr id="0" name=""/>
        <dsp:cNvSpPr/>
      </dsp:nvSpPr>
      <dsp:spPr>
        <a:xfrm>
          <a:off x="0" y="36934"/>
          <a:ext cx="3037581" cy="182254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Do you have the institutional capacity?</a:t>
          </a:r>
        </a:p>
      </dsp:txBody>
      <dsp:txXfrm>
        <a:off x="0" y="36934"/>
        <a:ext cx="3037581" cy="1822549"/>
      </dsp:txXfrm>
    </dsp:sp>
    <dsp:sp modelId="{2E0125CE-B2D2-574B-8391-64D7B92A2BF1}">
      <dsp:nvSpPr>
        <dsp:cNvPr id="0" name=""/>
        <dsp:cNvSpPr/>
      </dsp:nvSpPr>
      <dsp:spPr>
        <a:xfrm>
          <a:off x="3341340" y="36934"/>
          <a:ext cx="3037581" cy="1822549"/>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Is the Activity financially viable?</a:t>
          </a:r>
        </a:p>
      </dsp:txBody>
      <dsp:txXfrm>
        <a:off x="3341340" y="36934"/>
        <a:ext cx="3037581" cy="1822549"/>
      </dsp:txXfrm>
    </dsp:sp>
    <dsp:sp modelId="{A74704E4-D790-DE41-8A23-D590BBF1770D}">
      <dsp:nvSpPr>
        <dsp:cNvPr id="0" name=""/>
        <dsp:cNvSpPr/>
      </dsp:nvSpPr>
      <dsp:spPr>
        <a:xfrm>
          <a:off x="6682680" y="36934"/>
          <a:ext cx="3037581" cy="1822549"/>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Are all sources of funding committed?</a:t>
          </a:r>
        </a:p>
      </dsp:txBody>
      <dsp:txXfrm>
        <a:off x="6682680" y="36934"/>
        <a:ext cx="3037581" cy="1822549"/>
      </dsp:txXfrm>
    </dsp:sp>
    <dsp:sp modelId="{AC02E7B1-6A6D-5C4F-943C-F9B59A907472}">
      <dsp:nvSpPr>
        <dsp:cNvPr id="0" name=""/>
        <dsp:cNvSpPr/>
      </dsp:nvSpPr>
      <dsp:spPr>
        <a:xfrm>
          <a:off x="0" y="2163241"/>
          <a:ext cx="3037581" cy="1822549"/>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Do you have the match requirements?</a:t>
          </a:r>
        </a:p>
      </dsp:txBody>
      <dsp:txXfrm>
        <a:off x="0" y="2163241"/>
        <a:ext cx="3037581" cy="1822549"/>
      </dsp:txXfrm>
    </dsp:sp>
    <dsp:sp modelId="{2FC9B9FC-9FB6-BC43-82D6-79495F4D1DF1}">
      <dsp:nvSpPr>
        <dsp:cNvPr id="0" name=""/>
        <dsp:cNvSpPr/>
      </dsp:nvSpPr>
      <dsp:spPr>
        <a:xfrm>
          <a:off x="3341340" y="2163241"/>
          <a:ext cx="3037581" cy="1822549"/>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Know the CDBG/HOME rent and income guidelines</a:t>
          </a:r>
        </a:p>
      </dsp:txBody>
      <dsp:txXfrm>
        <a:off x="3341340" y="2163241"/>
        <a:ext cx="3037581" cy="1822549"/>
      </dsp:txXfrm>
    </dsp:sp>
    <dsp:sp modelId="{58AA5FF8-46BA-3C4C-8D3C-CCDC37F58F28}">
      <dsp:nvSpPr>
        <dsp:cNvPr id="0" name=""/>
        <dsp:cNvSpPr/>
      </dsp:nvSpPr>
      <dsp:spPr>
        <a:xfrm>
          <a:off x="6682680" y="2163241"/>
          <a:ext cx="3037581" cy="1822549"/>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ctr" defTabSz="1377950">
            <a:lnSpc>
              <a:spcPct val="90000"/>
            </a:lnSpc>
            <a:spcBef>
              <a:spcPct val="0"/>
            </a:spcBef>
            <a:spcAft>
              <a:spcPct val="35000"/>
            </a:spcAft>
            <a:buNone/>
          </a:pPr>
          <a:r>
            <a:rPr lang="en-US" sz="3100" kern="1200" dirty="0"/>
            <a:t>Can the project be completed with one grant?</a:t>
          </a:r>
        </a:p>
      </dsp:txBody>
      <dsp:txXfrm>
        <a:off x="6682680" y="2163241"/>
        <a:ext cx="3037581" cy="182254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C52EAC-3B9F-4376-B677-4CCD7C032A07}">
      <dsp:nvSpPr>
        <dsp:cNvPr id="0" name=""/>
        <dsp:cNvSpPr/>
      </dsp:nvSpPr>
      <dsp:spPr>
        <a:xfrm>
          <a:off x="0" y="442577"/>
          <a:ext cx="5641974" cy="529200"/>
        </a:xfrm>
        <a:prstGeom prst="rect">
          <a:avLst/>
        </a:prstGeom>
        <a:solidFill>
          <a:schemeClr val="lt1">
            <a:alpha val="90000"/>
            <a:hueOff val="0"/>
            <a:satOff val="0"/>
            <a:lumOff val="0"/>
            <a:alphaOff val="0"/>
          </a:schemeClr>
        </a:solidFill>
        <a:ln w="15875"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AEFE81F-86E8-4D71-90BB-99C0C6EB5B81}">
      <dsp:nvSpPr>
        <dsp:cNvPr id="0" name=""/>
        <dsp:cNvSpPr/>
      </dsp:nvSpPr>
      <dsp:spPr>
        <a:xfrm>
          <a:off x="282098" y="132617"/>
          <a:ext cx="3949382" cy="61992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933450">
            <a:lnSpc>
              <a:spcPct val="90000"/>
            </a:lnSpc>
            <a:spcBef>
              <a:spcPct val="0"/>
            </a:spcBef>
            <a:spcAft>
              <a:spcPct val="35000"/>
            </a:spcAft>
            <a:buNone/>
          </a:pPr>
          <a:r>
            <a:rPr lang="en-US" sz="2100" kern="1200" dirty="0"/>
            <a:t>Comply with the 5 Year Consolidated Plan</a:t>
          </a:r>
        </a:p>
      </dsp:txBody>
      <dsp:txXfrm>
        <a:off x="312360" y="162879"/>
        <a:ext cx="3888858" cy="559396"/>
      </dsp:txXfrm>
    </dsp:sp>
    <dsp:sp modelId="{FD9AFB92-1457-49A3-A8D6-2A62A9A0B010}">
      <dsp:nvSpPr>
        <dsp:cNvPr id="0" name=""/>
        <dsp:cNvSpPr/>
      </dsp:nvSpPr>
      <dsp:spPr>
        <a:xfrm>
          <a:off x="0" y="1395137"/>
          <a:ext cx="5641974" cy="1488374"/>
        </a:xfrm>
        <a:prstGeom prst="rect">
          <a:avLst/>
        </a:prstGeom>
        <a:solidFill>
          <a:schemeClr val="lt1">
            <a:alpha val="90000"/>
            <a:hueOff val="0"/>
            <a:satOff val="0"/>
            <a:lumOff val="0"/>
            <a:alphaOff val="0"/>
          </a:schemeClr>
        </a:solidFill>
        <a:ln w="15875" cap="flat" cmpd="sng" algn="ctr">
          <a:solidFill>
            <a:schemeClr val="accent2">
              <a:hueOff val="-2447042"/>
              <a:satOff val="10798"/>
              <a:lumOff val="-183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37880" tIns="437388" rIns="437880" bIns="149352" numCol="1" spcCol="1270" anchor="t" anchorCtr="0">
          <a:noAutofit/>
        </a:bodyPr>
        <a:lstStyle/>
        <a:p>
          <a:pPr marL="228600" lvl="1" indent="-228600" algn="l" defTabSz="933450">
            <a:lnSpc>
              <a:spcPct val="90000"/>
            </a:lnSpc>
            <a:spcBef>
              <a:spcPct val="0"/>
            </a:spcBef>
            <a:spcAft>
              <a:spcPct val="15000"/>
            </a:spcAft>
            <a:buChar char="•"/>
          </a:pPr>
          <a:r>
            <a:rPr lang="en-US" sz="2100" kern="1200" dirty="0"/>
            <a:t>Benefit Low- and Moderate-Income People</a:t>
          </a:r>
        </a:p>
        <a:p>
          <a:pPr marL="228600" lvl="1" indent="-228600" algn="l" defTabSz="933450">
            <a:lnSpc>
              <a:spcPct val="90000"/>
            </a:lnSpc>
            <a:spcBef>
              <a:spcPct val="0"/>
            </a:spcBef>
            <a:spcAft>
              <a:spcPct val="15000"/>
            </a:spcAft>
            <a:buChar char="•"/>
          </a:pPr>
          <a:r>
            <a:rPr lang="en-US" sz="2100" kern="1200" dirty="0"/>
            <a:t>Serve to eliminate Slum and Blight</a:t>
          </a:r>
        </a:p>
        <a:p>
          <a:pPr marL="228600" lvl="1" indent="-228600" algn="l" defTabSz="933450">
            <a:lnSpc>
              <a:spcPct val="90000"/>
            </a:lnSpc>
            <a:spcBef>
              <a:spcPct val="0"/>
            </a:spcBef>
            <a:spcAft>
              <a:spcPct val="15000"/>
            </a:spcAft>
            <a:buChar char="•"/>
          </a:pPr>
          <a:r>
            <a:rPr lang="en-US" sz="2100" kern="1200" dirty="0"/>
            <a:t>Meet an Urgent Need</a:t>
          </a:r>
        </a:p>
      </dsp:txBody>
      <dsp:txXfrm>
        <a:off x="0" y="1395137"/>
        <a:ext cx="5641974" cy="1488374"/>
      </dsp:txXfrm>
    </dsp:sp>
    <dsp:sp modelId="{6500CB65-48C4-4A11-BCAE-84E50E9F335E}">
      <dsp:nvSpPr>
        <dsp:cNvPr id="0" name=""/>
        <dsp:cNvSpPr/>
      </dsp:nvSpPr>
      <dsp:spPr>
        <a:xfrm>
          <a:off x="282098" y="1085177"/>
          <a:ext cx="3949382" cy="619920"/>
        </a:xfrm>
        <a:prstGeom prst="roundRect">
          <a:avLst/>
        </a:prstGeom>
        <a:solidFill>
          <a:schemeClr val="accent2">
            <a:hueOff val="-2447042"/>
            <a:satOff val="10798"/>
            <a:lumOff val="-18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933450">
            <a:lnSpc>
              <a:spcPct val="90000"/>
            </a:lnSpc>
            <a:spcBef>
              <a:spcPct val="0"/>
            </a:spcBef>
            <a:spcAft>
              <a:spcPct val="35000"/>
            </a:spcAft>
            <a:buNone/>
          </a:pPr>
          <a:r>
            <a:rPr lang="en-US" sz="2100" kern="1200" dirty="0"/>
            <a:t>Satisfy 1 of the 3 National Objectives:</a:t>
          </a:r>
        </a:p>
      </dsp:txBody>
      <dsp:txXfrm>
        <a:off x="312360" y="1115439"/>
        <a:ext cx="3888858" cy="559396"/>
      </dsp:txXfrm>
    </dsp:sp>
    <dsp:sp modelId="{F3CE7EE9-47A0-43BD-BEE2-05AEC3ADC4D7}">
      <dsp:nvSpPr>
        <dsp:cNvPr id="0" name=""/>
        <dsp:cNvSpPr/>
      </dsp:nvSpPr>
      <dsp:spPr>
        <a:xfrm>
          <a:off x="0" y="3306872"/>
          <a:ext cx="5641974" cy="529200"/>
        </a:xfrm>
        <a:prstGeom prst="rect">
          <a:avLst/>
        </a:prstGeom>
        <a:solidFill>
          <a:schemeClr val="lt1">
            <a:alpha val="90000"/>
            <a:hueOff val="0"/>
            <a:satOff val="0"/>
            <a:lumOff val="0"/>
            <a:alphaOff val="0"/>
          </a:schemeClr>
        </a:solidFill>
        <a:ln w="15875" cap="flat" cmpd="sng" algn="ctr">
          <a:solidFill>
            <a:schemeClr val="accent2">
              <a:hueOff val="-4894083"/>
              <a:satOff val="21595"/>
              <a:lumOff val="-3660"/>
              <a:alphaOff val="0"/>
            </a:schemeClr>
          </a:solidFill>
          <a:prstDash val="solid"/>
        </a:ln>
        <a:effectLst/>
      </dsp:spPr>
      <dsp:style>
        <a:lnRef idx="2">
          <a:scrgbClr r="0" g="0" b="0"/>
        </a:lnRef>
        <a:fillRef idx="1">
          <a:scrgbClr r="0" g="0" b="0"/>
        </a:fillRef>
        <a:effectRef idx="0">
          <a:scrgbClr r="0" g="0" b="0"/>
        </a:effectRef>
        <a:fontRef idx="minor"/>
      </dsp:style>
    </dsp:sp>
    <dsp:sp modelId="{CFD24392-EBFE-434E-8C11-B249C97632FC}">
      <dsp:nvSpPr>
        <dsp:cNvPr id="0" name=""/>
        <dsp:cNvSpPr/>
      </dsp:nvSpPr>
      <dsp:spPr>
        <a:xfrm>
          <a:off x="282098" y="2996912"/>
          <a:ext cx="3949382" cy="619920"/>
        </a:xfrm>
        <a:prstGeom prst="roundRect">
          <a:avLst/>
        </a:prstGeom>
        <a:solidFill>
          <a:schemeClr val="accent2">
            <a:hueOff val="-4894083"/>
            <a:satOff val="21595"/>
            <a:lumOff val="-36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933450">
            <a:lnSpc>
              <a:spcPct val="90000"/>
            </a:lnSpc>
            <a:spcBef>
              <a:spcPct val="0"/>
            </a:spcBef>
            <a:spcAft>
              <a:spcPct val="35000"/>
            </a:spcAft>
            <a:buNone/>
          </a:pPr>
          <a:r>
            <a:rPr lang="en-US" sz="2100" kern="1200" dirty="0"/>
            <a:t>Meet an Identified Priority</a:t>
          </a:r>
        </a:p>
      </dsp:txBody>
      <dsp:txXfrm>
        <a:off x="312360" y="3027174"/>
        <a:ext cx="3888858" cy="559396"/>
      </dsp:txXfrm>
    </dsp:sp>
    <dsp:sp modelId="{1861D896-E55E-4B5A-9676-4174AB6A414B}">
      <dsp:nvSpPr>
        <dsp:cNvPr id="0" name=""/>
        <dsp:cNvSpPr/>
      </dsp:nvSpPr>
      <dsp:spPr>
        <a:xfrm>
          <a:off x="0" y="4259432"/>
          <a:ext cx="5641974" cy="529200"/>
        </a:xfrm>
        <a:prstGeom prst="rect">
          <a:avLst/>
        </a:prstGeom>
        <a:solidFill>
          <a:schemeClr val="lt1">
            <a:alpha val="90000"/>
            <a:hueOff val="0"/>
            <a:satOff val="0"/>
            <a:lumOff val="0"/>
            <a:alphaOff val="0"/>
          </a:schemeClr>
        </a:solidFill>
        <a:ln w="15875" cap="flat" cmpd="sng" algn="ctr">
          <a:solidFill>
            <a:schemeClr val="accent2">
              <a:hueOff val="-7341125"/>
              <a:satOff val="32393"/>
              <a:lumOff val="-5490"/>
              <a:alphaOff val="0"/>
            </a:schemeClr>
          </a:solidFill>
          <a:prstDash val="solid"/>
        </a:ln>
        <a:effectLst/>
      </dsp:spPr>
      <dsp:style>
        <a:lnRef idx="2">
          <a:scrgbClr r="0" g="0" b="0"/>
        </a:lnRef>
        <a:fillRef idx="1">
          <a:scrgbClr r="0" g="0" b="0"/>
        </a:fillRef>
        <a:effectRef idx="0">
          <a:scrgbClr r="0" g="0" b="0"/>
        </a:effectRef>
        <a:fontRef idx="minor"/>
      </dsp:style>
    </dsp:sp>
    <dsp:sp modelId="{1424CA65-8AA3-48B0-809F-8BED7ECA7D26}">
      <dsp:nvSpPr>
        <dsp:cNvPr id="0" name=""/>
        <dsp:cNvSpPr/>
      </dsp:nvSpPr>
      <dsp:spPr>
        <a:xfrm>
          <a:off x="282098" y="3949472"/>
          <a:ext cx="3949382" cy="619920"/>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9277" tIns="0" rIns="149277" bIns="0" numCol="1" spcCol="1270" anchor="ctr" anchorCtr="0">
          <a:noAutofit/>
        </a:bodyPr>
        <a:lstStyle/>
        <a:p>
          <a:pPr marL="0" lvl="0" indent="0" algn="l" defTabSz="933450">
            <a:lnSpc>
              <a:spcPct val="90000"/>
            </a:lnSpc>
            <a:spcBef>
              <a:spcPct val="0"/>
            </a:spcBef>
            <a:spcAft>
              <a:spcPct val="35000"/>
            </a:spcAft>
            <a:buNone/>
          </a:pPr>
          <a:r>
            <a:rPr lang="en-US" sz="2100" kern="1200" dirty="0"/>
            <a:t>Is it eligible</a:t>
          </a:r>
        </a:p>
      </dsp:txBody>
      <dsp:txXfrm>
        <a:off x="312360" y="3979734"/>
        <a:ext cx="3888858" cy="55939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475B8D-D6E5-AF42-90A5-8BADF35A4D19}">
      <dsp:nvSpPr>
        <dsp:cNvPr id="0" name=""/>
        <dsp:cNvSpPr/>
      </dsp:nvSpPr>
      <dsp:spPr>
        <a:xfrm>
          <a:off x="0" y="59374"/>
          <a:ext cx="5528338" cy="979290"/>
        </a:xfrm>
        <a:prstGeom prst="round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Comply with the 5 Year Consolidated Plan</a:t>
          </a:r>
        </a:p>
      </dsp:txBody>
      <dsp:txXfrm>
        <a:off x="47805" y="107179"/>
        <a:ext cx="5432728" cy="883680"/>
      </dsp:txXfrm>
    </dsp:sp>
    <dsp:sp modelId="{9E37494C-9C42-C845-BB86-628EE0F43AF4}">
      <dsp:nvSpPr>
        <dsp:cNvPr id="0" name=""/>
        <dsp:cNvSpPr/>
      </dsp:nvSpPr>
      <dsp:spPr>
        <a:xfrm>
          <a:off x="0" y="1116424"/>
          <a:ext cx="5528338" cy="979290"/>
        </a:xfrm>
        <a:prstGeom prst="roundRect">
          <a:avLst/>
        </a:prstGeom>
        <a:solidFill>
          <a:schemeClr val="accent2">
            <a:hueOff val="-2447042"/>
            <a:satOff val="10798"/>
            <a:lumOff val="-183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Satisfy 1 of the 3 National Objectives:</a:t>
          </a:r>
        </a:p>
      </dsp:txBody>
      <dsp:txXfrm>
        <a:off x="47805" y="1164229"/>
        <a:ext cx="5432728" cy="883680"/>
      </dsp:txXfrm>
    </dsp:sp>
    <dsp:sp modelId="{7E5B37AF-3024-704D-801D-4DED513E76CA}">
      <dsp:nvSpPr>
        <dsp:cNvPr id="0" name=""/>
        <dsp:cNvSpPr/>
      </dsp:nvSpPr>
      <dsp:spPr>
        <a:xfrm>
          <a:off x="0" y="2095714"/>
          <a:ext cx="5528338" cy="9780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5525" tIns="34290" rIns="192024" bIns="34290" numCol="1" spcCol="1270" anchor="t" anchorCtr="0">
          <a:noAutofit/>
        </a:bodyPr>
        <a:lstStyle/>
        <a:p>
          <a:pPr marL="228600" lvl="1" indent="-228600" algn="l" defTabSz="933450">
            <a:lnSpc>
              <a:spcPct val="90000"/>
            </a:lnSpc>
            <a:spcBef>
              <a:spcPct val="0"/>
            </a:spcBef>
            <a:spcAft>
              <a:spcPct val="20000"/>
            </a:spcAft>
            <a:buChar char="•"/>
          </a:pPr>
          <a:r>
            <a:rPr lang="en-US" sz="2100" kern="1200" dirty="0"/>
            <a:t>Benefit Low-and- Moderate Income Persons </a:t>
          </a:r>
        </a:p>
        <a:p>
          <a:pPr marL="228600" lvl="1" indent="-228600" algn="l" defTabSz="933450">
            <a:lnSpc>
              <a:spcPct val="90000"/>
            </a:lnSpc>
            <a:spcBef>
              <a:spcPct val="0"/>
            </a:spcBef>
            <a:spcAft>
              <a:spcPct val="20000"/>
            </a:spcAft>
            <a:buChar char="•"/>
          </a:pPr>
          <a:r>
            <a:rPr lang="en-US" sz="2100" kern="1200" dirty="0"/>
            <a:t>Serve to eliminate Slum and Blight</a:t>
          </a:r>
        </a:p>
        <a:p>
          <a:pPr marL="228600" lvl="1" indent="-228600" algn="l" defTabSz="933450">
            <a:lnSpc>
              <a:spcPct val="90000"/>
            </a:lnSpc>
            <a:spcBef>
              <a:spcPct val="0"/>
            </a:spcBef>
            <a:spcAft>
              <a:spcPct val="20000"/>
            </a:spcAft>
            <a:buChar char="•"/>
          </a:pPr>
          <a:r>
            <a:rPr lang="en-US" sz="2100" kern="1200" dirty="0"/>
            <a:t>Meet an Urgent Need</a:t>
          </a:r>
        </a:p>
      </dsp:txBody>
      <dsp:txXfrm>
        <a:off x="0" y="2095714"/>
        <a:ext cx="5528338" cy="978075"/>
      </dsp:txXfrm>
    </dsp:sp>
    <dsp:sp modelId="{B58B4772-6D80-EF41-A0C4-571C17EAA65D}">
      <dsp:nvSpPr>
        <dsp:cNvPr id="0" name=""/>
        <dsp:cNvSpPr/>
      </dsp:nvSpPr>
      <dsp:spPr>
        <a:xfrm>
          <a:off x="0" y="3073789"/>
          <a:ext cx="5528338" cy="979290"/>
        </a:xfrm>
        <a:prstGeom prst="roundRect">
          <a:avLst/>
        </a:prstGeom>
        <a:solidFill>
          <a:schemeClr val="accent2">
            <a:hueOff val="-4894083"/>
            <a:satOff val="21595"/>
            <a:lumOff val="-366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Meet an Identified Priority</a:t>
          </a:r>
        </a:p>
      </dsp:txBody>
      <dsp:txXfrm>
        <a:off x="47805" y="3121594"/>
        <a:ext cx="5432728" cy="883680"/>
      </dsp:txXfrm>
    </dsp:sp>
    <dsp:sp modelId="{DDCA92F6-82B4-9143-90B5-D6883E3695B5}">
      <dsp:nvSpPr>
        <dsp:cNvPr id="0" name=""/>
        <dsp:cNvSpPr/>
      </dsp:nvSpPr>
      <dsp:spPr>
        <a:xfrm>
          <a:off x="0" y="4130839"/>
          <a:ext cx="5528338" cy="979290"/>
        </a:xfrm>
        <a:prstGeom prst="roundRect">
          <a:avLst/>
        </a:prstGeom>
        <a:solidFill>
          <a:schemeClr val="accent2">
            <a:hueOff val="-7341125"/>
            <a:satOff val="32393"/>
            <a:lumOff val="-549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l" defTabSz="1200150">
            <a:lnSpc>
              <a:spcPct val="90000"/>
            </a:lnSpc>
            <a:spcBef>
              <a:spcPct val="0"/>
            </a:spcBef>
            <a:spcAft>
              <a:spcPct val="35000"/>
            </a:spcAft>
            <a:buNone/>
          </a:pPr>
          <a:r>
            <a:rPr lang="en-US" sz="2700" kern="1200" dirty="0"/>
            <a:t>Is it eligible</a:t>
          </a:r>
        </a:p>
      </dsp:txBody>
      <dsp:txXfrm>
        <a:off x="47805" y="4178644"/>
        <a:ext cx="5432728" cy="883680"/>
      </dsp:txXfrm>
    </dsp:sp>
  </dsp:spTree>
</dsp:drawing>
</file>

<file path=ppt/diagrams/layout1.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layout10.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4.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76135F-E627-1740-8603-B40F06D20C6A}" type="datetimeFigureOut">
              <a:rPr lang="en-US" smtClean="0"/>
              <a:t>2/10/2026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554679-7A32-6C42-887A-CDB034DF777C}" type="slidenum">
              <a:rPr lang="en-US" smtClean="0"/>
              <a:t>‹#›</a:t>
            </a:fld>
            <a:endParaRPr lang="en-US" dirty="0"/>
          </a:p>
        </p:txBody>
      </p:sp>
    </p:spTree>
    <p:extLst>
      <p:ext uri="{BB962C8B-B14F-4D97-AF65-F5344CB8AC3E}">
        <p14:creationId xmlns:p14="http://schemas.microsoft.com/office/powerpoint/2010/main" val="3420842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highlight>
                <a:srgbClr val="FFFF00"/>
              </a:highlight>
            </a:endParaRPr>
          </a:p>
        </p:txBody>
      </p:sp>
      <p:sp>
        <p:nvSpPr>
          <p:cNvPr id="4" name="Slide Number Placeholder 3"/>
          <p:cNvSpPr>
            <a:spLocks noGrp="1"/>
          </p:cNvSpPr>
          <p:nvPr>
            <p:ph type="sldNum" sz="quarter" idx="5"/>
          </p:nvPr>
        </p:nvSpPr>
        <p:spPr/>
        <p:txBody>
          <a:bodyPr/>
          <a:lstStyle/>
          <a:p>
            <a:fld id="{56554679-7A32-6C42-887A-CDB034DF777C}" type="slidenum">
              <a:rPr lang="en-US" smtClean="0"/>
              <a:t>1</a:t>
            </a:fld>
            <a:endParaRPr lang="en-US" dirty="0"/>
          </a:p>
        </p:txBody>
      </p:sp>
    </p:spTree>
    <p:extLst>
      <p:ext uri="{BB962C8B-B14F-4D97-AF65-F5344CB8AC3E}">
        <p14:creationId xmlns:p14="http://schemas.microsoft.com/office/powerpoint/2010/main" val="34056463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ESG can be used to provide low-barrier emergency shelter operating costs</a:t>
            </a:r>
          </a:p>
        </p:txBody>
      </p:sp>
      <p:sp>
        <p:nvSpPr>
          <p:cNvPr id="4" name="Slide Number Placeholder 3"/>
          <p:cNvSpPr>
            <a:spLocks noGrp="1"/>
          </p:cNvSpPr>
          <p:nvPr>
            <p:ph type="sldNum" sz="quarter" idx="5"/>
          </p:nvPr>
        </p:nvSpPr>
        <p:spPr/>
        <p:txBody>
          <a:bodyPr/>
          <a:lstStyle/>
          <a:p>
            <a:fld id="{E65CA4D8-DDF6-47AB-A35F-E11B32DF66F6}" type="slidenum">
              <a:rPr lang="en-US" smtClean="0"/>
              <a:t>14</a:t>
            </a:fld>
            <a:endParaRPr lang="en-US" dirty="0"/>
          </a:p>
        </p:txBody>
      </p:sp>
    </p:spTree>
    <p:extLst>
      <p:ext uri="{BB962C8B-B14F-4D97-AF65-F5344CB8AC3E}">
        <p14:creationId xmlns:p14="http://schemas.microsoft.com/office/powerpoint/2010/main" val="30699426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15% of the HOME grant is set aside for CHDOs</a:t>
            </a: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65CA4D8-DDF6-47AB-A35F-E11B32DF66F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07020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5CA4D8-DDF6-47AB-A35F-E11B32DF66F6}" type="slidenum">
              <a:rPr lang="en-US" smtClean="0"/>
              <a:t>25</a:t>
            </a:fld>
            <a:endParaRPr lang="en-US" dirty="0"/>
          </a:p>
        </p:txBody>
      </p:sp>
    </p:spTree>
    <p:extLst>
      <p:ext uri="{BB962C8B-B14F-4D97-AF65-F5344CB8AC3E}">
        <p14:creationId xmlns:p14="http://schemas.microsoft.com/office/powerpoint/2010/main" val="102341999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0070C0"/>
              </a:solidFill>
            </a:endParaRPr>
          </a:p>
        </p:txBody>
      </p:sp>
      <p:sp>
        <p:nvSpPr>
          <p:cNvPr id="4" name="Slide Number Placeholder 3"/>
          <p:cNvSpPr>
            <a:spLocks noGrp="1"/>
          </p:cNvSpPr>
          <p:nvPr>
            <p:ph type="sldNum" sz="quarter" idx="5"/>
          </p:nvPr>
        </p:nvSpPr>
        <p:spPr/>
        <p:txBody>
          <a:bodyPr/>
          <a:lstStyle/>
          <a:p>
            <a:fld id="{E65CA4D8-DDF6-47AB-A35F-E11B32DF66F6}" type="slidenum">
              <a:rPr lang="en-US" smtClean="0"/>
              <a:t>29</a:t>
            </a:fld>
            <a:endParaRPr lang="en-US" dirty="0"/>
          </a:p>
        </p:txBody>
      </p:sp>
    </p:spTree>
    <p:extLst>
      <p:ext uri="{BB962C8B-B14F-4D97-AF65-F5344CB8AC3E}">
        <p14:creationId xmlns:p14="http://schemas.microsoft.com/office/powerpoint/2010/main" val="40989504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chemeClr val="tx1"/>
              </a:solidFill>
            </a:endParaRPr>
          </a:p>
        </p:txBody>
      </p:sp>
      <p:sp>
        <p:nvSpPr>
          <p:cNvPr id="4" name="Slide Number Placeholder 3"/>
          <p:cNvSpPr>
            <a:spLocks noGrp="1"/>
          </p:cNvSpPr>
          <p:nvPr>
            <p:ph type="sldNum" sz="quarter" idx="5"/>
          </p:nvPr>
        </p:nvSpPr>
        <p:spPr/>
        <p:txBody>
          <a:bodyPr/>
          <a:lstStyle/>
          <a:p>
            <a:fld id="{E65CA4D8-DDF6-47AB-A35F-E11B32DF66F6}" type="slidenum">
              <a:rPr lang="en-US" smtClean="0"/>
              <a:t>31</a:t>
            </a:fld>
            <a:endParaRPr lang="en-US" dirty="0"/>
          </a:p>
        </p:txBody>
      </p:sp>
    </p:spTree>
    <p:extLst>
      <p:ext uri="{BB962C8B-B14F-4D97-AF65-F5344CB8AC3E}">
        <p14:creationId xmlns:p14="http://schemas.microsoft.com/office/powerpoint/2010/main" val="1307643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6554679-7A32-6C42-887A-CDB034DF777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26863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5CA4D8-DDF6-47AB-A35F-E11B32DF66F6}" type="slidenum">
              <a:rPr lang="en-US" smtClean="0"/>
              <a:t>41</a:t>
            </a:fld>
            <a:endParaRPr lang="en-US" dirty="0"/>
          </a:p>
        </p:txBody>
      </p:sp>
    </p:spTree>
    <p:extLst>
      <p:ext uri="{BB962C8B-B14F-4D97-AF65-F5344CB8AC3E}">
        <p14:creationId xmlns:p14="http://schemas.microsoft.com/office/powerpoint/2010/main" val="34163640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8500"/>
            <a:ext cx="61976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5CA4D8-DDF6-47AB-A35F-E11B32DF66F6}" type="slidenum">
              <a:rPr lang="en-US" smtClean="0"/>
              <a:t>43</a:t>
            </a:fld>
            <a:endParaRPr lang="en-US" dirty="0"/>
          </a:p>
        </p:txBody>
      </p:sp>
    </p:spTree>
    <p:extLst>
      <p:ext uri="{BB962C8B-B14F-4D97-AF65-F5344CB8AC3E}">
        <p14:creationId xmlns:p14="http://schemas.microsoft.com/office/powerpoint/2010/main" val="3953700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5CA4D8-DDF6-47AB-A35F-E11B32DF66F6}" type="slidenum">
              <a:rPr lang="en-US" smtClean="0"/>
              <a:t>2</a:t>
            </a:fld>
            <a:endParaRPr lang="en-US" dirty="0"/>
          </a:p>
        </p:txBody>
      </p:sp>
    </p:spTree>
    <p:extLst>
      <p:ext uri="{BB962C8B-B14F-4D97-AF65-F5344CB8AC3E}">
        <p14:creationId xmlns:p14="http://schemas.microsoft.com/office/powerpoint/2010/main" val="29269796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65CA4D8-DDF6-47AB-A35F-E11B32DF66F6}" type="slidenum">
              <a:rPr lang="en-US" smtClean="0"/>
              <a:t>3</a:t>
            </a:fld>
            <a:endParaRPr lang="en-US" dirty="0"/>
          </a:p>
        </p:txBody>
      </p:sp>
    </p:spTree>
    <p:extLst>
      <p:ext uri="{BB962C8B-B14F-4D97-AF65-F5344CB8AC3E}">
        <p14:creationId xmlns:p14="http://schemas.microsoft.com/office/powerpoint/2010/main" val="50560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56554679-7A32-6C42-887A-CDB034DF777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01164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698500"/>
            <a:ext cx="6203950" cy="349091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65CA4D8-DDF6-47AB-A35F-E11B32DF66F6}" type="slidenum">
              <a:rPr lang="en-US" smtClean="0"/>
              <a:t>5</a:t>
            </a:fld>
            <a:endParaRPr lang="en-US" dirty="0"/>
          </a:p>
        </p:txBody>
      </p:sp>
    </p:spTree>
    <p:extLst>
      <p:ext uri="{BB962C8B-B14F-4D97-AF65-F5344CB8AC3E}">
        <p14:creationId xmlns:p14="http://schemas.microsoft.com/office/powerpoint/2010/main" val="4766470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C829AB-68F2-4279-B62C-C063670A7D9C}" type="slidenum">
              <a:rPr lang="en-US" smtClean="0"/>
              <a:t>6</a:t>
            </a:fld>
            <a:endParaRPr lang="en-US" dirty="0"/>
          </a:p>
        </p:txBody>
      </p:sp>
    </p:spTree>
    <p:extLst>
      <p:ext uri="{BB962C8B-B14F-4D97-AF65-F5344CB8AC3E}">
        <p14:creationId xmlns:p14="http://schemas.microsoft.com/office/powerpoint/2010/main" val="3117637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6554679-7A32-6C42-887A-CDB034DF777C}" type="slidenum">
              <a:rPr lang="en-US" smtClean="0"/>
              <a:t>9</a:t>
            </a:fld>
            <a:endParaRPr lang="en-US" dirty="0"/>
          </a:p>
        </p:txBody>
      </p:sp>
    </p:spTree>
    <p:extLst>
      <p:ext uri="{BB962C8B-B14F-4D97-AF65-F5344CB8AC3E}">
        <p14:creationId xmlns:p14="http://schemas.microsoft.com/office/powerpoint/2010/main" val="33526047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1A24EF-AC1D-5C70-960B-00EBFD7E1F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5E62B8-DDC9-F8B6-D5F0-BFB53F6D3F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FBC204-CF7E-4F3E-75F5-9D057A4097A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3191F87-CA27-20B9-394E-49F60A12EA0F}"/>
              </a:ext>
            </a:extLst>
          </p:cNvPr>
          <p:cNvSpPr>
            <a:spLocks noGrp="1"/>
          </p:cNvSpPr>
          <p:nvPr>
            <p:ph type="sldNum" sz="quarter" idx="5"/>
          </p:nvPr>
        </p:nvSpPr>
        <p:spPr/>
        <p:txBody>
          <a:bodyPr/>
          <a:lstStyle/>
          <a:p>
            <a:fld id="{56554679-7A32-6C42-887A-CDB034DF777C}" type="slidenum">
              <a:rPr lang="en-US" smtClean="0"/>
              <a:t>10</a:t>
            </a:fld>
            <a:endParaRPr lang="en-US" dirty="0"/>
          </a:p>
        </p:txBody>
      </p:sp>
    </p:spTree>
    <p:extLst>
      <p:ext uri="{BB962C8B-B14F-4D97-AF65-F5344CB8AC3E}">
        <p14:creationId xmlns:p14="http://schemas.microsoft.com/office/powerpoint/2010/main" val="18258609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5 eligible activities under the ESG program. We will discuss these in more detail in the coming slides.</a:t>
            </a:r>
          </a:p>
        </p:txBody>
      </p:sp>
      <p:sp>
        <p:nvSpPr>
          <p:cNvPr id="4" name="Slide Number Placeholder 3"/>
          <p:cNvSpPr>
            <a:spLocks noGrp="1"/>
          </p:cNvSpPr>
          <p:nvPr>
            <p:ph type="sldNum" sz="quarter" idx="5"/>
          </p:nvPr>
        </p:nvSpPr>
        <p:spPr/>
        <p:txBody>
          <a:bodyPr/>
          <a:lstStyle/>
          <a:p>
            <a:fld id="{E65CA4D8-DDF6-47AB-A35F-E11B32DF66F6}" type="slidenum">
              <a:rPr lang="en-US" smtClean="0"/>
              <a:t>13</a:t>
            </a:fld>
            <a:endParaRPr lang="en-US" dirty="0"/>
          </a:p>
        </p:txBody>
      </p:sp>
    </p:spTree>
    <p:extLst>
      <p:ext uri="{BB962C8B-B14F-4D97-AF65-F5344CB8AC3E}">
        <p14:creationId xmlns:p14="http://schemas.microsoft.com/office/powerpoint/2010/main" val="3711707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8372E71-CD90-4B0C-90F1-DDB09F7C19E8}" type="datetime1">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49026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EEFC38-9F7C-4D0C-B6B8-131DD49DBAD8}" type="datetime1">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723950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A1997D0-14D8-4357-8525-D9265F9C60EE}" type="datetime1">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531129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16FF062-F4E0-4874-9BB0-E9EEE5C95233}" type="datetime1">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16038701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536154F-172E-47D7-AA99-50BFEBCFC42E}" type="datetime1">
              <a:rPr lang="en-US" smtClean="0"/>
              <a:t>2/10/2026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smtClean="0"/>
              <a:pPr/>
              <a:t>‹#›</a:t>
            </a:fld>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35064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F8D448-837B-49A1-8CD6-D6B9E8E0EBBE}" type="datetime1">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2095411945"/>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44C68B-FA0E-40D1-8349-16F0F15C9C38}" type="datetime1">
              <a:rPr lang="en-US" smtClean="0"/>
              <a:t>2/10/2026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372112117"/>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00A9BC-2E55-4F15-AC79-C9B7D6EC0550}" type="datetime1">
              <a:rPr lang="en-US" smtClean="0"/>
              <a:t>2/10/2026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4127299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81427D-C201-4509-BF30-DE1BBE68DAF6}" type="datetime1">
              <a:rPr lang="en-US" smtClean="0"/>
              <a:t>2/10/2026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smtClean="0"/>
              <a:t>‹#›</a:t>
            </a:fld>
            <a:endParaRPr lang="en-US" dirty="0"/>
          </a:p>
        </p:txBody>
      </p:sp>
    </p:spTree>
    <p:extLst>
      <p:ext uri="{BB962C8B-B14F-4D97-AF65-F5344CB8AC3E}">
        <p14:creationId xmlns:p14="http://schemas.microsoft.com/office/powerpoint/2010/main" val="22033946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22078E-34BF-40F7-B08A-067039550D38}" type="datetime1">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spTree>
    <p:extLst>
      <p:ext uri="{BB962C8B-B14F-4D97-AF65-F5344CB8AC3E}">
        <p14:creationId xmlns:p14="http://schemas.microsoft.com/office/powerpoint/2010/main" val="314293709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A663659-DDAE-467C-AA12-E38166106362}" type="datetime1">
              <a:rPr lang="en-US" smtClean="0"/>
              <a:t>2/10/2026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A6979-0714-4377-B894-6BE4C2D6E202}" type="slidenum">
              <a:rPr lang="en-US" smtClean="0"/>
              <a:pPr/>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7409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DC506C3F-B38E-478C-A018-4EA7BEF1D410}" type="datetime1">
              <a:rPr lang="en-US" smtClean="0"/>
              <a:t>2/10/2026</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8A7A6979-0714-4377-B894-6BE4C2D6E202}"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9289664"/>
      </p:ext>
    </p:extLst>
  </p:cSld>
  <p:clrMap bg1="lt1" tx1="dk1" bg2="lt2" tx2="dk2" accent1="accent1" accent2="accent2" accent3="accent3" accent4="accent4" accent5="accent5" accent6="accent6" hlink="hlink" folHlink="folHlink"/>
  <p:sldLayoutIdLst>
    <p:sldLayoutId id="2147484218" r:id="rId1"/>
    <p:sldLayoutId id="2147484219" r:id="rId2"/>
    <p:sldLayoutId id="2147484220" r:id="rId3"/>
    <p:sldLayoutId id="2147484221" r:id="rId4"/>
    <p:sldLayoutId id="2147484222" r:id="rId5"/>
    <p:sldLayoutId id="2147484223" r:id="rId6"/>
    <p:sldLayoutId id="2147484224" r:id="rId7"/>
    <p:sldLayoutId id="2147484225" r:id="rId8"/>
    <p:sldLayoutId id="2147484226" r:id="rId9"/>
    <p:sldLayoutId id="2147484227" r:id="rId10"/>
    <p:sldLayoutId id="2147484228" r:id="rId11"/>
  </p:sldLayoutIdLst>
  <p:hf hdr="0" ftr="0" dt="0"/>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xperience.arcgis.com/experience/279eca0222754f8a954bbf8cf995a1a3"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linkprotect.cudasvc.com/url?a=https%3a%2f%2fhudgis-hud.opendata.arcgis.com%2fdatasets%2fHUD%3a%3alow-to-moderate-income-population-by-tract%2fexplore%3flocation%3d40.883954%252C-74.507581%252C10&amp;c=E,1,d-ebMdlUF2SmlZQFLKbt4bKWx_GVvOo9ppVHWFZqwyXUgeHxl-OKtSGOCccRyLMUov4gHs0aNPNzO7ihpfk52OWubkDdv4qbI5aC-3t6iVu0rQ,,&amp;typo=1"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9.xml.rels><?xml version="1.0" encoding="UTF-8" standalone="yes"?>
<Relationships xmlns="http://schemas.openxmlformats.org/package/2006/relationships"><Relationship Id="rId3" Type="http://schemas.openxmlformats.org/officeDocument/2006/relationships/hyperlink" Target="https://www.morriscountynj.gov/Departments/Community-Development"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8.png"/></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50.svg"/><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3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36.xml.rels><?xml version="1.0" encoding="UTF-8" standalone="yes"?>
<Relationships xmlns="http://schemas.openxmlformats.org/package/2006/relationships"><Relationship Id="rId2" Type="http://schemas.microsoft.com/office/2018/10/relationships/comments" Target="../comments/modernComment_1E5_988A64B.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image" Target="../media/image63.png"/><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hyperlink" Target="https://www.morriscountynj.gov/Departments/Community-Development" TargetMode="External"/><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 name="Rectangle 91">
            <a:extLst>
              <a:ext uri="{FF2B5EF4-FFF2-40B4-BE49-F238E27FC236}">
                <a16:creationId xmlns:a16="http://schemas.microsoft.com/office/drawing/2014/main" id="{E001EBEE-7F7A-4EEE-8CD5-9B3740ECB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4" name="Rectangle 93">
            <a:extLst>
              <a:ext uri="{FF2B5EF4-FFF2-40B4-BE49-F238E27FC236}">
                <a16:creationId xmlns:a16="http://schemas.microsoft.com/office/drawing/2014/main" id="{B5281BC8-9061-4C9E-88FC-2B98B09A3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468548"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4255878D-DC61-F74F-86E6-CB58F97679C0}"/>
              </a:ext>
            </a:extLst>
          </p:cNvPr>
          <p:cNvSpPr>
            <a:spLocks noGrp="1"/>
          </p:cNvSpPr>
          <p:nvPr>
            <p:ph type="ctrTitle"/>
          </p:nvPr>
        </p:nvSpPr>
        <p:spPr>
          <a:xfrm>
            <a:off x="634276" y="640080"/>
            <a:ext cx="4208656" cy="3034857"/>
          </a:xfrm>
        </p:spPr>
        <p:txBody>
          <a:bodyPr anchor="b">
            <a:normAutofit/>
          </a:bodyPr>
          <a:lstStyle/>
          <a:p>
            <a:r>
              <a:rPr lang="en-US" sz="4000" dirty="0">
                <a:solidFill>
                  <a:srgbClr val="FFFFFF"/>
                </a:solidFill>
              </a:rPr>
              <a:t>FY 2026 CDBG, HOME, and ESG Application</a:t>
            </a:r>
            <a:br>
              <a:rPr lang="en-US" sz="4000" dirty="0">
                <a:solidFill>
                  <a:srgbClr val="FFFFFF"/>
                </a:solidFill>
              </a:rPr>
            </a:br>
            <a:r>
              <a:rPr lang="en-US" sz="4000" dirty="0">
                <a:solidFill>
                  <a:srgbClr val="FFFFFF"/>
                </a:solidFill>
              </a:rPr>
              <a:t>Office Hours</a:t>
            </a:r>
          </a:p>
        </p:txBody>
      </p:sp>
      <p:sp>
        <p:nvSpPr>
          <p:cNvPr id="3" name="Subtitle 2">
            <a:extLst>
              <a:ext uri="{FF2B5EF4-FFF2-40B4-BE49-F238E27FC236}">
                <a16:creationId xmlns:a16="http://schemas.microsoft.com/office/drawing/2014/main" id="{78196165-0585-5543-862E-FDB6848F0435}"/>
              </a:ext>
            </a:extLst>
          </p:cNvPr>
          <p:cNvSpPr>
            <a:spLocks noGrp="1"/>
          </p:cNvSpPr>
          <p:nvPr>
            <p:ph type="subTitle" idx="1"/>
          </p:nvPr>
        </p:nvSpPr>
        <p:spPr>
          <a:xfrm>
            <a:off x="638921" y="3849539"/>
            <a:ext cx="4204012" cy="2359417"/>
          </a:xfrm>
        </p:spPr>
        <p:txBody>
          <a:bodyPr anchor="t">
            <a:normAutofit/>
          </a:bodyPr>
          <a:lstStyle/>
          <a:p>
            <a:pPr algn="r"/>
            <a:r>
              <a:rPr lang="en-US" sz="2400" dirty="0">
                <a:solidFill>
                  <a:srgbClr val="FFFFFF"/>
                </a:solidFill>
              </a:rPr>
              <a:t>January 29, 2026,  </a:t>
            </a:r>
          </a:p>
          <a:p>
            <a:pPr algn="r"/>
            <a:r>
              <a:rPr lang="en-US" sz="2400" dirty="0">
                <a:solidFill>
                  <a:srgbClr val="FFFFFF"/>
                </a:solidFill>
              </a:rPr>
              <a:t>February 6, 2026, and  February 10, 2026</a:t>
            </a:r>
          </a:p>
        </p:txBody>
      </p:sp>
      <p:cxnSp>
        <p:nvCxnSpPr>
          <p:cNvPr id="96" name="Straight Connector 95">
            <a:extLst>
              <a:ext uri="{FF2B5EF4-FFF2-40B4-BE49-F238E27FC236}">
                <a16:creationId xmlns:a16="http://schemas.microsoft.com/office/drawing/2014/main" id="{E54F8B4D-C74B-4907-B2CC-F7C50DC571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86679" y="3765314"/>
            <a:ext cx="3931920" cy="0"/>
          </a:xfrm>
          <a:prstGeom prst="line">
            <a:avLst/>
          </a:prstGeom>
          <a:ln w="1905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pic>
        <p:nvPicPr>
          <p:cNvPr id="6" name="Picture 5" descr="A picture containing text, container&#10;&#10;Description automatically generated">
            <a:extLst>
              <a:ext uri="{FF2B5EF4-FFF2-40B4-BE49-F238E27FC236}">
                <a16:creationId xmlns:a16="http://schemas.microsoft.com/office/drawing/2014/main" id="{D3A5A4C0-8BE9-499A-ACE3-10849A573E2C}"/>
              </a:ext>
            </a:extLst>
          </p:cNvPr>
          <p:cNvPicPr>
            <a:picLocks noChangeAspect="1"/>
          </p:cNvPicPr>
          <p:nvPr/>
        </p:nvPicPr>
        <p:blipFill rotWithShape="1">
          <a:blip r:embed="rId3"/>
          <a:srcRect l="1540" r="599"/>
          <a:stretch/>
        </p:blipFill>
        <p:spPr>
          <a:xfrm>
            <a:off x="6096000" y="640080"/>
            <a:ext cx="5459470" cy="5578816"/>
          </a:xfrm>
          <a:prstGeom prst="rect">
            <a:avLst/>
          </a:prstGeom>
        </p:spPr>
      </p:pic>
      <p:sp>
        <p:nvSpPr>
          <p:cNvPr id="4" name="Slide Number Placeholder 3">
            <a:extLst>
              <a:ext uri="{FF2B5EF4-FFF2-40B4-BE49-F238E27FC236}">
                <a16:creationId xmlns:a16="http://schemas.microsoft.com/office/drawing/2014/main" id="{C61E9C6C-72F0-6837-25C7-D27214565E60}"/>
              </a:ext>
            </a:extLst>
          </p:cNvPr>
          <p:cNvSpPr>
            <a:spLocks noGrp="1"/>
          </p:cNvSpPr>
          <p:nvPr>
            <p:ph type="sldNum" sz="quarter" idx="12"/>
          </p:nvPr>
        </p:nvSpPr>
        <p:spPr/>
        <p:txBody>
          <a:bodyPr/>
          <a:lstStyle/>
          <a:p>
            <a:fld id="{8A7A6979-0714-4377-B894-6BE4C2D6E202}" type="slidenum">
              <a:rPr lang="en-US" smtClean="0"/>
              <a:pPr/>
              <a:t>1</a:t>
            </a:fld>
            <a:endParaRPr lang="en-US" dirty="0"/>
          </a:p>
        </p:txBody>
      </p:sp>
    </p:spTree>
    <p:extLst>
      <p:ext uri="{BB962C8B-B14F-4D97-AF65-F5344CB8AC3E}">
        <p14:creationId xmlns:p14="http://schemas.microsoft.com/office/powerpoint/2010/main" val="1548196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700"/>
                                        <p:tgtEl>
                                          <p:spTgt spid="3">
                                            <p:txEl>
                                              <p:pRg st="1" end="1"/>
                                            </p:txEl>
                                          </p:spTgt>
                                        </p:tgtEl>
                                      </p:cBhvr>
                                    </p:animEffect>
                                  </p:childTnLst>
                                </p:cTn>
                              </p:par>
                              <p:par>
                                <p:cTn id="11" presetID="10" presetClass="entr" presetSubtype="0" fill="hold" grpId="0" nodeType="withEffect">
                                  <p:stCondLst>
                                    <p:cond delay="1000"/>
                                  </p:stCondLst>
                                  <p:iterate>
                                    <p:tmPct val="10000"/>
                                  </p:iterate>
                                  <p:childTnLst>
                                    <p:set>
                                      <p:cBhvr>
                                        <p:cTn id="12" dur="1" fill="hold">
                                          <p:stCondLst>
                                            <p:cond delay="0"/>
                                          </p:stCondLst>
                                        </p:cTn>
                                        <p:tgtEl>
                                          <p:spTgt spid="2"/>
                                        </p:tgtEl>
                                        <p:attrNameLst>
                                          <p:attrName>style.visibility</p:attrName>
                                        </p:attrNameLst>
                                      </p:cBhvr>
                                      <p:to>
                                        <p:strVal val="visible"/>
                                      </p:to>
                                    </p:set>
                                    <p:animEffect transition="in" filter="fade">
                                      <p:cBhvr>
                                        <p:cTn id="13"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661168C-9B78-50C0-4B48-C7667CF8EB2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8C13F16-F0BA-24C6-B62C-95316E8AAB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5C5BA98D-3756-2434-0662-3C0E501550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D6D9F980-1FD1-67D6-CE38-E18D4CC39640}"/>
              </a:ext>
            </a:extLst>
          </p:cNvPr>
          <p:cNvSpPr>
            <a:spLocks noGrp="1"/>
          </p:cNvSpPr>
          <p:nvPr>
            <p:ph type="title"/>
          </p:nvPr>
        </p:nvSpPr>
        <p:spPr>
          <a:xfrm>
            <a:off x="373487" y="804333"/>
            <a:ext cx="4146998" cy="5249334"/>
          </a:xfrm>
        </p:spPr>
        <p:txBody>
          <a:bodyPr>
            <a:normAutofit/>
          </a:bodyPr>
          <a:lstStyle/>
          <a:p>
            <a:pPr algn="r"/>
            <a:r>
              <a:rPr lang="en-US" dirty="0">
                <a:solidFill>
                  <a:srgbClr val="FFFFFF"/>
                </a:solidFill>
              </a:rPr>
              <a:t>Qualifying cdbg areas-   </a:t>
            </a:r>
            <a:br>
              <a:rPr lang="en-US" dirty="0">
                <a:solidFill>
                  <a:srgbClr val="FFFFFF"/>
                </a:solidFill>
              </a:rPr>
            </a:br>
            <a:r>
              <a:rPr lang="en-US" dirty="0">
                <a:solidFill>
                  <a:srgbClr val="FFFFFF"/>
                </a:solidFill>
              </a:rPr>
              <a:t>MAPS have updated</a:t>
            </a:r>
          </a:p>
        </p:txBody>
      </p:sp>
      <p:sp>
        <p:nvSpPr>
          <p:cNvPr id="4" name="Content Placeholder 3">
            <a:extLst>
              <a:ext uri="{FF2B5EF4-FFF2-40B4-BE49-F238E27FC236}">
                <a16:creationId xmlns:a16="http://schemas.microsoft.com/office/drawing/2014/main" id="{D699F44C-5D79-F0E8-CE78-111ED6B4D47D}"/>
              </a:ext>
            </a:extLst>
          </p:cNvPr>
          <p:cNvSpPr>
            <a:spLocks noGrp="1"/>
          </p:cNvSpPr>
          <p:nvPr>
            <p:ph idx="1"/>
          </p:nvPr>
        </p:nvSpPr>
        <p:spPr>
          <a:xfrm>
            <a:off x="4860100" y="338204"/>
            <a:ext cx="7183512" cy="6303228"/>
          </a:xfrm>
        </p:spPr>
        <p:txBody>
          <a:bodyPr anchor="ctr">
            <a:normAutofit/>
          </a:bodyPr>
          <a:lstStyle/>
          <a:p>
            <a:pPr marL="0" indent="0">
              <a:buNone/>
            </a:pPr>
            <a:r>
              <a:rPr lang="en-US" sz="1800" b="1" dirty="0">
                <a:cs typeface="Calibri" panose="020F0502020204030204" pitchFamily="34" charset="0"/>
              </a:rPr>
              <a:t>WHAT AREAS ARE CONSIDERED CDBG ELIGIBLE FOR MORRIS COUNTY? </a:t>
            </a:r>
          </a:p>
          <a:p>
            <a:pPr marL="0" indent="0">
              <a:buNone/>
            </a:pPr>
            <a:r>
              <a:rPr lang="en-US" sz="1800" b="1" dirty="0">
                <a:cs typeface="Calibri" panose="020F0502020204030204" pitchFamily="34" charset="0"/>
              </a:rPr>
              <a:t>KEY CRITERIA FOR AREA BENEFIT</a:t>
            </a:r>
            <a:endParaRPr lang="en-US" sz="1800" dirty="0">
              <a:cs typeface="Calibri" panose="020F0502020204030204" pitchFamily="34" charset="0"/>
            </a:endParaRPr>
          </a:p>
          <a:p>
            <a:pPr>
              <a:buFont typeface="Wingdings" panose="05000000000000000000" pitchFamily="2" charset="2"/>
              <a:buChar char="ü"/>
            </a:pPr>
            <a:r>
              <a:rPr lang="en-US" sz="1800" b="1" dirty="0">
                <a:cs typeface="Calibri" panose="020F0502020204030204" pitchFamily="34" charset="0"/>
              </a:rPr>
              <a:t>Defined Geographic Area- </a:t>
            </a:r>
            <a:r>
              <a:rPr lang="en-US" sz="1800" dirty="0">
                <a:cs typeface="Calibri" panose="020F0502020204030204" pitchFamily="34" charset="0"/>
              </a:rPr>
              <a:t>The project must be available to all residents in a particular area, where at least </a:t>
            </a:r>
            <a:r>
              <a:rPr lang="en-US" sz="1800" b="1" dirty="0">
                <a:cs typeface="Calibri" panose="020F0502020204030204" pitchFamily="34" charset="0"/>
              </a:rPr>
              <a:t>33.30%</a:t>
            </a:r>
            <a:r>
              <a:rPr lang="en-US" sz="1800" dirty="0">
                <a:cs typeface="Calibri" panose="020F0502020204030204" pitchFamily="34" charset="0"/>
              </a:rPr>
              <a:t> of residents are low- and moderate-income persons. The applicant must clearly define the service area where residents are expected to benefit a public improvement or facility. Morris County is an exception grantee according to HUD’s methodology. </a:t>
            </a:r>
          </a:p>
          <a:p>
            <a:pPr>
              <a:buFont typeface="Wingdings" panose="05000000000000000000" pitchFamily="2" charset="2"/>
              <a:buChar char="ü"/>
            </a:pPr>
            <a:r>
              <a:rPr lang="en-US" sz="1800" b="1" dirty="0">
                <a:cs typeface="Calibri" panose="020F0502020204030204" pitchFamily="34" charset="0"/>
              </a:rPr>
              <a:t>The defined service area is at or above the exception criteria threshold of 33.30% LMI. </a:t>
            </a:r>
            <a:r>
              <a:rPr lang="en-US" sz="1800" dirty="0">
                <a:cs typeface="Calibri" panose="020F0502020204030204" pitchFamily="34" charset="0"/>
              </a:rPr>
              <a:t> The 2020 Census Map boundaries must be used to establish the Census Tracts and Block Groups to be used to calculate the LMI percentage.  </a:t>
            </a:r>
          </a:p>
          <a:p>
            <a:pPr>
              <a:buFont typeface="Wingdings" panose="05000000000000000000" pitchFamily="2" charset="2"/>
              <a:buChar char="ü"/>
            </a:pPr>
            <a:r>
              <a:rPr lang="en-US" sz="1800" b="1" dirty="0">
                <a:cs typeface="Calibri" panose="020F0502020204030204" pitchFamily="34" charset="0"/>
              </a:rPr>
              <a:t>Updated LMISD Data: </a:t>
            </a:r>
            <a:r>
              <a:rPr lang="en-US" sz="1800" dirty="0">
                <a:cs typeface="Calibri" panose="020F0502020204030204" pitchFamily="34" charset="0"/>
              </a:rPr>
              <a:t>HUD updated the LMISD data in 2024 to align with the 2016-2020 ACS 5-Year Estimates.  </a:t>
            </a:r>
          </a:p>
          <a:p>
            <a:pPr marL="0" indent="0">
              <a:buNone/>
            </a:pPr>
            <a:r>
              <a:rPr lang="en-US" sz="1800" b="1" dirty="0">
                <a:cs typeface="Calibri" panose="020F0502020204030204" pitchFamily="34" charset="0"/>
              </a:rPr>
              <a:t>Links to the HUD LMISD Mapping Tool- </a:t>
            </a:r>
            <a:r>
              <a:rPr lang="en-US" sz="1800" b="1" dirty="0">
                <a:cs typeface="Calibri" panose="020F0502020204030204" pitchFamily="34" charset="0"/>
                <a:hlinkClick r:id="rId3"/>
              </a:rPr>
              <a:t>Low- and Moderate-Income Area Data- Map Application </a:t>
            </a:r>
            <a:r>
              <a:rPr lang="en-US" sz="1800" b="1" dirty="0">
                <a:cs typeface="Calibri" panose="020F0502020204030204" pitchFamily="34" charset="0"/>
              </a:rPr>
              <a:t> or the HUD LMI Population by Tract at:  </a:t>
            </a:r>
            <a:r>
              <a:rPr lang="en-US" u="sng" dirty="0">
                <a:hlinkClick r:id="rId4" tooltip="https://hudgis-hud.opendata.arcgis.com/datasets/HUD::low-to-moderate-income-population-by-tract/explore?location=40.883954%2C-74.507581%2C10"/>
              </a:rPr>
              <a:t>LMI Population by Census Tract</a:t>
            </a:r>
            <a:endParaRPr lang="en-US" sz="1800" b="1" dirty="0">
              <a:cs typeface="Calibri" panose="020F0502020204030204" pitchFamily="34" charset="0"/>
            </a:endParaRPr>
          </a:p>
          <a:p>
            <a:pPr marL="0" indent="0">
              <a:buNone/>
            </a:pPr>
            <a:r>
              <a:rPr lang="en-US" sz="1800" dirty="0">
                <a:cs typeface="Calibri" panose="020F0502020204030204" pitchFamily="34" charset="0"/>
              </a:rPr>
              <a:t>The data tables identifying the CT/BG areas which meet the HUD threshold to be CDBG eligible have been added to the Morris County Website. </a:t>
            </a:r>
          </a:p>
          <a:p>
            <a:pPr lvl="1"/>
            <a:endParaRPr lang="en-US" sz="1300" dirty="0">
              <a:latin typeface="Calibri" panose="020F0502020204030204" pitchFamily="34" charset="0"/>
              <a:cs typeface="Calibri" panose="020F0502020204030204" pitchFamily="34" charset="0"/>
            </a:endParaRPr>
          </a:p>
          <a:p>
            <a:pPr marL="320040" lvl="1" indent="0">
              <a:buNone/>
            </a:pPr>
            <a:endParaRPr lang="en-US" sz="1300" dirty="0">
              <a:latin typeface="Calibri" panose="020F0502020204030204" pitchFamily="34" charset="0"/>
              <a:cs typeface="Calibri" panose="020F0502020204030204" pitchFamily="34" charset="0"/>
            </a:endParaRPr>
          </a:p>
        </p:txBody>
      </p:sp>
      <p:sp>
        <p:nvSpPr>
          <p:cNvPr id="2" name="Slide Number Placeholder 1">
            <a:extLst>
              <a:ext uri="{FF2B5EF4-FFF2-40B4-BE49-F238E27FC236}">
                <a16:creationId xmlns:a16="http://schemas.microsoft.com/office/drawing/2014/main" id="{BC598136-4834-BCDF-1B7C-471B28C078E0}"/>
              </a:ext>
            </a:extLst>
          </p:cNvPr>
          <p:cNvSpPr>
            <a:spLocks noGrp="1"/>
          </p:cNvSpPr>
          <p:nvPr>
            <p:ph type="sldNum" sz="quarter" idx="12"/>
          </p:nvPr>
        </p:nvSpPr>
        <p:spPr/>
        <p:txBody>
          <a:bodyPr/>
          <a:lstStyle/>
          <a:p>
            <a:fld id="{8A7A6979-0714-4377-B894-6BE4C2D6E202}" type="slidenum">
              <a:rPr lang="en-US" smtClean="0"/>
              <a:pPr/>
              <a:t>10</a:t>
            </a:fld>
            <a:endParaRPr lang="en-US" dirty="0"/>
          </a:p>
        </p:txBody>
      </p:sp>
    </p:spTree>
    <p:extLst>
      <p:ext uri="{BB962C8B-B14F-4D97-AF65-F5344CB8AC3E}">
        <p14:creationId xmlns:p14="http://schemas.microsoft.com/office/powerpoint/2010/main" val="8069251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Title 2">
            <a:extLst>
              <a:ext uri="{FF2B5EF4-FFF2-40B4-BE49-F238E27FC236}">
                <a16:creationId xmlns:a16="http://schemas.microsoft.com/office/drawing/2014/main" id="{FE1F444D-73A1-42CA-99A0-185685C65FB3}"/>
              </a:ext>
            </a:extLst>
          </p:cNvPr>
          <p:cNvSpPr txBox="1">
            <a:spLocks/>
          </p:cNvSpPr>
          <p:nvPr/>
        </p:nvSpPr>
        <p:spPr>
          <a:xfrm>
            <a:off x="1024128" y="585216"/>
            <a:ext cx="9720072" cy="1499616"/>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nSpc>
                <a:spcPct val="80000"/>
              </a:lnSpc>
              <a:spcAft>
                <a:spcPts val="600"/>
              </a:spcAft>
            </a:pPr>
            <a:r>
              <a:rPr lang="en-US" sz="5000" cap="all" spc="100" dirty="0">
                <a:solidFill>
                  <a:schemeClr val="tx1">
                    <a:lumMod val="90000"/>
                    <a:lumOff val="10000"/>
                  </a:schemeClr>
                </a:solidFill>
              </a:rPr>
              <a:t>CDBG Eligible and ineligible costs</a:t>
            </a:r>
          </a:p>
        </p:txBody>
      </p:sp>
      <p:sp>
        <p:nvSpPr>
          <p:cNvPr id="4" name="Content Placeholder 3">
            <a:extLst>
              <a:ext uri="{FF2B5EF4-FFF2-40B4-BE49-F238E27FC236}">
                <a16:creationId xmlns:a16="http://schemas.microsoft.com/office/drawing/2014/main" id="{938B6553-37C3-4918-B5E1-F178EEDFCDDC}"/>
              </a:ext>
            </a:extLst>
          </p:cNvPr>
          <p:cNvSpPr>
            <a:spLocks/>
          </p:cNvSpPr>
          <p:nvPr/>
        </p:nvSpPr>
        <p:spPr>
          <a:xfrm>
            <a:off x="1041439" y="2084832"/>
            <a:ext cx="5054561" cy="3377505"/>
          </a:xfrm>
          <a:prstGeom prst="rect">
            <a:avLst/>
          </a:prstGeom>
        </p:spPr>
        <p:txBody>
          <a:bodyPr>
            <a:noAutofit/>
          </a:bodyPr>
          <a:lstStyle/>
          <a:p>
            <a:pPr defTabSz="352044">
              <a:spcAft>
                <a:spcPts val="600"/>
              </a:spcAft>
            </a:pPr>
            <a:r>
              <a:rPr lang="en-US" sz="2400" b="1" kern="1200" dirty="0">
                <a:solidFill>
                  <a:schemeClr val="tx1"/>
                </a:solidFill>
                <a:latin typeface="+mj-lt"/>
                <a:ea typeface="+mn-ea"/>
                <a:cs typeface="Calibri" panose="020F0502020204030204" pitchFamily="34" charset="0"/>
              </a:rPr>
              <a:t>WHAT ARE SOME ELIGIBLE COSTS? </a:t>
            </a:r>
            <a:endParaRPr lang="en-US" sz="2400" kern="1200" dirty="0">
              <a:solidFill>
                <a:schemeClr val="tx1"/>
              </a:solidFill>
              <a:latin typeface="+mj-lt"/>
              <a:ea typeface="+mn-ea"/>
              <a:cs typeface="Calibri" panose="020F0502020204030204" pitchFamily="34" charset="0"/>
            </a:endParaRP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 Personnel / staff (salary and benefits). </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 Office / facility rental or lease costs. </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 Materials and supplies. </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 Communications.</a:t>
            </a:r>
          </a:p>
          <a:p>
            <a:pPr defTabSz="352044">
              <a:spcAft>
                <a:spcPts val="600"/>
              </a:spcAft>
            </a:pPr>
            <a:endParaRPr lang="en-US" kern="1200" dirty="0">
              <a:solidFill>
                <a:schemeClr val="tx1"/>
              </a:solidFill>
              <a:latin typeface="+mj-lt"/>
              <a:ea typeface="+mn-ea"/>
              <a:cs typeface="Calibri" panose="020F0502020204030204" pitchFamily="34" charset="0"/>
            </a:endParaRPr>
          </a:p>
        </p:txBody>
      </p:sp>
      <p:sp>
        <p:nvSpPr>
          <p:cNvPr id="2" name="TextBox 1">
            <a:extLst>
              <a:ext uri="{FF2B5EF4-FFF2-40B4-BE49-F238E27FC236}">
                <a16:creationId xmlns:a16="http://schemas.microsoft.com/office/drawing/2014/main" id="{9FC6E716-33B1-C8C3-4126-3EDF15E9E293}"/>
              </a:ext>
            </a:extLst>
          </p:cNvPr>
          <p:cNvSpPr txBox="1"/>
          <p:nvPr/>
        </p:nvSpPr>
        <p:spPr>
          <a:xfrm>
            <a:off x="6113311" y="2084832"/>
            <a:ext cx="5305926" cy="4247317"/>
          </a:xfrm>
          <a:prstGeom prst="rect">
            <a:avLst/>
          </a:prstGeom>
          <a:noFill/>
        </p:spPr>
        <p:txBody>
          <a:bodyPr wrap="square" rtlCol="0">
            <a:spAutoFit/>
          </a:bodyPr>
          <a:lstStyle/>
          <a:p>
            <a:pPr defTabSz="352044">
              <a:spcAft>
                <a:spcPts val="600"/>
              </a:spcAft>
            </a:pPr>
            <a:r>
              <a:rPr lang="en-US" sz="2400" b="1" kern="1200" dirty="0">
                <a:solidFill>
                  <a:schemeClr val="tx1"/>
                </a:solidFill>
                <a:latin typeface="+mj-lt"/>
                <a:ea typeface="+mn-ea"/>
                <a:cs typeface="Calibri" panose="020F0502020204030204" pitchFamily="34" charset="0"/>
              </a:rPr>
              <a:t>WHAT ARE SOME INELIGIBLE COSTS? </a:t>
            </a:r>
            <a:endParaRPr lang="en-US" sz="2400" kern="1200" dirty="0">
              <a:solidFill>
                <a:schemeClr val="tx1"/>
              </a:solidFill>
              <a:latin typeface="+mj-lt"/>
              <a:ea typeface="+mn-ea"/>
              <a:cs typeface="Calibri" panose="020F0502020204030204" pitchFamily="34" charset="0"/>
            </a:endParaRP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Fundraising. </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Political Activities. </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Expenses required to carry out regular responsibilities or functions of local government. </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Income Payments. </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Building or portion thereof, used for general conduct of government.</a:t>
            </a:r>
          </a:p>
          <a:p>
            <a:pPr defTabSz="352044">
              <a:spcAft>
                <a:spcPts val="600"/>
              </a:spcAft>
              <a:buFont typeface="Wingdings" panose="05000000000000000000" pitchFamily="2" charset="2"/>
              <a:buChar char="ü"/>
            </a:pPr>
            <a:r>
              <a:rPr lang="en-US" sz="2400" kern="1200" dirty="0">
                <a:solidFill>
                  <a:schemeClr val="tx1"/>
                </a:solidFill>
                <a:latin typeface="+mj-lt"/>
                <a:ea typeface="+mn-ea"/>
                <a:cs typeface="Calibri" panose="020F0502020204030204" pitchFamily="34" charset="0"/>
              </a:rPr>
              <a:t>Purchase of equipment, fixtures, motors, vehicles, furnishings or other personal property.</a:t>
            </a:r>
            <a:endParaRPr lang="en-US" sz="2400" dirty="0">
              <a:latin typeface="+mj-lt"/>
              <a:cs typeface="Calibri" panose="020F0502020204030204" pitchFamily="34" charset="0"/>
            </a:endParaRPr>
          </a:p>
        </p:txBody>
      </p:sp>
      <p:sp>
        <p:nvSpPr>
          <p:cNvPr id="3" name="Slide Number Placeholder 2">
            <a:extLst>
              <a:ext uri="{FF2B5EF4-FFF2-40B4-BE49-F238E27FC236}">
                <a16:creationId xmlns:a16="http://schemas.microsoft.com/office/drawing/2014/main" id="{D8BC9DAF-C7B6-BB68-7FC3-89E4904A7657}"/>
              </a:ext>
            </a:extLst>
          </p:cNvPr>
          <p:cNvSpPr>
            <a:spLocks noGrp="1"/>
          </p:cNvSpPr>
          <p:nvPr>
            <p:ph type="sldNum" sz="quarter" idx="12"/>
          </p:nvPr>
        </p:nvSpPr>
        <p:spPr/>
        <p:txBody>
          <a:bodyPr/>
          <a:lstStyle/>
          <a:p>
            <a:fld id="{8A7A6979-0714-4377-B894-6BE4C2D6E202}" type="slidenum">
              <a:rPr lang="en-US" smtClean="0"/>
              <a:pPr/>
              <a:t>11</a:t>
            </a:fld>
            <a:endParaRPr lang="en-US" dirty="0"/>
          </a:p>
        </p:txBody>
      </p:sp>
    </p:spTree>
    <p:extLst>
      <p:ext uri="{BB962C8B-B14F-4D97-AF65-F5344CB8AC3E}">
        <p14:creationId xmlns:p14="http://schemas.microsoft.com/office/powerpoint/2010/main" val="22383380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1E7C082-5B81-400A-A1DE-7CA9F26ED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cxnSp>
        <p:nvCxnSpPr>
          <p:cNvPr id="12" name="Straight Connector 11">
            <a:extLst>
              <a:ext uri="{FF2B5EF4-FFF2-40B4-BE49-F238E27FC236}">
                <a16:creationId xmlns:a16="http://schemas.microsoft.com/office/drawing/2014/main" id="{08D54232-CDE1-4B53-B430-AB82206F6B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itle 4">
            <a:extLst>
              <a:ext uri="{FF2B5EF4-FFF2-40B4-BE49-F238E27FC236}">
                <a16:creationId xmlns:a16="http://schemas.microsoft.com/office/drawing/2014/main" id="{4E25FBA9-A301-42AA-A4CC-8293788DAD19}"/>
              </a:ext>
            </a:extLst>
          </p:cNvPr>
          <p:cNvSpPr>
            <a:spLocks noGrp="1"/>
          </p:cNvSpPr>
          <p:nvPr>
            <p:ph type="title"/>
          </p:nvPr>
        </p:nvSpPr>
        <p:spPr>
          <a:xfrm>
            <a:off x="1286933" y="977048"/>
            <a:ext cx="9618133" cy="2960980"/>
          </a:xfrm>
        </p:spPr>
        <p:txBody>
          <a:bodyPr vert="horz" lIns="91440" tIns="45720" rIns="91440" bIns="45720" rtlCol="0" anchor="b">
            <a:normAutofit/>
          </a:bodyPr>
          <a:lstStyle/>
          <a:p>
            <a:pPr algn="l"/>
            <a:r>
              <a:rPr lang="en-US" sz="6600" dirty="0">
                <a:solidFill>
                  <a:srgbClr val="FFFFFF"/>
                </a:solidFill>
              </a:rPr>
              <a:t>ESG PROGRAM BASICS</a:t>
            </a:r>
            <a:br>
              <a:rPr lang="en-US" sz="6600" dirty="0">
                <a:solidFill>
                  <a:srgbClr val="FFFFFF"/>
                </a:solidFill>
              </a:rPr>
            </a:br>
            <a:endParaRPr lang="en-US" sz="6600" dirty="0">
              <a:solidFill>
                <a:srgbClr val="FFFFFF"/>
              </a:solidFill>
            </a:endParaRPr>
          </a:p>
        </p:txBody>
      </p:sp>
      <p:sp>
        <p:nvSpPr>
          <p:cNvPr id="2" name="Slide Number Placeholder 1">
            <a:extLst>
              <a:ext uri="{FF2B5EF4-FFF2-40B4-BE49-F238E27FC236}">
                <a16:creationId xmlns:a16="http://schemas.microsoft.com/office/drawing/2014/main" id="{A61548E3-2EC5-E248-50B4-8CE5D00071D7}"/>
              </a:ext>
            </a:extLst>
          </p:cNvPr>
          <p:cNvSpPr>
            <a:spLocks noGrp="1"/>
          </p:cNvSpPr>
          <p:nvPr>
            <p:ph type="sldNum" sz="quarter" idx="12"/>
          </p:nvPr>
        </p:nvSpPr>
        <p:spPr>
          <a:xfrm>
            <a:off x="10837334" y="6470704"/>
            <a:ext cx="973666" cy="274320"/>
          </a:xfrm>
        </p:spPr>
        <p:txBody>
          <a:bodyPr vert="horz" lIns="91440" tIns="45720" rIns="91440" bIns="45720" rtlCol="0" anchor="ctr">
            <a:normAutofit/>
          </a:bodyPr>
          <a:lstStyle/>
          <a:p>
            <a:pPr>
              <a:spcAft>
                <a:spcPts val="600"/>
              </a:spcAft>
            </a:pPr>
            <a:fld id="{8A7A6979-0714-4377-B894-6BE4C2D6E202}" type="slidenum">
              <a:rPr lang="en-US" smtClean="0"/>
              <a:pPr>
                <a:spcAft>
                  <a:spcPts val="600"/>
                </a:spcAft>
              </a:pPr>
              <a:t>12</a:t>
            </a:fld>
            <a:endParaRPr lang="en-US" dirty="0"/>
          </a:p>
        </p:txBody>
      </p:sp>
    </p:spTree>
    <p:extLst>
      <p:ext uri="{BB962C8B-B14F-4D97-AF65-F5344CB8AC3E}">
        <p14:creationId xmlns:p14="http://schemas.microsoft.com/office/powerpoint/2010/main" val="16569432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FE2F43D-5C1B-4263-A850-401D8628B23A}"/>
              </a:ext>
            </a:extLst>
          </p:cNvPr>
          <p:cNvSpPr>
            <a:spLocks noGrp="1"/>
          </p:cNvSpPr>
          <p:nvPr>
            <p:ph type="title"/>
          </p:nvPr>
        </p:nvSpPr>
        <p:spPr>
          <a:xfrm>
            <a:off x="852678" y="371475"/>
            <a:ext cx="9720072" cy="843534"/>
          </a:xfrm>
        </p:spPr>
        <p:txBody>
          <a:bodyPr>
            <a:normAutofit/>
          </a:bodyPr>
          <a:lstStyle/>
          <a:p>
            <a:r>
              <a:rPr lang="en-US" dirty="0"/>
              <a:t>ESG PROGRAM BASICS</a:t>
            </a:r>
          </a:p>
        </p:txBody>
      </p:sp>
      <p:sp>
        <p:nvSpPr>
          <p:cNvPr id="2" name="Slide Number Placeholder 1">
            <a:extLst>
              <a:ext uri="{FF2B5EF4-FFF2-40B4-BE49-F238E27FC236}">
                <a16:creationId xmlns:a16="http://schemas.microsoft.com/office/drawing/2014/main" id="{A9787C07-9BED-559D-2943-FF834817706A}"/>
              </a:ext>
            </a:extLst>
          </p:cNvPr>
          <p:cNvSpPr>
            <a:spLocks noGrp="1"/>
          </p:cNvSpPr>
          <p:nvPr>
            <p:ph type="sldNum" sz="quarter" idx="12"/>
          </p:nvPr>
        </p:nvSpPr>
        <p:spPr/>
        <p:txBody>
          <a:bodyPr/>
          <a:lstStyle/>
          <a:p>
            <a:fld id="{8A7A6979-0714-4377-B894-6BE4C2D6E202}" type="slidenum">
              <a:rPr lang="en-US" smtClean="0"/>
              <a:pPr/>
              <a:t>13</a:t>
            </a:fld>
            <a:endParaRPr lang="en-US" dirty="0"/>
          </a:p>
        </p:txBody>
      </p:sp>
      <p:graphicFrame>
        <p:nvGraphicFramePr>
          <p:cNvPr id="6" name="Content Placeholder 2">
            <a:extLst>
              <a:ext uri="{FF2B5EF4-FFF2-40B4-BE49-F238E27FC236}">
                <a16:creationId xmlns:a16="http://schemas.microsoft.com/office/drawing/2014/main" id="{879A837B-92E4-18E8-B725-3477E9E6A87C}"/>
              </a:ext>
            </a:extLst>
          </p:cNvPr>
          <p:cNvGraphicFramePr>
            <a:graphicFrameLocks noGrp="1"/>
          </p:cNvGraphicFramePr>
          <p:nvPr>
            <p:ph idx="1"/>
            <p:extLst>
              <p:ext uri="{D42A27DB-BD31-4B8C-83A1-F6EECF244321}">
                <p14:modId xmlns:p14="http://schemas.microsoft.com/office/powerpoint/2010/main" val="1289185292"/>
              </p:ext>
            </p:extLst>
          </p:nvPr>
        </p:nvGraphicFramePr>
        <p:xfrm>
          <a:off x="289249" y="2084832"/>
          <a:ext cx="11271380" cy="43858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extBox 6">
            <a:extLst>
              <a:ext uri="{FF2B5EF4-FFF2-40B4-BE49-F238E27FC236}">
                <a16:creationId xmlns:a16="http://schemas.microsoft.com/office/drawing/2014/main" id="{815EC868-4F60-52E7-251B-32EBF04C91EB}"/>
              </a:ext>
            </a:extLst>
          </p:cNvPr>
          <p:cNvSpPr txBox="1"/>
          <p:nvPr/>
        </p:nvSpPr>
        <p:spPr>
          <a:xfrm>
            <a:off x="720386" y="1504950"/>
            <a:ext cx="9984656" cy="830997"/>
          </a:xfrm>
          <a:prstGeom prst="rect">
            <a:avLst/>
          </a:prstGeom>
          <a:noFill/>
        </p:spPr>
        <p:txBody>
          <a:bodyPr wrap="square" rtlCol="0">
            <a:spAutoFit/>
          </a:bodyPr>
          <a:lstStyle/>
          <a:p>
            <a:r>
              <a:rPr lang="en-US" sz="2400" dirty="0"/>
              <a:t>ESG is a federal block grant program that funds services for individuals and families experiencing homelessness or in imminent risk of becoming homeless. </a:t>
            </a:r>
          </a:p>
        </p:txBody>
      </p:sp>
    </p:spTree>
    <p:extLst>
      <p:ext uri="{BB962C8B-B14F-4D97-AF65-F5344CB8AC3E}">
        <p14:creationId xmlns:p14="http://schemas.microsoft.com/office/powerpoint/2010/main" val="22348030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FE1F444D-73A1-42CA-99A0-185685C65FB3}"/>
              </a:ext>
            </a:extLst>
          </p:cNvPr>
          <p:cNvSpPr>
            <a:spLocks noGrp="1"/>
          </p:cNvSpPr>
          <p:nvPr>
            <p:ph type="title"/>
          </p:nvPr>
        </p:nvSpPr>
        <p:spPr>
          <a:xfrm>
            <a:off x="643468" y="643467"/>
            <a:ext cx="3415612" cy="5571066"/>
          </a:xfrm>
        </p:spPr>
        <p:txBody>
          <a:bodyPr>
            <a:normAutofit/>
          </a:bodyPr>
          <a:lstStyle/>
          <a:p>
            <a:r>
              <a:rPr lang="en-US" dirty="0">
                <a:solidFill>
                  <a:srgbClr val="FFFFFF"/>
                </a:solidFill>
              </a:rPr>
              <a:t>ESG Emergency Shelter</a:t>
            </a:r>
          </a:p>
        </p:txBody>
      </p:sp>
      <p:sp>
        <p:nvSpPr>
          <p:cNvPr id="2" name="Content Placeholder 1">
            <a:extLst>
              <a:ext uri="{FF2B5EF4-FFF2-40B4-BE49-F238E27FC236}">
                <a16:creationId xmlns:a16="http://schemas.microsoft.com/office/drawing/2014/main" id="{73DDA6DD-2370-B449-882B-813559D02F57}"/>
              </a:ext>
            </a:extLst>
          </p:cNvPr>
          <p:cNvSpPr>
            <a:spLocks/>
          </p:cNvSpPr>
          <p:nvPr/>
        </p:nvSpPr>
        <p:spPr>
          <a:xfrm>
            <a:off x="5060515" y="250522"/>
            <a:ext cx="6185335" cy="1652924"/>
          </a:xfrm>
          <a:prstGeom prst="rect">
            <a:avLst/>
          </a:prstGeom>
        </p:spPr>
        <p:txBody>
          <a:bodyPr anchor="ctr">
            <a:noAutofit/>
          </a:bodyPr>
          <a:lstStyle/>
          <a:p>
            <a:pPr defTabSz="374904">
              <a:lnSpc>
                <a:spcPct val="90000"/>
              </a:lnSpc>
              <a:spcAft>
                <a:spcPts val="600"/>
              </a:spcAft>
            </a:pPr>
            <a:r>
              <a:rPr lang="en-US" sz="2400" kern="1200" dirty="0">
                <a:solidFill>
                  <a:schemeClr val="tx1"/>
                </a:solidFill>
                <a:latin typeface="+mn-lt"/>
                <a:ea typeface="+mn-ea"/>
                <a:cs typeface="+mn-cs"/>
              </a:rPr>
              <a:t>ESG can be used for essential services and  operations for emergency shelters.</a:t>
            </a:r>
          </a:p>
          <a:p>
            <a:pPr algn="ctr" defTabSz="374904">
              <a:lnSpc>
                <a:spcPct val="90000"/>
              </a:lnSpc>
              <a:spcAft>
                <a:spcPts val="600"/>
              </a:spcAft>
            </a:pPr>
            <a:r>
              <a:rPr lang="en-US" sz="2400" kern="1200" dirty="0">
                <a:solidFill>
                  <a:schemeClr val="tx1"/>
                </a:solidFill>
                <a:latin typeface="+mn-lt"/>
                <a:ea typeface="+mn-ea"/>
                <a:cs typeface="+mn-cs"/>
              </a:rPr>
              <a:t> </a:t>
            </a:r>
          </a:p>
          <a:p>
            <a:pPr algn="ctr" defTabSz="374904">
              <a:lnSpc>
                <a:spcPct val="90000"/>
              </a:lnSpc>
              <a:spcAft>
                <a:spcPts val="600"/>
              </a:spcAft>
            </a:pPr>
            <a:r>
              <a:rPr lang="en-US" sz="2400" kern="1200" dirty="0">
                <a:solidFill>
                  <a:schemeClr val="tx1"/>
                </a:solidFill>
                <a:latin typeface="+mn-lt"/>
                <a:ea typeface="+mn-ea"/>
                <a:cs typeface="+mn-cs"/>
              </a:rPr>
              <a:t>Eligible expenses include:</a:t>
            </a:r>
            <a:endParaRPr lang="en-US" sz="2400" dirty="0"/>
          </a:p>
        </p:txBody>
      </p:sp>
      <p:sp>
        <p:nvSpPr>
          <p:cNvPr id="5" name="Slide Number Placeholder 4">
            <a:extLst>
              <a:ext uri="{FF2B5EF4-FFF2-40B4-BE49-F238E27FC236}">
                <a16:creationId xmlns:a16="http://schemas.microsoft.com/office/drawing/2014/main" id="{0046637A-8E5B-A2A0-8FF0-2166B6408627}"/>
              </a:ext>
            </a:extLst>
          </p:cNvPr>
          <p:cNvSpPr>
            <a:spLocks noGrp="1"/>
          </p:cNvSpPr>
          <p:nvPr>
            <p:ph type="sldNum" sz="quarter" idx="12"/>
          </p:nvPr>
        </p:nvSpPr>
        <p:spPr/>
        <p:txBody>
          <a:bodyPr/>
          <a:lstStyle/>
          <a:p>
            <a:fld id="{8A7A6979-0714-4377-B894-6BE4C2D6E202}" type="slidenum">
              <a:rPr lang="en-US" smtClean="0"/>
              <a:pPr/>
              <a:t>14</a:t>
            </a:fld>
            <a:endParaRPr lang="en-US" dirty="0"/>
          </a:p>
        </p:txBody>
      </p:sp>
      <p:sp>
        <p:nvSpPr>
          <p:cNvPr id="6" name="Content Placeholder 2">
            <a:extLst>
              <a:ext uri="{FF2B5EF4-FFF2-40B4-BE49-F238E27FC236}">
                <a16:creationId xmlns:a16="http://schemas.microsoft.com/office/drawing/2014/main" id="{97596364-D42D-0C4A-88D9-BAA8C57BE77A}"/>
              </a:ext>
            </a:extLst>
          </p:cNvPr>
          <p:cNvSpPr>
            <a:spLocks noGrp="1"/>
          </p:cNvSpPr>
          <p:nvPr>
            <p:ph idx="1"/>
          </p:nvPr>
        </p:nvSpPr>
        <p:spPr>
          <a:xfrm>
            <a:off x="4954555" y="2040229"/>
            <a:ext cx="6856445" cy="4351338"/>
          </a:xfrm>
        </p:spPr>
        <p:txBody>
          <a:bodyPr>
            <a:normAutofit/>
          </a:bodyPr>
          <a:lstStyle/>
          <a:p>
            <a:pPr algn="l"/>
            <a:r>
              <a:rPr lang="en-US" sz="2400" dirty="0"/>
              <a:t>Immediate, temporary shelter for people experiencing homelessness</a:t>
            </a:r>
          </a:p>
          <a:p>
            <a:pPr lvl="1" algn="l"/>
            <a:r>
              <a:rPr lang="en-US" sz="2400" dirty="0"/>
              <a:t>Essential services including case management</a:t>
            </a:r>
          </a:p>
          <a:p>
            <a:pPr lvl="1" algn="l"/>
            <a:r>
              <a:rPr lang="en-US" sz="2400" dirty="0"/>
              <a:t>Shelter operations (repairs, rent, security, fuel, equipment, furnishings, etc.)</a:t>
            </a:r>
          </a:p>
          <a:p>
            <a:pPr lvl="1" algn="l"/>
            <a:r>
              <a:rPr lang="en-US" sz="2400" dirty="0"/>
              <a:t>Renovation costs, including major rehabilitation and conversion. </a:t>
            </a:r>
          </a:p>
          <a:p>
            <a:pPr lvl="2" algn="l"/>
            <a:r>
              <a:rPr lang="en-US" sz="2400" dirty="0"/>
              <a:t>Minimum use period applies if a building is renovated with ESG funds.</a:t>
            </a:r>
          </a:p>
          <a:p>
            <a:pPr lvl="1" algn="l"/>
            <a:r>
              <a:rPr lang="en-US" sz="2400" i="1" dirty="0"/>
              <a:t>If no other shelter is available: </a:t>
            </a:r>
            <a:r>
              <a:rPr lang="en-US" sz="2400" i="0" dirty="0"/>
              <a:t>hotel/motel vouchers</a:t>
            </a:r>
            <a:endParaRPr lang="en-US" sz="2400" i="1" dirty="0"/>
          </a:p>
        </p:txBody>
      </p:sp>
    </p:spTree>
    <p:extLst>
      <p:ext uri="{BB962C8B-B14F-4D97-AF65-F5344CB8AC3E}">
        <p14:creationId xmlns:p14="http://schemas.microsoft.com/office/powerpoint/2010/main" val="36331461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E06CD488-A551-4875-A2AC-6516921E2539}"/>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ESG  Street Outreach</a:t>
            </a:r>
          </a:p>
        </p:txBody>
      </p:sp>
      <p:sp>
        <p:nvSpPr>
          <p:cNvPr id="6" name="Content Placeholder 5"/>
          <p:cNvSpPr>
            <a:spLocks noGrp="1"/>
          </p:cNvSpPr>
          <p:nvPr>
            <p:ph idx="1"/>
          </p:nvPr>
        </p:nvSpPr>
        <p:spPr>
          <a:xfrm>
            <a:off x="4889241" y="279918"/>
            <a:ext cx="7109926" cy="6465106"/>
          </a:xfrm>
        </p:spPr>
        <p:txBody>
          <a:bodyPr anchor="ctr">
            <a:normAutofit/>
          </a:bodyPr>
          <a:lstStyle/>
          <a:p>
            <a:pPr marL="0" indent="0">
              <a:buNone/>
            </a:pPr>
            <a:r>
              <a:rPr lang="en-US" sz="2400" dirty="0"/>
              <a:t>Street Outreach activities are designed to meet the immediate needs of </a:t>
            </a:r>
            <a:r>
              <a:rPr lang="en-US" sz="2400" b="1" dirty="0"/>
              <a:t>unsheltered homeless </a:t>
            </a:r>
            <a:r>
              <a:rPr lang="en-US" sz="2400" dirty="0"/>
              <a:t>population by connecting them with emergency shelter, housing, and/or critical health services.  </a:t>
            </a:r>
          </a:p>
          <a:p>
            <a:pPr marL="0" indent="0">
              <a:buNone/>
            </a:pPr>
            <a:r>
              <a:rPr lang="en-US" sz="2400" dirty="0">
                <a:cs typeface="Calibri" panose="020F0502020204030204" pitchFamily="34" charset="0"/>
              </a:rPr>
              <a:t>Eligible activities for street outreach include:</a:t>
            </a:r>
          </a:p>
          <a:p>
            <a:pPr>
              <a:buFont typeface="Arial" panose="020B0604020202020204" pitchFamily="34" charset="0"/>
              <a:buChar char="•"/>
            </a:pPr>
            <a:r>
              <a:rPr lang="en-US" sz="2400" dirty="0">
                <a:cs typeface="Calibri" panose="020F0502020204030204" pitchFamily="34" charset="0"/>
              </a:rPr>
              <a:t>Engagement;</a:t>
            </a:r>
          </a:p>
          <a:p>
            <a:pPr>
              <a:buFont typeface="Arial" panose="020B0604020202020204" pitchFamily="34" charset="0"/>
              <a:buChar char="•"/>
            </a:pPr>
            <a:r>
              <a:rPr lang="en-US" sz="2400" dirty="0">
                <a:cs typeface="Calibri" panose="020F0502020204030204" pitchFamily="34" charset="0"/>
              </a:rPr>
              <a:t>Case Management;</a:t>
            </a:r>
          </a:p>
          <a:p>
            <a:pPr>
              <a:buFont typeface="Arial" panose="020B0604020202020204" pitchFamily="34" charset="0"/>
              <a:buChar char="•"/>
            </a:pPr>
            <a:r>
              <a:rPr lang="en-US" sz="2400" dirty="0">
                <a:cs typeface="Calibri" panose="020F0502020204030204" pitchFamily="34" charset="0"/>
              </a:rPr>
              <a:t>Emergency Health Services;</a:t>
            </a:r>
          </a:p>
          <a:p>
            <a:pPr>
              <a:buFont typeface="Arial" panose="020B0604020202020204" pitchFamily="34" charset="0"/>
              <a:buChar char="•"/>
            </a:pPr>
            <a:r>
              <a:rPr lang="en-US" sz="2400" dirty="0">
                <a:cs typeface="Calibri" panose="020F0502020204030204" pitchFamily="34" charset="0"/>
              </a:rPr>
              <a:t>Transportation; and</a:t>
            </a:r>
          </a:p>
          <a:p>
            <a:pPr>
              <a:buFont typeface="Arial" panose="020B0604020202020204" pitchFamily="34" charset="0"/>
              <a:buChar char="•"/>
            </a:pPr>
            <a:r>
              <a:rPr lang="en-US" sz="2400" dirty="0">
                <a:cs typeface="Calibri" panose="020F0502020204030204" pitchFamily="34" charset="0"/>
              </a:rPr>
              <a:t>Services for Special Populations.</a:t>
            </a:r>
          </a:p>
        </p:txBody>
      </p:sp>
      <p:sp>
        <p:nvSpPr>
          <p:cNvPr id="2" name="Slide Number Placeholder 1">
            <a:extLst>
              <a:ext uri="{FF2B5EF4-FFF2-40B4-BE49-F238E27FC236}">
                <a16:creationId xmlns:a16="http://schemas.microsoft.com/office/drawing/2014/main" id="{8C5FD158-F654-069B-5D40-A37C2D65464F}"/>
              </a:ext>
            </a:extLst>
          </p:cNvPr>
          <p:cNvSpPr>
            <a:spLocks noGrp="1"/>
          </p:cNvSpPr>
          <p:nvPr>
            <p:ph type="sldNum" sz="quarter" idx="12"/>
          </p:nvPr>
        </p:nvSpPr>
        <p:spPr/>
        <p:txBody>
          <a:bodyPr/>
          <a:lstStyle/>
          <a:p>
            <a:fld id="{8A7A6979-0714-4377-B894-6BE4C2D6E202}" type="slidenum">
              <a:rPr lang="en-US" smtClean="0"/>
              <a:pPr/>
              <a:t>15</a:t>
            </a:fld>
            <a:endParaRPr lang="en-US" dirty="0"/>
          </a:p>
        </p:txBody>
      </p:sp>
    </p:spTree>
    <p:extLst>
      <p:ext uri="{BB962C8B-B14F-4D97-AF65-F5344CB8AC3E}">
        <p14:creationId xmlns:p14="http://schemas.microsoft.com/office/powerpoint/2010/main" val="12889903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E06CD488-A551-4875-A2AC-6516921E2539}"/>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ESG  Homeless Prevention</a:t>
            </a:r>
            <a:br>
              <a:rPr lang="en-US" dirty="0">
                <a:solidFill>
                  <a:srgbClr val="FFFFFF"/>
                </a:solidFill>
              </a:rPr>
            </a:br>
            <a:r>
              <a:rPr lang="en-US" dirty="0">
                <a:solidFill>
                  <a:srgbClr val="FFFFFF"/>
                </a:solidFill>
              </a:rPr>
              <a:t>J{</a:t>
            </a:r>
          </a:p>
        </p:txBody>
      </p:sp>
      <p:sp>
        <p:nvSpPr>
          <p:cNvPr id="6" name="Content Placeholder 5"/>
          <p:cNvSpPr>
            <a:spLocks noGrp="1"/>
          </p:cNvSpPr>
          <p:nvPr>
            <p:ph idx="1"/>
          </p:nvPr>
        </p:nvSpPr>
        <p:spPr>
          <a:xfrm>
            <a:off x="4885152" y="601248"/>
            <a:ext cx="6925848" cy="5869455"/>
          </a:xfrm>
        </p:spPr>
        <p:txBody>
          <a:bodyPr anchor="ctr">
            <a:normAutofit/>
          </a:bodyPr>
          <a:lstStyle/>
          <a:p>
            <a:pPr marL="0" indent="0">
              <a:spcBef>
                <a:spcPts val="0"/>
              </a:spcBef>
              <a:buNone/>
            </a:pPr>
            <a:r>
              <a:rPr lang="en-US" sz="2400" dirty="0"/>
              <a:t>Housing relocation and stabilization services and short-and/or medium-term rental assistance as necessary to prevent the individual or family from moving into homelessness. </a:t>
            </a:r>
          </a:p>
          <a:p>
            <a:pPr marL="0" indent="0">
              <a:spcBef>
                <a:spcPts val="0"/>
              </a:spcBef>
              <a:buNone/>
            </a:pPr>
            <a:endParaRPr lang="en-US" sz="2400" dirty="0"/>
          </a:p>
          <a:p>
            <a:r>
              <a:rPr lang="en-US" sz="2400" dirty="0"/>
              <a:t>Activities to prevent people at imminent risk from experiencing homelessness.</a:t>
            </a:r>
          </a:p>
          <a:p>
            <a:pPr lvl="1"/>
            <a:r>
              <a:rPr lang="en-US" sz="2400" dirty="0"/>
              <a:t>Housing relocation</a:t>
            </a:r>
          </a:p>
          <a:p>
            <a:pPr lvl="1"/>
            <a:r>
              <a:rPr lang="en-US" sz="2400" dirty="0"/>
              <a:t>Housing stabilization</a:t>
            </a:r>
          </a:p>
          <a:p>
            <a:pPr lvl="1"/>
            <a:r>
              <a:rPr lang="en-US" sz="2400" dirty="0"/>
              <a:t>Rental assistance</a:t>
            </a:r>
          </a:p>
          <a:p>
            <a:pPr lvl="2"/>
            <a:r>
              <a:rPr lang="en-US" sz="2400" dirty="0"/>
              <a:t>cannot exceed 24 months during any 3-year period</a:t>
            </a:r>
          </a:p>
          <a:p>
            <a:pPr lvl="1"/>
            <a:r>
              <a:rPr lang="en-US" sz="2400" dirty="0"/>
              <a:t>Case management</a:t>
            </a:r>
          </a:p>
          <a:p>
            <a:pPr lvl="1"/>
            <a:endParaRPr lang="en-US" sz="2400" dirty="0"/>
          </a:p>
          <a:p>
            <a:pPr marL="128016" lvl="1" indent="0">
              <a:buNone/>
            </a:pPr>
            <a:r>
              <a:rPr lang="en-US" sz="2400" dirty="0"/>
              <a:t>Imminent risk = housing will be lost within 14 days</a:t>
            </a:r>
          </a:p>
          <a:p>
            <a:pPr marL="128016" lvl="1" indent="0">
              <a:buNone/>
            </a:pPr>
            <a:r>
              <a:rPr lang="en-US" sz="2400" dirty="0"/>
              <a:t>Income restriction- Household is at or below 30% AMI</a:t>
            </a:r>
          </a:p>
        </p:txBody>
      </p:sp>
      <p:sp>
        <p:nvSpPr>
          <p:cNvPr id="2" name="Slide Number Placeholder 1">
            <a:extLst>
              <a:ext uri="{FF2B5EF4-FFF2-40B4-BE49-F238E27FC236}">
                <a16:creationId xmlns:a16="http://schemas.microsoft.com/office/drawing/2014/main" id="{0AC01763-7919-2AD3-7090-4BB94A6C56BF}"/>
              </a:ext>
            </a:extLst>
          </p:cNvPr>
          <p:cNvSpPr>
            <a:spLocks noGrp="1"/>
          </p:cNvSpPr>
          <p:nvPr>
            <p:ph type="sldNum" sz="quarter" idx="12"/>
          </p:nvPr>
        </p:nvSpPr>
        <p:spPr/>
        <p:txBody>
          <a:bodyPr/>
          <a:lstStyle/>
          <a:p>
            <a:fld id="{8A7A6979-0714-4377-B894-6BE4C2D6E202}" type="slidenum">
              <a:rPr lang="en-US" smtClean="0"/>
              <a:pPr/>
              <a:t>16</a:t>
            </a:fld>
            <a:endParaRPr lang="en-US" dirty="0"/>
          </a:p>
        </p:txBody>
      </p:sp>
    </p:spTree>
    <p:extLst>
      <p:ext uri="{BB962C8B-B14F-4D97-AF65-F5344CB8AC3E}">
        <p14:creationId xmlns:p14="http://schemas.microsoft.com/office/powerpoint/2010/main" val="13874752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E06CD488-A551-4875-A2AC-6516921E2539}"/>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ESG  Rapid </a:t>
            </a:r>
            <a:br>
              <a:rPr lang="en-US" dirty="0">
                <a:solidFill>
                  <a:srgbClr val="FFFFFF"/>
                </a:solidFill>
              </a:rPr>
            </a:br>
            <a:r>
              <a:rPr lang="en-US" dirty="0">
                <a:solidFill>
                  <a:srgbClr val="FFFFFF"/>
                </a:solidFill>
              </a:rPr>
              <a:t>re-housing</a:t>
            </a:r>
            <a:br>
              <a:rPr lang="en-US" dirty="0">
                <a:solidFill>
                  <a:srgbClr val="FFFFFF"/>
                </a:solidFill>
              </a:rPr>
            </a:br>
            <a:r>
              <a:rPr lang="en-US" dirty="0">
                <a:solidFill>
                  <a:srgbClr val="FFFFFF"/>
                </a:solidFill>
              </a:rPr>
              <a:t>RRH</a:t>
            </a:r>
          </a:p>
        </p:txBody>
      </p:sp>
      <p:sp>
        <p:nvSpPr>
          <p:cNvPr id="6" name="Content Placeholder 5"/>
          <p:cNvSpPr>
            <a:spLocks noGrp="1"/>
          </p:cNvSpPr>
          <p:nvPr>
            <p:ph idx="1"/>
          </p:nvPr>
        </p:nvSpPr>
        <p:spPr>
          <a:xfrm>
            <a:off x="4860100" y="539952"/>
            <a:ext cx="6950900" cy="6205071"/>
          </a:xfrm>
        </p:spPr>
        <p:txBody>
          <a:bodyPr anchor="ctr">
            <a:noAutofit/>
          </a:bodyPr>
          <a:lstStyle/>
          <a:p>
            <a:pPr marL="0" indent="0">
              <a:buNone/>
            </a:pPr>
            <a:r>
              <a:rPr lang="en-US" sz="2400" dirty="0"/>
              <a:t>Housing relocation and stabilization services to help homeless individuals and families quickly achieve housing stability and maintain permanent housing. </a:t>
            </a:r>
          </a:p>
          <a:p>
            <a:pPr marL="0" indent="0">
              <a:buNone/>
            </a:pPr>
            <a:endParaRPr lang="en-US" sz="2400" dirty="0"/>
          </a:p>
          <a:p>
            <a:r>
              <a:rPr lang="en-US" sz="2400" dirty="0"/>
              <a:t>Permanent housing for people experiencing literal homelessness or fleeing domestic violence</a:t>
            </a:r>
          </a:p>
          <a:p>
            <a:pPr lvl="1"/>
            <a:r>
              <a:rPr lang="en-US" sz="2400" dirty="0"/>
              <a:t>Housing relocation</a:t>
            </a:r>
          </a:p>
          <a:p>
            <a:pPr lvl="1"/>
            <a:r>
              <a:rPr lang="en-US" sz="2400" dirty="0"/>
              <a:t>Housing stabilization</a:t>
            </a:r>
          </a:p>
          <a:p>
            <a:pPr lvl="1"/>
            <a:r>
              <a:rPr lang="en-US" sz="2400" dirty="0"/>
              <a:t>Rental assistance</a:t>
            </a:r>
          </a:p>
          <a:p>
            <a:pPr lvl="2"/>
            <a:r>
              <a:rPr lang="en-US" sz="2400" dirty="0"/>
              <a:t>Cannot exceed 24 months during any 3-year period.</a:t>
            </a:r>
          </a:p>
          <a:p>
            <a:pPr lvl="2"/>
            <a:r>
              <a:rPr lang="en-US" sz="2400" dirty="0"/>
              <a:t>Tenant based or project based</a:t>
            </a:r>
          </a:p>
          <a:p>
            <a:pPr lvl="2"/>
            <a:r>
              <a:rPr lang="en-US" sz="2400" dirty="0"/>
              <a:t>Must have a legally binding lease</a:t>
            </a:r>
          </a:p>
          <a:p>
            <a:pPr lvl="1"/>
            <a:r>
              <a:rPr lang="en-US" sz="2400" dirty="0"/>
              <a:t>Case management</a:t>
            </a:r>
          </a:p>
          <a:p>
            <a:pPr lvl="1"/>
            <a:endParaRPr lang="en-US" sz="2400" dirty="0"/>
          </a:p>
          <a:p>
            <a:pPr marL="128016" lvl="1" indent="0">
              <a:buNone/>
            </a:pPr>
            <a:r>
              <a:rPr lang="en-US" sz="2400" dirty="0"/>
              <a:t>Homelessness at time of receiving </a:t>
            </a:r>
          </a:p>
        </p:txBody>
      </p:sp>
      <p:sp>
        <p:nvSpPr>
          <p:cNvPr id="2" name="Slide Number Placeholder 1">
            <a:extLst>
              <a:ext uri="{FF2B5EF4-FFF2-40B4-BE49-F238E27FC236}">
                <a16:creationId xmlns:a16="http://schemas.microsoft.com/office/drawing/2014/main" id="{F8DE2AD4-68DA-5594-4FB9-4E4C959B55D1}"/>
              </a:ext>
            </a:extLst>
          </p:cNvPr>
          <p:cNvSpPr>
            <a:spLocks noGrp="1"/>
          </p:cNvSpPr>
          <p:nvPr>
            <p:ph type="sldNum" sz="quarter" idx="12"/>
          </p:nvPr>
        </p:nvSpPr>
        <p:spPr/>
        <p:txBody>
          <a:bodyPr/>
          <a:lstStyle/>
          <a:p>
            <a:fld id="{8A7A6979-0714-4377-B894-6BE4C2D6E202}" type="slidenum">
              <a:rPr lang="en-US" smtClean="0"/>
              <a:pPr/>
              <a:t>17</a:t>
            </a:fld>
            <a:endParaRPr lang="en-US" dirty="0"/>
          </a:p>
        </p:txBody>
      </p:sp>
    </p:spTree>
    <p:extLst>
      <p:ext uri="{BB962C8B-B14F-4D97-AF65-F5344CB8AC3E}">
        <p14:creationId xmlns:p14="http://schemas.microsoft.com/office/powerpoint/2010/main" val="27156145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E06CD488-A551-4875-A2AC-6516921E2539}"/>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Homeless management information system (HMIS)</a:t>
            </a:r>
          </a:p>
        </p:txBody>
      </p:sp>
      <p:sp>
        <p:nvSpPr>
          <p:cNvPr id="6" name="Content Placeholder 5"/>
          <p:cNvSpPr>
            <a:spLocks noGrp="1"/>
          </p:cNvSpPr>
          <p:nvPr>
            <p:ph idx="1"/>
          </p:nvPr>
        </p:nvSpPr>
        <p:spPr>
          <a:xfrm>
            <a:off x="5109882" y="804333"/>
            <a:ext cx="6147169" cy="5358472"/>
          </a:xfrm>
        </p:spPr>
        <p:txBody>
          <a:bodyPr anchor="ctr">
            <a:normAutofit/>
          </a:bodyPr>
          <a:lstStyle/>
          <a:p>
            <a:pPr marL="0" indent="0">
              <a:buNone/>
            </a:pPr>
            <a:r>
              <a:rPr lang="en-US" sz="2800" dirty="0">
                <a:cs typeface="Calibri" panose="020F0502020204030204" pitchFamily="34" charset="0"/>
              </a:rPr>
              <a:t>Subrecipients of ESG Grant Awards are required to participate in the CoC and use the approved HMIS system.</a:t>
            </a:r>
          </a:p>
          <a:p>
            <a:pPr marL="0" indent="0">
              <a:buNone/>
            </a:pPr>
            <a:r>
              <a:rPr lang="en-US" sz="2800" dirty="0">
                <a:cs typeface="Calibri" panose="020F0502020204030204" pitchFamily="34" charset="0"/>
              </a:rPr>
              <a:t>Eligible HMIS activities include:</a:t>
            </a:r>
          </a:p>
          <a:p>
            <a:pPr lvl="1"/>
            <a:r>
              <a:rPr lang="en-US" sz="2800" dirty="0">
                <a:cs typeface="Calibri" panose="020F0502020204030204" pitchFamily="34" charset="0"/>
              </a:rPr>
              <a:t>HMIS data entry and reporting;</a:t>
            </a:r>
          </a:p>
          <a:p>
            <a:pPr lvl="1"/>
            <a:r>
              <a:rPr lang="en-US" sz="2800" dirty="0">
                <a:cs typeface="Calibri" panose="020F0502020204030204" pitchFamily="34" charset="0"/>
              </a:rPr>
              <a:t>Attending HMIS Training;</a:t>
            </a:r>
          </a:p>
          <a:p>
            <a:pPr lvl="1"/>
            <a:r>
              <a:rPr lang="en-US" sz="2800" dirty="0">
                <a:cs typeface="Calibri" panose="020F0502020204030204" pitchFamily="34" charset="0"/>
              </a:rPr>
              <a:t>Computer Hardware; and</a:t>
            </a:r>
          </a:p>
          <a:p>
            <a:pPr lvl="1"/>
            <a:r>
              <a:rPr lang="en-US" sz="2800" dirty="0">
                <a:cs typeface="Calibri" panose="020F0502020204030204" pitchFamily="34" charset="0"/>
              </a:rPr>
              <a:t>Software related to HMIS. </a:t>
            </a:r>
          </a:p>
          <a:p>
            <a:pPr lvl="1">
              <a:buFont typeface="Arial" panose="020B0604020202020204" pitchFamily="34" charset="0"/>
              <a:buChar char="•"/>
            </a:pPr>
            <a:endParaRPr lang="en-US" sz="2000" dirty="0"/>
          </a:p>
        </p:txBody>
      </p:sp>
      <p:sp>
        <p:nvSpPr>
          <p:cNvPr id="2" name="Slide Number Placeholder 1">
            <a:extLst>
              <a:ext uri="{FF2B5EF4-FFF2-40B4-BE49-F238E27FC236}">
                <a16:creationId xmlns:a16="http://schemas.microsoft.com/office/drawing/2014/main" id="{0BA2EE29-72C6-C93C-43AB-45E24AFC8433}"/>
              </a:ext>
            </a:extLst>
          </p:cNvPr>
          <p:cNvSpPr>
            <a:spLocks noGrp="1"/>
          </p:cNvSpPr>
          <p:nvPr>
            <p:ph type="sldNum" sz="quarter" idx="12"/>
          </p:nvPr>
        </p:nvSpPr>
        <p:spPr/>
        <p:txBody>
          <a:bodyPr/>
          <a:lstStyle/>
          <a:p>
            <a:fld id="{8A7A6979-0714-4377-B894-6BE4C2D6E202}" type="slidenum">
              <a:rPr lang="en-US" smtClean="0"/>
              <a:pPr/>
              <a:t>18</a:t>
            </a:fld>
            <a:endParaRPr lang="en-US" dirty="0"/>
          </a:p>
        </p:txBody>
      </p:sp>
    </p:spTree>
    <p:extLst>
      <p:ext uri="{BB962C8B-B14F-4D97-AF65-F5344CB8AC3E}">
        <p14:creationId xmlns:p14="http://schemas.microsoft.com/office/powerpoint/2010/main" val="1797260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D84960AC-1CD6-452A-B5F4-2186E3FD74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23" name="Rectangle 22">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5E59FF72-A2AF-4972-B501-AD06E9885A2C}"/>
              </a:ext>
            </a:extLst>
          </p:cNvPr>
          <p:cNvSpPr>
            <a:spLocks noGrp="1"/>
          </p:cNvSpPr>
          <p:nvPr>
            <p:ph type="title"/>
          </p:nvPr>
        </p:nvSpPr>
        <p:spPr>
          <a:xfrm>
            <a:off x="964788" y="804333"/>
            <a:ext cx="3302412" cy="5249334"/>
          </a:xfrm>
        </p:spPr>
        <p:txBody>
          <a:bodyPr vert="horz" lIns="91440" tIns="45720" rIns="91440" bIns="45720" rtlCol="0" anchor="ctr">
            <a:normAutofit/>
          </a:bodyPr>
          <a:lstStyle/>
          <a:p>
            <a:pPr algn="ctr"/>
            <a:r>
              <a:rPr lang="en-US" dirty="0">
                <a:solidFill>
                  <a:srgbClr val="FFFFFF"/>
                </a:solidFill>
              </a:rPr>
              <a:t>Program Matching Requirements</a:t>
            </a:r>
          </a:p>
        </p:txBody>
      </p:sp>
      <p:sp>
        <p:nvSpPr>
          <p:cNvPr id="2" name="TextBox 1">
            <a:extLst>
              <a:ext uri="{FF2B5EF4-FFF2-40B4-BE49-F238E27FC236}">
                <a16:creationId xmlns:a16="http://schemas.microsoft.com/office/drawing/2014/main" id="{647D118A-6646-5AAD-9ADB-CED029CA7613}"/>
              </a:ext>
            </a:extLst>
          </p:cNvPr>
          <p:cNvSpPr txBox="1"/>
          <p:nvPr/>
        </p:nvSpPr>
        <p:spPr>
          <a:xfrm>
            <a:off x="4857083" y="804333"/>
            <a:ext cx="7186635" cy="5249334"/>
          </a:xfrm>
          <a:prstGeom prst="rect">
            <a:avLst/>
          </a:prstGeom>
        </p:spPr>
        <p:txBody>
          <a:bodyPr vert="horz" lIns="45720" tIns="45720" rIns="45720" bIns="45720" rtlCol="0" anchor="ctr">
            <a:normAutofit/>
          </a:bodyPr>
          <a:lstStyle/>
          <a:p>
            <a:pPr defTabSz="914400">
              <a:lnSpc>
                <a:spcPct val="90000"/>
              </a:lnSpc>
              <a:spcAft>
                <a:spcPts val="600"/>
              </a:spcAft>
              <a:buClr>
                <a:schemeClr val="accent2"/>
              </a:buClr>
            </a:pPr>
            <a:r>
              <a:rPr lang="en-US" sz="3600" dirty="0"/>
              <a:t>CDBG- No Match requirements</a:t>
            </a:r>
          </a:p>
          <a:p>
            <a:pPr defTabSz="914400">
              <a:lnSpc>
                <a:spcPct val="90000"/>
              </a:lnSpc>
              <a:spcAft>
                <a:spcPts val="600"/>
              </a:spcAft>
              <a:buClr>
                <a:schemeClr val="accent2"/>
              </a:buClr>
            </a:pPr>
            <a:r>
              <a:rPr lang="en-US" sz="3600" dirty="0"/>
              <a:t>HOME- 25% Match required</a:t>
            </a:r>
          </a:p>
          <a:p>
            <a:pPr defTabSz="914400">
              <a:lnSpc>
                <a:spcPct val="90000"/>
              </a:lnSpc>
              <a:spcAft>
                <a:spcPts val="600"/>
              </a:spcAft>
              <a:buClr>
                <a:schemeClr val="accent2"/>
              </a:buClr>
            </a:pPr>
            <a:r>
              <a:rPr lang="en-US" sz="3600" dirty="0"/>
              <a:t>ESG- 100% Match required</a:t>
            </a:r>
          </a:p>
          <a:p>
            <a:pPr defTabSz="914400">
              <a:lnSpc>
                <a:spcPct val="90000"/>
              </a:lnSpc>
              <a:spcAft>
                <a:spcPts val="600"/>
              </a:spcAft>
              <a:buClr>
                <a:schemeClr val="accent2"/>
              </a:buClr>
            </a:pPr>
            <a:endParaRPr lang="en-US" sz="3600" dirty="0"/>
          </a:p>
          <a:p>
            <a:pPr defTabSz="914400">
              <a:lnSpc>
                <a:spcPct val="90000"/>
              </a:lnSpc>
              <a:spcAft>
                <a:spcPts val="600"/>
              </a:spcAft>
              <a:buClr>
                <a:schemeClr val="accent2"/>
              </a:buClr>
            </a:pPr>
            <a:r>
              <a:rPr lang="en-US" sz="3600" dirty="0"/>
              <a:t>Match funds must be used for activities that are eligible under the grant contract, can be cash or in-kind. </a:t>
            </a:r>
          </a:p>
        </p:txBody>
      </p:sp>
      <p:sp>
        <p:nvSpPr>
          <p:cNvPr id="3" name="Slide Number Placeholder 2">
            <a:extLst>
              <a:ext uri="{FF2B5EF4-FFF2-40B4-BE49-F238E27FC236}">
                <a16:creationId xmlns:a16="http://schemas.microsoft.com/office/drawing/2014/main" id="{9DC6DD32-6E6F-02EB-F856-2E60F3497CD8}"/>
              </a:ext>
            </a:extLst>
          </p:cNvPr>
          <p:cNvSpPr>
            <a:spLocks noGrp="1"/>
          </p:cNvSpPr>
          <p:nvPr>
            <p:ph type="sldNum" sz="quarter" idx="12"/>
          </p:nvPr>
        </p:nvSpPr>
        <p:spPr/>
        <p:txBody>
          <a:bodyPr/>
          <a:lstStyle/>
          <a:p>
            <a:fld id="{8A7A6979-0714-4377-B894-6BE4C2D6E202}" type="slidenum">
              <a:rPr lang="en-US" smtClean="0"/>
              <a:t>19</a:t>
            </a:fld>
            <a:endParaRPr lang="en-US" dirty="0"/>
          </a:p>
        </p:txBody>
      </p:sp>
    </p:spTree>
    <p:extLst>
      <p:ext uri="{BB962C8B-B14F-4D97-AF65-F5344CB8AC3E}">
        <p14:creationId xmlns:p14="http://schemas.microsoft.com/office/powerpoint/2010/main" val="19147765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2" name="Straight Connector 11">
            <a:extLst>
              <a:ext uri="{FF2B5EF4-FFF2-40B4-BE49-F238E27FC236}">
                <a16:creationId xmlns:a16="http://schemas.microsoft.com/office/drawing/2014/main" id="{D84960AC-1CD6-452A-B5F4-2186E3FD74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1"/>
          <p:cNvSpPr txBox="1">
            <a:spLocks/>
          </p:cNvSpPr>
          <p:nvPr/>
        </p:nvSpPr>
        <p:spPr>
          <a:xfrm>
            <a:off x="964788" y="804333"/>
            <a:ext cx="3302412" cy="5249334"/>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lnSpc>
                <a:spcPct val="80000"/>
              </a:lnSpc>
              <a:spcAft>
                <a:spcPts val="600"/>
              </a:spcAft>
            </a:pPr>
            <a:r>
              <a:rPr lang="en-US" sz="5000" cap="all" spc="100" dirty="0">
                <a:solidFill>
                  <a:srgbClr val="FFFFFF"/>
                </a:solidFill>
              </a:rPr>
              <a:t>AGENDA</a:t>
            </a:r>
          </a:p>
        </p:txBody>
      </p:sp>
      <p:sp>
        <p:nvSpPr>
          <p:cNvPr id="7" name="Rectangle 6"/>
          <p:cNvSpPr/>
          <p:nvPr/>
        </p:nvSpPr>
        <p:spPr>
          <a:xfrm>
            <a:off x="5109882" y="804333"/>
            <a:ext cx="6147169" cy="5249334"/>
          </a:xfrm>
          <a:prstGeom prst="rect">
            <a:avLst/>
          </a:prstGeom>
        </p:spPr>
        <p:txBody>
          <a:bodyPr vert="horz" lIns="45720" tIns="45720" rIns="45720" bIns="45720" rtlCol="0" anchor="ctr">
            <a:normAutofit/>
          </a:bodyPr>
          <a:lstStyle/>
          <a:p>
            <a:pPr marL="285750" indent="-285750" defTabSz="914400">
              <a:lnSpc>
                <a:spcPct val="90000"/>
              </a:lnSpc>
              <a:spcAft>
                <a:spcPts val="600"/>
              </a:spcAft>
              <a:buClr>
                <a:schemeClr val="accent2"/>
              </a:buClr>
              <a:buFont typeface="Wingdings" panose="05000000000000000000" pitchFamily="2" charset="2"/>
              <a:buChar char="§"/>
            </a:pPr>
            <a:r>
              <a:rPr lang="en-US" sz="3200" dirty="0"/>
              <a:t>Welcome and Introductions</a:t>
            </a:r>
          </a:p>
          <a:p>
            <a:pPr marL="285750" indent="-285750" defTabSz="914400">
              <a:lnSpc>
                <a:spcPct val="90000"/>
              </a:lnSpc>
              <a:spcAft>
                <a:spcPts val="600"/>
              </a:spcAft>
              <a:buClr>
                <a:schemeClr val="accent2"/>
              </a:buClr>
              <a:buFont typeface="Wingdings" panose="05000000000000000000" pitchFamily="2" charset="2"/>
              <a:buChar char="§"/>
            </a:pPr>
            <a:r>
              <a:rPr lang="en-US" sz="3200" dirty="0"/>
              <a:t>Discuss CDBG and ESG Basics</a:t>
            </a:r>
          </a:p>
          <a:p>
            <a:pPr marL="285750" indent="-285750" defTabSz="914400">
              <a:lnSpc>
                <a:spcPct val="90000"/>
              </a:lnSpc>
              <a:spcAft>
                <a:spcPts val="600"/>
              </a:spcAft>
              <a:buClr>
                <a:schemeClr val="accent2"/>
              </a:buClr>
              <a:buFont typeface="Wingdings" panose="05000000000000000000" pitchFamily="2" charset="2"/>
              <a:buChar char="§"/>
            </a:pPr>
            <a:r>
              <a:rPr lang="en-US" sz="3200" dirty="0"/>
              <a:t>Application Process</a:t>
            </a:r>
          </a:p>
          <a:p>
            <a:pPr marL="285750" indent="-285750" defTabSz="914400">
              <a:lnSpc>
                <a:spcPct val="90000"/>
              </a:lnSpc>
              <a:spcAft>
                <a:spcPts val="600"/>
              </a:spcAft>
              <a:buClr>
                <a:schemeClr val="accent2"/>
              </a:buClr>
              <a:buFont typeface="Wingdings" panose="05000000000000000000" pitchFamily="2" charset="2"/>
              <a:buChar char="§"/>
            </a:pPr>
            <a:r>
              <a:rPr lang="en-US" sz="3200" dirty="0"/>
              <a:t>Compliance Requirements</a:t>
            </a:r>
          </a:p>
          <a:p>
            <a:pPr marL="285750" indent="-285750" defTabSz="914400">
              <a:lnSpc>
                <a:spcPct val="90000"/>
              </a:lnSpc>
              <a:spcAft>
                <a:spcPts val="600"/>
              </a:spcAft>
              <a:buClr>
                <a:schemeClr val="accent2"/>
              </a:buClr>
              <a:buFont typeface="Wingdings" panose="05000000000000000000" pitchFamily="2" charset="2"/>
              <a:buChar char="§"/>
            </a:pPr>
            <a:r>
              <a:rPr lang="en-US" sz="3200" dirty="0"/>
              <a:t>Next Steps</a:t>
            </a:r>
          </a:p>
          <a:p>
            <a:pPr marL="285750" indent="-285750" defTabSz="914400">
              <a:lnSpc>
                <a:spcPct val="90000"/>
              </a:lnSpc>
              <a:spcAft>
                <a:spcPts val="600"/>
              </a:spcAft>
              <a:buClr>
                <a:schemeClr val="accent2"/>
              </a:buClr>
              <a:buFont typeface="Wingdings" panose="05000000000000000000" pitchFamily="2" charset="2"/>
              <a:buChar char="§"/>
            </a:pPr>
            <a:endParaRPr lang="en-US" dirty="0"/>
          </a:p>
          <a:p>
            <a:pPr defTabSz="914400">
              <a:lnSpc>
                <a:spcPct val="90000"/>
              </a:lnSpc>
              <a:spcAft>
                <a:spcPts val="600"/>
              </a:spcAft>
              <a:buClr>
                <a:schemeClr val="accent2"/>
              </a:buClr>
            </a:pPr>
            <a:r>
              <a:rPr lang="en-US" dirty="0"/>
              <a:t>	 </a:t>
            </a:r>
          </a:p>
        </p:txBody>
      </p:sp>
      <p:sp>
        <p:nvSpPr>
          <p:cNvPr id="2" name="Slide Number Placeholder 1">
            <a:extLst>
              <a:ext uri="{FF2B5EF4-FFF2-40B4-BE49-F238E27FC236}">
                <a16:creationId xmlns:a16="http://schemas.microsoft.com/office/drawing/2014/main" id="{E85FC8AC-0A43-A9C0-929E-720E47767C50}"/>
              </a:ext>
            </a:extLst>
          </p:cNvPr>
          <p:cNvSpPr>
            <a:spLocks noGrp="1"/>
          </p:cNvSpPr>
          <p:nvPr>
            <p:ph type="sldNum" sz="quarter" idx="12"/>
          </p:nvPr>
        </p:nvSpPr>
        <p:spPr/>
        <p:txBody>
          <a:bodyPr/>
          <a:lstStyle/>
          <a:p>
            <a:fld id="{8A7A6979-0714-4377-B894-6BE4C2D6E202}" type="slidenum">
              <a:rPr lang="en-US" smtClean="0"/>
              <a:t>2</a:t>
            </a:fld>
            <a:endParaRPr lang="en-US" dirty="0"/>
          </a:p>
        </p:txBody>
      </p:sp>
    </p:spTree>
    <p:extLst>
      <p:ext uri="{BB962C8B-B14F-4D97-AF65-F5344CB8AC3E}">
        <p14:creationId xmlns:p14="http://schemas.microsoft.com/office/powerpoint/2010/main" val="618994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1E7C082-5B81-400A-A1DE-7CA9F26ED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cxnSp>
        <p:nvCxnSpPr>
          <p:cNvPr id="11" name="Straight Connector 10">
            <a:extLst>
              <a:ext uri="{FF2B5EF4-FFF2-40B4-BE49-F238E27FC236}">
                <a16:creationId xmlns:a16="http://schemas.microsoft.com/office/drawing/2014/main" id="{08D54232-CDE1-4B53-B430-AB82206F6B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15" name="Rectangle 14">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30C09BB0-87B7-4DC8-ADD8-436B28874235}"/>
              </a:ext>
            </a:extLst>
          </p:cNvPr>
          <p:cNvSpPr>
            <a:spLocks noGrp="1"/>
          </p:cNvSpPr>
          <p:nvPr>
            <p:ph type="title"/>
          </p:nvPr>
        </p:nvSpPr>
        <p:spPr>
          <a:xfrm>
            <a:off x="1286933" y="977048"/>
            <a:ext cx="9618133" cy="2960980"/>
          </a:xfrm>
        </p:spPr>
        <p:txBody>
          <a:bodyPr vert="horz" lIns="91440" tIns="45720" rIns="91440" bIns="45720" rtlCol="0" anchor="b">
            <a:normAutofit/>
          </a:bodyPr>
          <a:lstStyle/>
          <a:p>
            <a:pPr algn="l"/>
            <a:r>
              <a:rPr lang="en-US" sz="6600" dirty="0">
                <a:solidFill>
                  <a:srgbClr val="FFFFFF"/>
                </a:solidFill>
              </a:rPr>
              <a:t>HOME Program Basics</a:t>
            </a:r>
          </a:p>
        </p:txBody>
      </p:sp>
      <p:sp>
        <p:nvSpPr>
          <p:cNvPr id="4" name="Slide Number Placeholder 3">
            <a:extLst>
              <a:ext uri="{FF2B5EF4-FFF2-40B4-BE49-F238E27FC236}">
                <a16:creationId xmlns:a16="http://schemas.microsoft.com/office/drawing/2014/main" id="{FAE3EA50-0DD1-D002-800B-3F64E16156FB}"/>
              </a:ext>
            </a:extLst>
          </p:cNvPr>
          <p:cNvSpPr>
            <a:spLocks noGrp="1"/>
          </p:cNvSpPr>
          <p:nvPr>
            <p:ph type="sldNum" sz="quarter" idx="12"/>
          </p:nvPr>
        </p:nvSpPr>
        <p:spPr>
          <a:xfrm>
            <a:off x="10837334" y="6470704"/>
            <a:ext cx="973666" cy="274320"/>
          </a:xfrm>
        </p:spPr>
        <p:txBody>
          <a:bodyPr vert="horz" lIns="91440" tIns="45720" rIns="91440" bIns="45720" rtlCol="0" anchor="ctr">
            <a:normAutofit/>
          </a:bodyPr>
          <a:lstStyle/>
          <a:p>
            <a:pPr marL="0" marR="0" lvl="0" indent="0" algn="l" defTabSz="457200" rtl="0" eaLnBrk="1" fontAlgn="auto" latinLnBrk="0" hangingPunct="1">
              <a:lnSpc>
                <a:spcPct val="100000"/>
              </a:lnSpc>
              <a:spcBef>
                <a:spcPts val="0"/>
              </a:spcBef>
              <a:spcAft>
                <a:spcPts val="600"/>
              </a:spcAft>
              <a:buClrTx/>
              <a:buSzTx/>
              <a:buFontTx/>
              <a:buNone/>
              <a:tabLst/>
              <a:defRPr/>
            </a:pPr>
            <a:fld id="{8A7A6979-0714-4377-B894-6BE4C2D6E202}"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457200" rtl="0" eaLnBrk="1" fontAlgn="auto" latinLnBrk="0" hangingPunct="1">
                <a:lnSpc>
                  <a:spcPct val="100000"/>
                </a:lnSpc>
                <a:spcBef>
                  <a:spcPts val="0"/>
                </a:spcBef>
                <a:spcAft>
                  <a:spcPts val="600"/>
                </a:spcAft>
                <a:buClrTx/>
                <a:buSzTx/>
                <a:buFontTx/>
                <a:buNone/>
                <a:tabLst/>
                <a:defRPr/>
              </a:pPr>
              <a:t>20</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11065757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13" name="Rectangle 12">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6" name="Title 2">
            <a:extLst>
              <a:ext uri="{FF2B5EF4-FFF2-40B4-BE49-F238E27FC236}">
                <a16:creationId xmlns:a16="http://schemas.microsoft.com/office/drawing/2014/main" id="{FE1F444D-73A1-42CA-99A0-185685C65FB3}"/>
              </a:ext>
            </a:extLst>
          </p:cNvPr>
          <p:cNvSpPr txBox="1">
            <a:spLocks/>
          </p:cNvSpPr>
          <p:nvPr/>
        </p:nvSpPr>
        <p:spPr>
          <a:xfrm>
            <a:off x="964788" y="804333"/>
            <a:ext cx="3302412" cy="5249334"/>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r" defTabSz="914400" rtl="0" eaLnBrk="1" fontAlgn="auto" latinLnBrk="0" hangingPunct="1">
              <a:lnSpc>
                <a:spcPct val="80000"/>
              </a:lnSpc>
              <a:spcBef>
                <a:spcPct val="0"/>
              </a:spcBef>
              <a:spcAft>
                <a:spcPts val="600"/>
              </a:spcAft>
              <a:buClrTx/>
              <a:buSzTx/>
              <a:buFontTx/>
              <a:buNone/>
              <a:tabLst/>
              <a:defRPr/>
            </a:pPr>
            <a:r>
              <a:rPr kumimoji="0" lang="en-US" sz="5000" b="0" i="0" u="none" strike="noStrike" kern="1200" cap="all" spc="100" normalizeH="0" baseline="0" noProof="0" dirty="0">
                <a:ln>
                  <a:noFill/>
                </a:ln>
                <a:solidFill>
                  <a:srgbClr val="FFFFFF"/>
                </a:solidFill>
                <a:effectLst/>
                <a:uLnTx/>
                <a:uFillTx/>
                <a:latin typeface="Tw Cen MT Condensed" panose="020B0606020104020203"/>
                <a:ea typeface="+mj-ea"/>
                <a:cs typeface="+mj-cs"/>
              </a:rPr>
              <a:t>HOME investment partnership Program  </a:t>
            </a:r>
          </a:p>
        </p:txBody>
      </p:sp>
      <p:sp>
        <p:nvSpPr>
          <p:cNvPr id="3" name="Content Placeholder 2"/>
          <p:cNvSpPr>
            <a:spLocks noGrp="1"/>
          </p:cNvSpPr>
          <p:nvPr>
            <p:ph idx="1"/>
          </p:nvPr>
        </p:nvSpPr>
        <p:spPr>
          <a:xfrm>
            <a:off x="5109882" y="804333"/>
            <a:ext cx="6147169" cy="5249334"/>
          </a:xfrm>
        </p:spPr>
        <p:txBody>
          <a:bodyPr vert="horz" lIns="45720" tIns="45720" rIns="45720" bIns="45720" rtlCol="0" anchor="ctr">
            <a:normAutofit/>
          </a:bodyPr>
          <a:lstStyle/>
          <a:p>
            <a:pPr marL="0" indent="0">
              <a:buNone/>
            </a:pPr>
            <a:r>
              <a:rPr lang="en-US" dirty="0"/>
              <a:t>Housing Programs – provide safe and decent housing for low- and moderate-income households.</a:t>
            </a:r>
          </a:p>
          <a:p>
            <a:pPr>
              <a:buFont typeface="Arial" panose="020B0604020202020204" pitchFamily="34" charset="0"/>
              <a:buChar char="•"/>
            </a:pPr>
            <a:r>
              <a:rPr lang="en-US" dirty="0"/>
              <a:t>Rental Housing</a:t>
            </a:r>
          </a:p>
          <a:p>
            <a:pPr>
              <a:buFont typeface="Arial" panose="020B0604020202020204" pitchFamily="34" charset="0"/>
              <a:buChar char="•"/>
            </a:pPr>
            <a:r>
              <a:rPr lang="en-US" dirty="0"/>
              <a:t>Owner-Occupied Housing</a:t>
            </a:r>
          </a:p>
          <a:p>
            <a:pPr>
              <a:buFont typeface="Arial" panose="020B0604020202020204" pitchFamily="34" charset="0"/>
              <a:buChar char="•"/>
            </a:pPr>
            <a:r>
              <a:rPr lang="en-US" dirty="0"/>
              <a:t>Homebuyer Assistance</a:t>
            </a:r>
          </a:p>
          <a:p>
            <a:pPr>
              <a:buFont typeface="Arial" panose="020B0604020202020204" pitchFamily="34" charset="0"/>
              <a:buChar char="•"/>
            </a:pPr>
            <a:r>
              <a:rPr lang="en-US" dirty="0"/>
              <a:t>Rehabilitation</a:t>
            </a:r>
          </a:p>
          <a:p>
            <a:pPr>
              <a:buFont typeface="Arial" panose="020B0604020202020204" pitchFamily="34" charset="0"/>
              <a:buChar char="•"/>
            </a:pPr>
            <a:r>
              <a:rPr lang="en-US" dirty="0"/>
              <a:t>New Construction</a:t>
            </a:r>
          </a:p>
          <a:p>
            <a:pPr>
              <a:buFont typeface="Arial" panose="020B0604020202020204" pitchFamily="34" charset="0"/>
              <a:buChar char="•"/>
            </a:pPr>
            <a:r>
              <a:rPr lang="en-US" dirty="0"/>
              <a:t>Tenant Based Rental Assistance (TBRA)</a:t>
            </a:r>
          </a:p>
        </p:txBody>
      </p:sp>
      <p:sp>
        <p:nvSpPr>
          <p:cNvPr id="2" name="Slide Number Placeholder 1">
            <a:extLst>
              <a:ext uri="{FF2B5EF4-FFF2-40B4-BE49-F238E27FC236}">
                <a16:creationId xmlns:a16="http://schemas.microsoft.com/office/drawing/2014/main" id="{841B9AF9-7F60-68D7-0EE0-4BAB1685BC9F}"/>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A7A6979-0714-4377-B894-6BE4C2D6E202}"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21</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29700633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2">
            <a:extLst>
              <a:ext uri="{FF2B5EF4-FFF2-40B4-BE49-F238E27FC236}">
                <a16:creationId xmlns:a16="http://schemas.microsoft.com/office/drawing/2014/main" id="{FE1F444D-73A1-42CA-99A0-185685C65FB3}"/>
              </a:ext>
            </a:extLst>
          </p:cNvPr>
          <p:cNvSpPr txBox="1">
            <a:spLocks/>
          </p:cNvSpPr>
          <p:nvPr/>
        </p:nvSpPr>
        <p:spPr>
          <a:xfrm>
            <a:off x="381000" y="804333"/>
            <a:ext cx="3886200" cy="5249334"/>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r" defTabSz="914400" rtl="0" eaLnBrk="1" fontAlgn="auto" latinLnBrk="0" hangingPunct="1">
              <a:lnSpc>
                <a:spcPct val="80000"/>
              </a:lnSpc>
              <a:spcBef>
                <a:spcPct val="0"/>
              </a:spcBef>
              <a:spcAft>
                <a:spcPts val="600"/>
              </a:spcAft>
              <a:buClrTx/>
              <a:buSzTx/>
              <a:buFontTx/>
              <a:buNone/>
              <a:tabLst/>
              <a:defRPr/>
            </a:pPr>
            <a:r>
              <a:rPr kumimoji="0" lang="en-US" sz="5000" b="0" i="0" u="none" strike="noStrike" kern="1200" cap="all" spc="100" normalizeH="0" baseline="0" noProof="0" dirty="0">
                <a:ln>
                  <a:noFill/>
                </a:ln>
                <a:solidFill>
                  <a:srgbClr val="FFFFFF"/>
                </a:solidFill>
                <a:effectLst/>
                <a:uLnTx/>
                <a:uFillTx/>
                <a:latin typeface="Tw Cen MT Condensed" panose="020B0606020104020203"/>
                <a:ea typeface="+mj-ea"/>
                <a:cs typeface="+mj-cs"/>
              </a:rPr>
              <a:t>HOME investment partnership Program  </a:t>
            </a:r>
          </a:p>
        </p:txBody>
      </p:sp>
      <p:sp>
        <p:nvSpPr>
          <p:cNvPr id="2" name="Title 1">
            <a:extLst>
              <a:ext uri="{FF2B5EF4-FFF2-40B4-BE49-F238E27FC236}">
                <a16:creationId xmlns:a16="http://schemas.microsoft.com/office/drawing/2014/main" id="{9AB30DC5-3DBC-4996-AD78-6B29AC4F1209}"/>
              </a:ext>
            </a:extLst>
          </p:cNvPr>
          <p:cNvSpPr>
            <a:spLocks noGrp="1"/>
          </p:cNvSpPr>
          <p:nvPr>
            <p:ph type="title"/>
          </p:nvPr>
        </p:nvSpPr>
        <p:spPr/>
        <p:txBody>
          <a:bodyPr/>
          <a:lstStyle/>
          <a:p>
            <a:r>
              <a:rPr lang="en-US" dirty="0"/>
              <a:t>HOME Investment partnership program</a:t>
            </a:r>
          </a:p>
        </p:txBody>
      </p:sp>
      <p:graphicFrame>
        <p:nvGraphicFramePr>
          <p:cNvPr id="15" name="Content Placeholder 2">
            <a:extLst>
              <a:ext uri="{FF2B5EF4-FFF2-40B4-BE49-F238E27FC236}">
                <a16:creationId xmlns:a16="http://schemas.microsoft.com/office/drawing/2014/main" id="{183EA9B1-E2CE-4094-B8F0-49C2C9452980}"/>
              </a:ext>
            </a:extLst>
          </p:cNvPr>
          <p:cNvGraphicFramePr>
            <a:graphicFrameLocks noGrp="1"/>
          </p:cNvGraphicFramePr>
          <p:nvPr>
            <p:ph idx="1"/>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BB9867A3-3E26-95A5-8148-94715379A9A8}"/>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A7A6979-0714-4377-B894-6BE4C2D6E202}"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22</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17022792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880BE9B-2849-495A-AB0E-E80D71B324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9936"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6" name="Title 2">
            <a:extLst>
              <a:ext uri="{FF2B5EF4-FFF2-40B4-BE49-F238E27FC236}">
                <a16:creationId xmlns:a16="http://schemas.microsoft.com/office/drawing/2014/main" id="{FE1F444D-73A1-42CA-99A0-185685C65FB3}"/>
              </a:ext>
            </a:extLst>
          </p:cNvPr>
          <p:cNvSpPr txBox="1">
            <a:spLocks/>
          </p:cNvSpPr>
          <p:nvPr/>
        </p:nvSpPr>
        <p:spPr>
          <a:xfrm>
            <a:off x="310039" y="640080"/>
            <a:ext cx="3429855" cy="5613236"/>
          </a:xfrm>
          <a:prstGeom prst="rect">
            <a:avLst/>
          </a:prstGeom>
        </p:spPr>
        <p:txBody>
          <a:bodyPr vert="horz" lIns="91440" tIns="45720" rIns="91440" bIns="45720" rtlCol="0" anchor="ctr" anchorCtr="0">
            <a:normAutofit/>
          </a:bodyPr>
          <a:lst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marR="0" lvl="0" indent="0" algn="l" defTabSz="914400" rtl="0" eaLnBrk="1" fontAlgn="auto" latinLnBrk="0" hangingPunct="1">
              <a:lnSpc>
                <a:spcPct val="80000"/>
              </a:lnSpc>
              <a:spcBef>
                <a:spcPct val="0"/>
              </a:spcBef>
              <a:spcAft>
                <a:spcPts val="600"/>
              </a:spcAft>
              <a:buClrTx/>
              <a:buSzTx/>
              <a:buFontTx/>
              <a:buNone/>
              <a:tabLst/>
              <a:defRPr/>
            </a:pPr>
            <a:r>
              <a:rPr kumimoji="0" lang="en-US" sz="5000" b="0" i="0" u="none" strike="noStrike" kern="1200" cap="all" spc="100" normalizeH="0" baseline="0" noProof="0" dirty="0">
                <a:ln>
                  <a:noFill/>
                </a:ln>
                <a:solidFill>
                  <a:srgbClr val="FFFFFF"/>
                </a:solidFill>
                <a:effectLst/>
                <a:uLnTx/>
                <a:uFillTx/>
                <a:latin typeface="Tw Cen MT Condensed" panose="020B0606020104020203"/>
                <a:ea typeface="+mj-ea"/>
                <a:cs typeface="+mj-cs"/>
              </a:rPr>
              <a:t>HOME investment partnership Program  </a:t>
            </a:r>
          </a:p>
        </p:txBody>
      </p:sp>
      <p:graphicFrame>
        <p:nvGraphicFramePr>
          <p:cNvPr id="2" name="Content Placeholder 1">
            <a:extLst>
              <a:ext uri="{FF2B5EF4-FFF2-40B4-BE49-F238E27FC236}">
                <a16:creationId xmlns:a16="http://schemas.microsoft.com/office/drawing/2014/main" id="{4C81E50A-2764-4A0A-A1DE-77B2DDF73362}"/>
              </a:ext>
            </a:extLst>
          </p:cNvPr>
          <p:cNvGraphicFramePr>
            <a:graphicFrameLocks noGrp="1"/>
          </p:cNvGraphicFramePr>
          <p:nvPr>
            <p:ph idx="1"/>
          </p:nvPr>
        </p:nvGraphicFramePr>
        <p:xfrm>
          <a:off x="4699818" y="640080"/>
          <a:ext cx="7172138" cy="37451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A9625BB5-350A-D52A-7D40-0552A82477AE}"/>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A7A6979-0714-4377-B894-6BE4C2D6E202}"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23</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Tree>
    <p:extLst>
      <p:ext uri="{BB962C8B-B14F-4D97-AF65-F5344CB8AC3E}">
        <p14:creationId xmlns:p14="http://schemas.microsoft.com/office/powerpoint/2010/main" val="2345533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1E7C082-5B81-400A-A1DE-7CA9F26ED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cxnSp>
        <p:nvCxnSpPr>
          <p:cNvPr id="12" name="Straight Connector 11">
            <a:extLst>
              <a:ext uri="{FF2B5EF4-FFF2-40B4-BE49-F238E27FC236}">
                <a16:creationId xmlns:a16="http://schemas.microsoft.com/office/drawing/2014/main" id="{08D54232-CDE1-4B53-B430-AB82206F6B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itle 4">
            <a:extLst>
              <a:ext uri="{FF2B5EF4-FFF2-40B4-BE49-F238E27FC236}">
                <a16:creationId xmlns:a16="http://schemas.microsoft.com/office/drawing/2014/main" id="{5E59FF72-A2AF-4972-B501-AD06E9885A2C}"/>
              </a:ext>
            </a:extLst>
          </p:cNvPr>
          <p:cNvSpPr>
            <a:spLocks noGrp="1"/>
          </p:cNvSpPr>
          <p:nvPr>
            <p:ph type="title"/>
          </p:nvPr>
        </p:nvSpPr>
        <p:spPr>
          <a:xfrm>
            <a:off x="1286933" y="977048"/>
            <a:ext cx="9618133" cy="2960980"/>
          </a:xfrm>
        </p:spPr>
        <p:txBody>
          <a:bodyPr vert="horz" lIns="91440" tIns="45720" rIns="91440" bIns="45720" rtlCol="0" anchor="b">
            <a:normAutofit/>
          </a:bodyPr>
          <a:lstStyle/>
          <a:p>
            <a:r>
              <a:rPr lang="en-US" sz="6600" spc="200" dirty="0">
                <a:solidFill>
                  <a:srgbClr val="FFFFFF"/>
                </a:solidFill>
              </a:rPr>
              <a:t>Application process</a:t>
            </a:r>
          </a:p>
        </p:txBody>
      </p:sp>
      <p:sp>
        <p:nvSpPr>
          <p:cNvPr id="2" name="Slide Number Placeholder 1">
            <a:extLst>
              <a:ext uri="{FF2B5EF4-FFF2-40B4-BE49-F238E27FC236}">
                <a16:creationId xmlns:a16="http://schemas.microsoft.com/office/drawing/2014/main" id="{B849C473-4F14-1727-8099-4E3A93CA7F66}"/>
              </a:ext>
            </a:extLst>
          </p:cNvPr>
          <p:cNvSpPr>
            <a:spLocks noGrp="1"/>
          </p:cNvSpPr>
          <p:nvPr>
            <p:ph type="sldNum" sz="quarter" idx="12"/>
          </p:nvPr>
        </p:nvSpPr>
        <p:spPr/>
        <p:txBody>
          <a:bodyPr/>
          <a:lstStyle/>
          <a:p>
            <a:fld id="{8A7A6979-0714-4377-B894-6BE4C2D6E202}" type="slidenum">
              <a:rPr lang="en-US" smtClean="0"/>
              <a:t>24</a:t>
            </a:fld>
            <a:endParaRPr lang="en-US" dirty="0"/>
          </a:p>
        </p:txBody>
      </p:sp>
    </p:spTree>
    <p:extLst>
      <p:ext uri="{BB962C8B-B14F-4D97-AF65-F5344CB8AC3E}">
        <p14:creationId xmlns:p14="http://schemas.microsoft.com/office/powerpoint/2010/main" val="11924465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3625547-C3D1-684C-B3B6-9AED59EDB2EA}"/>
              </a:ext>
            </a:extLst>
          </p:cNvPr>
          <p:cNvSpPr>
            <a:spLocks noGrp="1"/>
          </p:cNvSpPr>
          <p:nvPr>
            <p:ph type="title"/>
          </p:nvPr>
        </p:nvSpPr>
        <p:spPr>
          <a:xfrm>
            <a:off x="647700" y="104775"/>
            <a:ext cx="9720072" cy="1499616"/>
          </a:xfrm>
        </p:spPr>
        <p:txBody>
          <a:bodyPr>
            <a:normAutofit/>
          </a:bodyPr>
          <a:lstStyle/>
          <a:p>
            <a:r>
              <a:rPr lang="en-US" dirty="0"/>
              <a:t>Things to remember</a:t>
            </a:r>
          </a:p>
        </p:txBody>
      </p:sp>
      <p:graphicFrame>
        <p:nvGraphicFramePr>
          <p:cNvPr id="6" name="Content Placeholder 3">
            <a:extLst>
              <a:ext uri="{FF2B5EF4-FFF2-40B4-BE49-F238E27FC236}">
                <a16:creationId xmlns:a16="http://schemas.microsoft.com/office/drawing/2014/main" id="{3404368C-C0C0-4EC2-82BC-8E8F9A30FBA2}"/>
              </a:ext>
            </a:extLst>
          </p:cNvPr>
          <p:cNvGraphicFramePr>
            <a:graphicFrameLocks noGrp="1"/>
          </p:cNvGraphicFramePr>
          <p:nvPr>
            <p:ph idx="1"/>
            <p:extLst>
              <p:ext uri="{D42A27DB-BD31-4B8C-83A1-F6EECF244321}">
                <p14:modId xmlns:p14="http://schemas.microsoft.com/office/powerpoint/2010/main" val="3700089891"/>
              </p:ext>
            </p:extLst>
          </p:nvPr>
        </p:nvGraphicFramePr>
        <p:xfrm>
          <a:off x="1333500" y="1704975"/>
          <a:ext cx="8753475" cy="49166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Slide Number Placeholder 1">
            <a:extLst>
              <a:ext uri="{FF2B5EF4-FFF2-40B4-BE49-F238E27FC236}">
                <a16:creationId xmlns:a16="http://schemas.microsoft.com/office/drawing/2014/main" id="{784552A3-2A73-D621-93B0-4ECDC2A8ABF5}"/>
              </a:ext>
            </a:extLst>
          </p:cNvPr>
          <p:cNvSpPr>
            <a:spLocks noGrp="1"/>
          </p:cNvSpPr>
          <p:nvPr>
            <p:ph type="sldNum" sz="quarter" idx="12"/>
          </p:nvPr>
        </p:nvSpPr>
        <p:spPr/>
        <p:txBody>
          <a:bodyPr/>
          <a:lstStyle/>
          <a:p>
            <a:fld id="{8A7A6979-0714-4377-B894-6BE4C2D6E202}" type="slidenum">
              <a:rPr lang="en-US" smtClean="0"/>
              <a:pPr/>
              <a:t>25</a:t>
            </a:fld>
            <a:endParaRPr lang="en-US" dirty="0"/>
          </a:p>
        </p:txBody>
      </p:sp>
    </p:spTree>
    <p:extLst>
      <p:ext uri="{BB962C8B-B14F-4D97-AF65-F5344CB8AC3E}">
        <p14:creationId xmlns:p14="http://schemas.microsoft.com/office/powerpoint/2010/main" val="526138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3DA9B-BC70-964A-A4C0-01BA975120A9}"/>
              </a:ext>
            </a:extLst>
          </p:cNvPr>
          <p:cNvSpPr>
            <a:spLocks noGrp="1"/>
          </p:cNvSpPr>
          <p:nvPr>
            <p:ph type="title"/>
          </p:nvPr>
        </p:nvSpPr>
        <p:spPr>
          <a:xfrm>
            <a:off x="1024128" y="585216"/>
            <a:ext cx="9720072" cy="1499616"/>
          </a:xfrm>
        </p:spPr>
        <p:txBody>
          <a:bodyPr>
            <a:normAutofit/>
          </a:bodyPr>
          <a:lstStyle/>
          <a:p>
            <a:r>
              <a:rPr lang="en-US" dirty="0"/>
              <a:t>It is important to think about</a:t>
            </a:r>
          </a:p>
        </p:txBody>
      </p:sp>
      <p:graphicFrame>
        <p:nvGraphicFramePr>
          <p:cNvPr id="5" name="Content Placeholder 2">
            <a:extLst>
              <a:ext uri="{FF2B5EF4-FFF2-40B4-BE49-F238E27FC236}">
                <a16:creationId xmlns:a16="http://schemas.microsoft.com/office/drawing/2014/main" id="{BED80CA5-35AA-4A2E-B463-93EE6EAE4855}"/>
              </a:ext>
            </a:extLst>
          </p:cNvPr>
          <p:cNvGraphicFramePr>
            <a:graphicFrameLocks noGrp="1"/>
          </p:cNvGraphicFramePr>
          <p:nvPr>
            <p:ph idx="1"/>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3A40EBD3-EA7D-AAD2-8FBC-DA02998E8256}"/>
              </a:ext>
            </a:extLst>
          </p:cNvPr>
          <p:cNvSpPr>
            <a:spLocks noGrp="1"/>
          </p:cNvSpPr>
          <p:nvPr>
            <p:ph type="sldNum" sz="quarter" idx="12"/>
          </p:nvPr>
        </p:nvSpPr>
        <p:spPr/>
        <p:txBody>
          <a:bodyPr/>
          <a:lstStyle/>
          <a:p>
            <a:fld id="{8A7A6979-0714-4377-B894-6BE4C2D6E202}" type="slidenum">
              <a:rPr lang="en-US" smtClean="0"/>
              <a:pPr/>
              <a:t>26</a:t>
            </a:fld>
            <a:endParaRPr lang="en-US" dirty="0"/>
          </a:p>
        </p:txBody>
      </p:sp>
    </p:spTree>
    <p:extLst>
      <p:ext uri="{BB962C8B-B14F-4D97-AF65-F5344CB8AC3E}">
        <p14:creationId xmlns:p14="http://schemas.microsoft.com/office/powerpoint/2010/main" val="152385725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151A9B-45D4-F342-BC69-507A11637BF5}"/>
              </a:ext>
            </a:extLst>
          </p:cNvPr>
          <p:cNvSpPr>
            <a:spLocks noGrp="1"/>
          </p:cNvSpPr>
          <p:nvPr>
            <p:ph type="title"/>
          </p:nvPr>
        </p:nvSpPr>
        <p:spPr>
          <a:xfrm>
            <a:off x="643468" y="643467"/>
            <a:ext cx="3415612" cy="5571066"/>
          </a:xfrm>
        </p:spPr>
        <p:txBody>
          <a:bodyPr>
            <a:normAutofit/>
          </a:bodyPr>
          <a:lstStyle/>
          <a:p>
            <a:r>
              <a:rPr lang="en-US" dirty="0">
                <a:solidFill>
                  <a:srgbClr val="FFFFFF"/>
                </a:solidFill>
              </a:rPr>
              <a:t>Does your application</a:t>
            </a:r>
          </a:p>
        </p:txBody>
      </p:sp>
      <p:graphicFrame>
        <p:nvGraphicFramePr>
          <p:cNvPr id="5" name="Content Placeholder 2">
            <a:extLst>
              <a:ext uri="{FF2B5EF4-FFF2-40B4-BE49-F238E27FC236}">
                <a16:creationId xmlns:a16="http://schemas.microsoft.com/office/drawing/2014/main" id="{736893E6-FBF5-4E28-86A9-BE8984085BB2}"/>
              </a:ext>
            </a:extLst>
          </p:cNvPr>
          <p:cNvGraphicFramePr>
            <a:graphicFrameLocks noGrp="1"/>
          </p:cNvGraphicFramePr>
          <p:nvPr>
            <p:ph idx="1"/>
            <p:extLst>
              <p:ext uri="{D42A27DB-BD31-4B8C-83A1-F6EECF244321}">
                <p14:modId xmlns:p14="http://schemas.microsoft.com/office/powerpoint/2010/main" val="2180812714"/>
              </p:ext>
            </p:extLst>
          </p:nvPr>
        </p:nvGraphicFramePr>
        <p:xfrm>
          <a:off x="5603875" y="954088"/>
          <a:ext cx="5641975" cy="49212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2A7873DF-63E9-12AD-0526-EC30B302E5E4}"/>
              </a:ext>
            </a:extLst>
          </p:cNvPr>
          <p:cNvSpPr>
            <a:spLocks noGrp="1"/>
          </p:cNvSpPr>
          <p:nvPr>
            <p:ph type="sldNum" sz="quarter" idx="12"/>
          </p:nvPr>
        </p:nvSpPr>
        <p:spPr/>
        <p:txBody>
          <a:bodyPr/>
          <a:lstStyle/>
          <a:p>
            <a:fld id="{8A7A6979-0714-4377-B894-6BE4C2D6E202}" type="slidenum">
              <a:rPr lang="en-US" smtClean="0"/>
              <a:pPr/>
              <a:t>27</a:t>
            </a:fld>
            <a:endParaRPr lang="en-US" dirty="0"/>
          </a:p>
        </p:txBody>
      </p:sp>
    </p:spTree>
    <p:extLst>
      <p:ext uri="{BB962C8B-B14F-4D97-AF65-F5344CB8AC3E}">
        <p14:creationId xmlns:p14="http://schemas.microsoft.com/office/powerpoint/2010/main" val="40388033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9151A9B-45D4-F342-BC69-507A11637BF5}"/>
              </a:ext>
            </a:extLst>
          </p:cNvPr>
          <p:cNvSpPr>
            <a:spLocks noGrp="1"/>
          </p:cNvSpPr>
          <p:nvPr>
            <p:ph type="title"/>
          </p:nvPr>
        </p:nvSpPr>
        <p:spPr>
          <a:xfrm>
            <a:off x="643468" y="643467"/>
            <a:ext cx="3415612" cy="5571066"/>
          </a:xfrm>
        </p:spPr>
        <p:txBody>
          <a:bodyPr>
            <a:normAutofit/>
          </a:bodyPr>
          <a:lstStyle/>
          <a:p>
            <a:r>
              <a:rPr lang="en-US" dirty="0">
                <a:solidFill>
                  <a:srgbClr val="FFFFFF"/>
                </a:solidFill>
              </a:rPr>
              <a:t>Does your application</a:t>
            </a:r>
          </a:p>
        </p:txBody>
      </p:sp>
      <p:graphicFrame>
        <p:nvGraphicFramePr>
          <p:cNvPr id="5" name="Content Placeholder 2">
            <a:extLst>
              <a:ext uri="{FF2B5EF4-FFF2-40B4-BE49-F238E27FC236}">
                <a16:creationId xmlns:a16="http://schemas.microsoft.com/office/drawing/2014/main" id="{736893E6-FBF5-4E28-86A9-BE8984085BB2}"/>
              </a:ext>
            </a:extLst>
          </p:cNvPr>
          <p:cNvGraphicFramePr>
            <a:graphicFrameLocks/>
          </p:cNvGraphicFramePr>
          <p:nvPr>
            <p:extLst>
              <p:ext uri="{D42A27DB-BD31-4B8C-83A1-F6EECF244321}">
                <p14:modId xmlns:p14="http://schemas.microsoft.com/office/powerpoint/2010/main" val="3384467155"/>
              </p:ext>
            </p:extLst>
          </p:nvPr>
        </p:nvGraphicFramePr>
        <p:xfrm>
          <a:off x="5717513" y="1045029"/>
          <a:ext cx="5528338" cy="5169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13050078-C322-6AB7-0401-A26BC7AC8312}"/>
              </a:ext>
            </a:extLst>
          </p:cNvPr>
          <p:cNvSpPr>
            <a:spLocks noGrp="1"/>
          </p:cNvSpPr>
          <p:nvPr>
            <p:ph type="sldNum" sz="quarter" idx="12"/>
          </p:nvPr>
        </p:nvSpPr>
        <p:spPr/>
        <p:txBody>
          <a:bodyPr/>
          <a:lstStyle/>
          <a:p>
            <a:fld id="{8A7A6979-0714-4377-B894-6BE4C2D6E202}" type="slidenum">
              <a:rPr lang="en-US" smtClean="0"/>
              <a:pPr/>
              <a:t>28</a:t>
            </a:fld>
            <a:endParaRPr lang="en-US" dirty="0"/>
          </a:p>
        </p:txBody>
      </p:sp>
    </p:spTree>
    <p:extLst>
      <p:ext uri="{BB962C8B-B14F-4D97-AF65-F5344CB8AC3E}">
        <p14:creationId xmlns:p14="http://schemas.microsoft.com/office/powerpoint/2010/main" val="38247557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B3AAE-9577-534A-9E2D-733CCE6F03E3}"/>
              </a:ext>
            </a:extLst>
          </p:cNvPr>
          <p:cNvSpPr>
            <a:spLocks noGrp="1"/>
          </p:cNvSpPr>
          <p:nvPr>
            <p:ph type="title"/>
          </p:nvPr>
        </p:nvSpPr>
        <p:spPr>
          <a:xfrm>
            <a:off x="312223" y="862584"/>
            <a:ext cx="5478977" cy="3734816"/>
          </a:xfrm>
        </p:spPr>
        <p:txBody>
          <a:bodyPr>
            <a:normAutofit/>
          </a:bodyPr>
          <a:lstStyle/>
          <a:p>
            <a:r>
              <a:rPr lang="en-US" sz="7300" dirty="0"/>
              <a:t>Navigating the website</a:t>
            </a:r>
            <a:br>
              <a:rPr lang="en-US" dirty="0"/>
            </a:br>
            <a:r>
              <a:rPr lang="en-US" sz="1600" dirty="0">
                <a:solidFill>
                  <a:srgbClr val="0070C0"/>
                </a:solidFill>
                <a:hlinkClick r:id="rId3"/>
              </a:rPr>
              <a:t>https://www.morriscountynj.gov/Departments/Community-Development</a:t>
            </a:r>
            <a:br>
              <a:rPr lang="en-US" dirty="0">
                <a:solidFill>
                  <a:srgbClr val="0070C0"/>
                </a:solidFill>
              </a:rPr>
            </a:br>
            <a:endParaRPr lang="en-US" dirty="0"/>
          </a:p>
        </p:txBody>
      </p:sp>
      <p:pic>
        <p:nvPicPr>
          <p:cNvPr id="5" name="Picture 4">
            <a:extLst>
              <a:ext uri="{FF2B5EF4-FFF2-40B4-BE49-F238E27FC236}">
                <a16:creationId xmlns:a16="http://schemas.microsoft.com/office/drawing/2014/main" id="{7EBEE4E2-BE10-BFE3-547B-6232C72C3D32}"/>
              </a:ext>
            </a:extLst>
          </p:cNvPr>
          <p:cNvPicPr>
            <a:picLocks noChangeAspect="1"/>
          </p:cNvPicPr>
          <p:nvPr/>
        </p:nvPicPr>
        <p:blipFill>
          <a:blip r:embed="rId4"/>
          <a:stretch>
            <a:fillRect/>
          </a:stretch>
        </p:blipFill>
        <p:spPr>
          <a:xfrm>
            <a:off x="6096000" y="367990"/>
            <a:ext cx="5427899" cy="6122020"/>
          </a:xfrm>
          <a:prstGeom prst="rect">
            <a:avLst/>
          </a:prstGeom>
        </p:spPr>
      </p:pic>
      <p:sp>
        <p:nvSpPr>
          <p:cNvPr id="6" name="Slide Number Placeholder 5">
            <a:extLst>
              <a:ext uri="{FF2B5EF4-FFF2-40B4-BE49-F238E27FC236}">
                <a16:creationId xmlns:a16="http://schemas.microsoft.com/office/drawing/2014/main" id="{E1234176-1C2B-E710-906D-9B9A7F949B62}"/>
              </a:ext>
            </a:extLst>
          </p:cNvPr>
          <p:cNvSpPr>
            <a:spLocks noGrp="1"/>
          </p:cNvSpPr>
          <p:nvPr>
            <p:ph type="sldNum" sz="quarter" idx="12"/>
          </p:nvPr>
        </p:nvSpPr>
        <p:spPr/>
        <p:txBody>
          <a:bodyPr/>
          <a:lstStyle/>
          <a:p>
            <a:fld id="{8A7A6979-0714-4377-B894-6BE4C2D6E202}" type="slidenum">
              <a:rPr lang="en-US" smtClean="0"/>
              <a:pPr/>
              <a:t>29</a:t>
            </a:fld>
            <a:endParaRPr lang="en-US" dirty="0"/>
          </a:p>
        </p:txBody>
      </p:sp>
    </p:spTree>
    <p:extLst>
      <p:ext uri="{BB962C8B-B14F-4D97-AF65-F5344CB8AC3E}">
        <p14:creationId xmlns:p14="http://schemas.microsoft.com/office/powerpoint/2010/main" val="1328243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1B2CA-D712-FF4B-AC19-918ACE8CEFAC}"/>
              </a:ext>
            </a:extLst>
          </p:cNvPr>
          <p:cNvSpPr>
            <a:spLocks noGrp="1"/>
          </p:cNvSpPr>
          <p:nvPr>
            <p:ph type="title"/>
          </p:nvPr>
        </p:nvSpPr>
        <p:spPr>
          <a:xfrm>
            <a:off x="1024128" y="4952954"/>
            <a:ext cx="9720072" cy="1499616"/>
          </a:xfrm>
        </p:spPr>
        <p:txBody>
          <a:bodyPr>
            <a:normAutofit/>
          </a:bodyPr>
          <a:lstStyle/>
          <a:p>
            <a:r>
              <a:rPr lang="en-US" dirty="0"/>
              <a:t>FY 2026 schedule</a:t>
            </a:r>
          </a:p>
        </p:txBody>
      </p:sp>
      <p:graphicFrame>
        <p:nvGraphicFramePr>
          <p:cNvPr id="4" name="Content Placeholder 3">
            <a:extLst>
              <a:ext uri="{FF2B5EF4-FFF2-40B4-BE49-F238E27FC236}">
                <a16:creationId xmlns:a16="http://schemas.microsoft.com/office/drawing/2014/main" id="{1A86054A-6878-3341-8C49-808AEA497919}"/>
              </a:ext>
            </a:extLst>
          </p:cNvPr>
          <p:cNvGraphicFramePr>
            <a:graphicFrameLocks noGrp="1"/>
          </p:cNvGraphicFramePr>
          <p:nvPr>
            <p:ph idx="1"/>
            <p:extLst>
              <p:ext uri="{D42A27DB-BD31-4B8C-83A1-F6EECF244321}">
                <p14:modId xmlns:p14="http://schemas.microsoft.com/office/powerpoint/2010/main" val="4087386648"/>
              </p:ext>
            </p:extLst>
          </p:nvPr>
        </p:nvGraphicFramePr>
        <p:xfrm>
          <a:off x="76199" y="405430"/>
          <a:ext cx="12115793" cy="48567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6AC407AE-7F03-B31E-B347-0ED8A9859585}"/>
              </a:ext>
            </a:extLst>
          </p:cNvPr>
          <p:cNvSpPr>
            <a:spLocks noGrp="1"/>
          </p:cNvSpPr>
          <p:nvPr>
            <p:ph type="sldNum" sz="quarter" idx="12"/>
          </p:nvPr>
        </p:nvSpPr>
        <p:spPr/>
        <p:txBody>
          <a:bodyPr/>
          <a:lstStyle/>
          <a:p>
            <a:fld id="{8A7A6979-0714-4377-B894-6BE4C2D6E202}" type="slidenum">
              <a:rPr lang="en-US" smtClean="0"/>
              <a:pPr/>
              <a:t>3</a:t>
            </a:fld>
            <a:endParaRPr lang="en-US" dirty="0"/>
          </a:p>
        </p:txBody>
      </p:sp>
    </p:spTree>
    <p:extLst>
      <p:ext uri="{BB962C8B-B14F-4D97-AF65-F5344CB8AC3E}">
        <p14:creationId xmlns:p14="http://schemas.microsoft.com/office/powerpoint/2010/main" val="297300455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ED731-0BDB-944F-A9D2-C94B29956E4B}"/>
              </a:ext>
            </a:extLst>
          </p:cNvPr>
          <p:cNvSpPr>
            <a:spLocks noGrp="1"/>
          </p:cNvSpPr>
          <p:nvPr>
            <p:ph type="title"/>
          </p:nvPr>
        </p:nvSpPr>
        <p:spPr>
          <a:xfrm>
            <a:off x="1024128" y="585216"/>
            <a:ext cx="9720072" cy="1499616"/>
          </a:xfrm>
        </p:spPr>
        <p:txBody>
          <a:bodyPr>
            <a:normAutofit/>
          </a:bodyPr>
          <a:lstStyle/>
          <a:p>
            <a:r>
              <a:rPr lang="en-US" sz="4300" dirty="0"/>
              <a:t>Community Development Revenue Sharing Advisory Committee (CDRS)</a:t>
            </a:r>
          </a:p>
        </p:txBody>
      </p:sp>
      <p:pic>
        <p:nvPicPr>
          <p:cNvPr id="7" name="Graphic 6">
            <a:extLst>
              <a:ext uri="{FF2B5EF4-FFF2-40B4-BE49-F238E27FC236}">
                <a16:creationId xmlns:a16="http://schemas.microsoft.com/office/drawing/2014/main" id="{031BC5FE-22CD-4C31-8125-23D6C7E259A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1107504" y="2386051"/>
            <a:ext cx="3448851" cy="3448851"/>
          </a:xfrm>
          <a:prstGeom prst="rect">
            <a:avLst/>
          </a:prstGeom>
        </p:spPr>
      </p:pic>
      <p:sp>
        <p:nvSpPr>
          <p:cNvPr id="3" name="Content Placeholder 2">
            <a:extLst>
              <a:ext uri="{FF2B5EF4-FFF2-40B4-BE49-F238E27FC236}">
                <a16:creationId xmlns:a16="http://schemas.microsoft.com/office/drawing/2014/main" id="{F6BFE882-6A80-C24F-86D7-7ACFB836533C}"/>
              </a:ext>
            </a:extLst>
          </p:cNvPr>
          <p:cNvSpPr>
            <a:spLocks noGrp="1"/>
          </p:cNvSpPr>
          <p:nvPr>
            <p:ph idx="1"/>
          </p:nvPr>
        </p:nvSpPr>
        <p:spPr>
          <a:xfrm>
            <a:off x="5063613" y="2286000"/>
            <a:ext cx="5680587" cy="4023360"/>
          </a:xfrm>
        </p:spPr>
        <p:txBody>
          <a:bodyPr>
            <a:normAutofit/>
          </a:bodyPr>
          <a:lstStyle/>
          <a:p>
            <a:r>
              <a:rPr lang="en-US" dirty="0"/>
              <a:t>A group of representatives from 37 municipalities</a:t>
            </a:r>
          </a:p>
          <a:p>
            <a:r>
              <a:rPr lang="en-US" dirty="0"/>
              <a:t>Two County Commissioner appointees</a:t>
            </a:r>
          </a:p>
          <a:p>
            <a:r>
              <a:rPr lang="en-US" dirty="0"/>
              <a:t>Make up 4 Subcommittees</a:t>
            </a:r>
          </a:p>
          <a:p>
            <a:pPr lvl="1"/>
            <a:r>
              <a:rPr lang="en-US" dirty="0"/>
              <a:t>Housing</a:t>
            </a:r>
          </a:p>
          <a:p>
            <a:pPr lvl="1"/>
            <a:r>
              <a:rPr lang="en-US" dirty="0"/>
              <a:t>Facilities</a:t>
            </a:r>
          </a:p>
          <a:p>
            <a:pPr lvl="1"/>
            <a:r>
              <a:rPr lang="en-US" dirty="0"/>
              <a:t>Improvements</a:t>
            </a:r>
          </a:p>
          <a:p>
            <a:pPr lvl="1"/>
            <a:r>
              <a:rPr lang="en-US" dirty="0"/>
              <a:t>Services</a:t>
            </a:r>
          </a:p>
          <a:p>
            <a:r>
              <a:rPr lang="en-US" dirty="0"/>
              <a:t>Regional Coordinators– 7 Members, from each region, make up the Executive Subcommittee</a:t>
            </a:r>
          </a:p>
        </p:txBody>
      </p:sp>
      <p:sp>
        <p:nvSpPr>
          <p:cNvPr id="4" name="Slide Number Placeholder 3">
            <a:extLst>
              <a:ext uri="{FF2B5EF4-FFF2-40B4-BE49-F238E27FC236}">
                <a16:creationId xmlns:a16="http://schemas.microsoft.com/office/drawing/2014/main" id="{26AEF645-2654-A576-0D8D-371F3DDD9ADA}"/>
              </a:ext>
            </a:extLst>
          </p:cNvPr>
          <p:cNvSpPr>
            <a:spLocks noGrp="1"/>
          </p:cNvSpPr>
          <p:nvPr>
            <p:ph type="sldNum" sz="quarter" idx="12"/>
          </p:nvPr>
        </p:nvSpPr>
        <p:spPr/>
        <p:txBody>
          <a:bodyPr/>
          <a:lstStyle/>
          <a:p>
            <a:fld id="{8A7A6979-0714-4377-B894-6BE4C2D6E202}" type="slidenum">
              <a:rPr lang="en-US" smtClean="0"/>
              <a:pPr/>
              <a:t>30</a:t>
            </a:fld>
            <a:endParaRPr lang="en-US" dirty="0"/>
          </a:p>
        </p:txBody>
      </p:sp>
    </p:spTree>
    <p:extLst>
      <p:ext uri="{BB962C8B-B14F-4D97-AF65-F5344CB8AC3E}">
        <p14:creationId xmlns:p14="http://schemas.microsoft.com/office/powerpoint/2010/main" val="413066147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ounded Rectangle 9">
            <a:extLst>
              <a:ext uri="{FF2B5EF4-FFF2-40B4-BE49-F238E27FC236}">
                <a16:creationId xmlns:a16="http://schemas.microsoft.com/office/drawing/2014/main" id="{392F1E5A-F84E-0349-AFCB-E3EEC7101DC7}"/>
              </a:ext>
            </a:extLst>
          </p:cNvPr>
          <p:cNvSpPr/>
          <p:nvPr/>
        </p:nvSpPr>
        <p:spPr>
          <a:xfrm>
            <a:off x="903999" y="645968"/>
            <a:ext cx="1447800" cy="685800"/>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facilities</a:t>
            </a:r>
          </a:p>
        </p:txBody>
      </p:sp>
      <p:sp>
        <p:nvSpPr>
          <p:cNvPr id="11" name="Rounded Rectangle 10">
            <a:extLst>
              <a:ext uri="{FF2B5EF4-FFF2-40B4-BE49-F238E27FC236}">
                <a16:creationId xmlns:a16="http://schemas.microsoft.com/office/drawing/2014/main" id="{F03725AE-F958-514D-A914-72F3FB011C46}"/>
              </a:ext>
            </a:extLst>
          </p:cNvPr>
          <p:cNvSpPr/>
          <p:nvPr/>
        </p:nvSpPr>
        <p:spPr>
          <a:xfrm>
            <a:off x="3841168" y="645968"/>
            <a:ext cx="1447800" cy="685800"/>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housing</a:t>
            </a:r>
          </a:p>
        </p:txBody>
      </p:sp>
      <p:sp>
        <p:nvSpPr>
          <p:cNvPr id="12" name="Rounded Rectangle 11">
            <a:extLst>
              <a:ext uri="{FF2B5EF4-FFF2-40B4-BE49-F238E27FC236}">
                <a16:creationId xmlns:a16="http://schemas.microsoft.com/office/drawing/2014/main" id="{237356FD-04D8-3943-8A19-A4272D4629D6}"/>
              </a:ext>
            </a:extLst>
          </p:cNvPr>
          <p:cNvSpPr/>
          <p:nvPr/>
        </p:nvSpPr>
        <p:spPr>
          <a:xfrm>
            <a:off x="6639798" y="645968"/>
            <a:ext cx="1513607" cy="685800"/>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improvements</a:t>
            </a:r>
          </a:p>
        </p:txBody>
      </p:sp>
      <p:sp>
        <p:nvSpPr>
          <p:cNvPr id="13" name="Rounded Rectangle 12">
            <a:extLst>
              <a:ext uri="{FF2B5EF4-FFF2-40B4-BE49-F238E27FC236}">
                <a16:creationId xmlns:a16="http://schemas.microsoft.com/office/drawing/2014/main" id="{EF69FAF1-975E-324F-8124-E33DE7F004AE}"/>
              </a:ext>
            </a:extLst>
          </p:cNvPr>
          <p:cNvSpPr/>
          <p:nvPr/>
        </p:nvSpPr>
        <p:spPr>
          <a:xfrm>
            <a:off x="9642774" y="645968"/>
            <a:ext cx="1447800" cy="685800"/>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services</a:t>
            </a:r>
          </a:p>
        </p:txBody>
      </p:sp>
      <p:cxnSp>
        <p:nvCxnSpPr>
          <p:cNvPr id="15" name="Straight Arrow Connector 14">
            <a:extLst>
              <a:ext uri="{FF2B5EF4-FFF2-40B4-BE49-F238E27FC236}">
                <a16:creationId xmlns:a16="http://schemas.microsoft.com/office/drawing/2014/main" id="{D09A5013-160C-4C44-B16D-4B6120F64183}"/>
              </a:ext>
            </a:extLst>
          </p:cNvPr>
          <p:cNvCxnSpPr>
            <a:cxnSpLocks/>
            <a:stCxn id="10" idx="2"/>
          </p:cNvCxnSpPr>
          <p:nvPr/>
        </p:nvCxnSpPr>
        <p:spPr>
          <a:xfrm>
            <a:off x="1627899" y="1331768"/>
            <a:ext cx="2937169" cy="1638516"/>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17" name="Straight Arrow Connector 16">
            <a:extLst>
              <a:ext uri="{FF2B5EF4-FFF2-40B4-BE49-F238E27FC236}">
                <a16:creationId xmlns:a16="http://schemas.microsoft.com/office/drawing/2014/main" id="{EEB862EC-DC45-614E-9366-79E344774CCF}"/>
              </a:ext>
            </a:extLst>
          </p:cNvPr>
          <p:cNvCxnSpPr>
            <a:cxnSpLocks/>
            <a:stCxn id="11" idx="2"/>
          </p:cNvCxnSpPr>
          <p:nvPr/>
        </p:nvCxnSpPr>
        <p:spPr>
          <a:xfrm>
            <a:off x="4565068" y="1331768"/>
            <a:ext cx="317781" cy="1211406"/>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19" name="Straight Arrow Connector 18">
            <a:extLst>
              <a:ext uri="{FF2B5EF4-FFF2-40B4-BE49-F238E27FC236}">
                <a16:creationId xmlns:a16="http://schemas.microsoft.com/office/drawing/2014/main" id="{7A6C577F-7649-F84E-9E15-8C7E06187E32}"/>
              </a:ext>
            </a:extLst>
          </p:cNvPr>
          <p:cNvCxnSpPr>
            <a:cxnSpLocks/>
            <a:stCxn id="12" idx="2"/>
          </p:cNvCxnSpPr>
          <p:nvPr/>
        </p:nvCxnSpPr>
        <p:spPr>
          <a:xfrm flipH="1">
            <a:off x="6903034" y="1331768"/>
            <a:ext cx="493568" cy="1097542"/>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cxnSp>
        <p:nvCxnSpPr>
          <p:cNvPr id="21" name="Straight Arrow Connector 20">
            <a:extLst>
              <a:ext uri="{FF2B5EF4-FFF2-40B4-BE49-F238E27FC236}">
                <a16:creationId xmlns:a16="http://schemas.microsoft.com/office/drawing/2014/main" id="{5C27F9B0-A782-EC42-B4C1-D9EA986698F5}"/>
              </a:ext>
            </a:extLst>
          </p:cNvPr>
          <p:cNvCxnSpPr>
            <a:cxnSpLocks/>
            <a:stCxn id="13" idx="2"/>
          </p:cNvCxnSpPr>
          <p:nvPr/>
        </p:nvCxnSpPr>
        <p:spPr>
          <a:xfrm flipH="1">
            <a:off x="7396601" y="1331768"/>
            <a:ext cx="2970073" cy="1758011"/>
          </a:xfrm>
          <a:prstGeom prst="straightConnector1">
            <a:avLst/>
          </a:prstGeom>
          <a:ln>
            <a:tailEnd type="triangle"/>
          </a:ln>
        </p:spPr>
        <p:style>
          <a:lnRef idx="1">
            <a:schemeClr val="accent5"/>
          </a:lnRef>
          <a:fillRef idx="0">
            <a:schemeClr val="accent5"/>
          </a:fillRef>
          <a:effectRef idx="0">
            <a:schemeClr val="accent5"/>
          </a:effectRef>
          <a:fontRef idx="minor">
            <a:schemeClr val="tx1"/>
          </a:fontRef>
        </p:style>
      </p:cxnSp>
      <p:sp>
        <p:nvSpPr>
          <p:cNvPr id="23" name="Rounded Rectangle 22">
            <a:extLst>
              <a:ext uri="{FF2B5EF4-FFF2-40B4-BE49-F238E27FC236}">
                <a16:creationId xmlns:a16="http://schemas.microsoft.com/office/drawing/2014/main" id="{0BA88A3A-B343-7747-8865-07352EDBB222}"/>
              </a:ext>
            </a:extLst>
          </p:cNvPr>
          <p:cNvSpPr/>
          <p:nvPr/>
        </p:nvSpPr>
        <p:spPr>
          <a:xfrm>
            <a:off x="4918362" y="2805979"/>
            <a:ext cx="2355275" cy="68580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Regional</a:t>
            </a:r>
            <a:r>
              <a:rPr lang="en-US" dirty="0"/>
              <a:t> </a:t>
            </a:r>
            <a:r>
              <a:rPr lang="en-US" dirty="0">
                <a:solidFill>
                  <a:schemeClr val="tx1"/>
                </a:solidFill>
              </a:rPr>
              <a:t>coordinators</a:t>
            </a:r>
          </a:p>
        </p:txBody>
      </p:sp>
      <p:sp>
        <p:nvSpPr>
          <p:cNvPr id="24" name="Rounded Rectangle 23">
            <a:extLst>
              <a:ext uri="{FF2B5EF4-FFF2-40B4-BE49-F238E27FC236}">
                <a16:creationId xmlns:a16="http://schemas.microsoft.com/office/drawing/2014/main" id="{47162CD5-BF37-E84D-9939-3161353D1D6C}"/>
              </a:ext>
            </a:extLst>
          </p:cNvPr>
          <p:cNvSpPr/>
          <p:nvPr/>
        </p:nvSpPr>
        <p:spPr>
          <a:xfrm>
            <a:off x="4918362" y="3915639"/>
            <a:ext cx="2355275" cy="68580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Full</a:t>
            </a:r>
            <a:r>
              <a:rPr lang="en-US" dirty="0"/>
              <a:t> </a:t>
            </a:r>
            <a:r>
              <a:rPr lang="en-US" dirty="0">
                <a:solidFill>
                  <a:schemeClr val="tx1"/>
                </a:solidFill>
              </a:rPr>
              <a:t>CDRS</a:t>
            </a:r>
          </a:p>
        </p:txBody>
      </p:sp>
      <p:sp>
        <p:nvSpPr>
          <p:cNvPr id="25" name="Rounded Rectangle 24">
            <a:extLst>
              <a:ext uri="{FF2B5EF4-FFF2-40B4-BE49-F238E27FC236}">
                <a16:creationId xmlns:a16="http://schemas.microsoft.com/office/drawing/2014/main" id="{A52E3E6A-78EA-BC47-BF83-DB613E09034E}"/>
              </a:ext>
            </a:extLst>
          </p:cNvPr>
          <p:cNvSpPr/>
          <p:nvPr/>
        </p:nvSpPr>
        <p:spPr>
          <a:xfrm>
            <a:off x="4918362" y="4978109"/>
            <a:ext cx="2355275" cy="685801"/>
          </a:xfrm>
          <a:prstGeom prst="round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Board of County Commissioners</a:t>
            </a:r>
          </a:p>
        </p:txBody>
      </p:sp>
      <p:sp>
        <p:nvSpPr>
          <p:cNvPr id="30" name="Rounded Rectangle 29">
            <a:extLst>
              <a:ext uri="{FF2B5EF4-FFF2-40B4-BE49-F238E27FC236}">
                <a16:creationId xmlns:a16="http://schemas.microsoft.com/office/drawing/2014/main" id="{0FBB12A3-9C27-5443-99A0-34A4A021C22D}"/>
              </a:ext>
            </a:extLst>
          </p:cNvPr>
          <p:cNvSpPr/>
          <p:nvPr/>
        </p:nvSpPr>
        <p:spPr>
          <a:xfrm>
            <a:off x="3276600" y="6000316"/>
            <a:ext cx="5638800" cy="685801"/>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US Department of Housing and Urban Development</a:t>
            </a:r>
          </a:p>
        </p:txBody>
      </p:sp>
      <p:cxnSp>
        <p:nvCxnSpPr>
          <p:cNvPr id="32" name="Straight Arrow Connector 31">
            <a:extLst>
              <a:ext uri="{FF2B5EF4-FFF2-40B4-BE49-F238E27FC236}">
                <a16:creationId xmlns:a16="http://schemas.microsoft.com/office/drawing/2014/main" id="{A5298AA4-DADD-E34F-A1DA-39345870829C}"/>
              </a:ext>
            </a:extLst>
          </p:cNvPr>
          <p:cNvCxnSpPr/>
          <p:nvPr/>
        </p:nvCxnSpPr>
        <p:spPr>
          <a:xfrm>
            <a:off x="6095999" y="3491780"/>
            <a:ext cx="0" cy="3489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CF20725B-2CBB-224F-8357-9C675639692B}"/>
              </a:ext>
            </a:extLst>
          </p:cNvPr>
          <p:cNvCxnSpPr/>
          <p:nvPr/>
        </p:nvCxnSpPr>
        <p:spPr>
          <a:xfrm>
            <a:off x="6089072" y="4601440"/>
            <a:ext cx="0" cy="2125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1B4B4A48-B66C-1B40-8BF1-8EBED4A4663E}"/>
              </a:ext>
            </a:extLst>
          </p:cNvPr>
          <p:cNvCxnSpPr/>
          <p:nvPr/>
        </p:nvCxnSpPr>
        <p:spPr>
          <a:xfrm>
            <a:off x="6151417" y="5663910"/>
            <a:ext cx="0" cy="2303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 name="Slide Number Placeholder 1">
            <a:extLst>
              <a:ext uri="{FF2B5EF4-FFF2-40B4-BE49-F238E27FC236}">
                <a16:creationId xmlns:a16="http://schemas.microsoft.com/office/drawing/2014/main" id="{57F42387-6099-9E74-C1C5-EBB93E0B3754}"/>
              </a:ext>
            </a:extLst>
          </p:cNvPr>
          <p:cNvSpPr>
            <a:spLocks noGrp="1"/>
          </p:cNvSpPr>
          <p:nvPr>
            <p:ph type="sldNum" sz="quarter" idx="12"/>
          </p:nvPr>
        </p:nvSpPr>
        <p:spPr/>
        <p:txBody>
          <a:bodyPr/>
          <a:lstStyle/>
          <a:p>
            <a:fld id="{8A7A6979-0714-4377-B894-6BE4C2D6E202}" type="slidenum">
              <a:rPr lang="en-US" smtClean="0"/>
              <a:t>31</a:t>
            </a:fld>
            <a:endParaRPr lang="en-US" dirty="0"/>
          </a:p>
        </p:txBody>
      </p:sp>
    </p:spTree>
    <p:extLst>
      <p:ext uri="{BB962C8B-B14F-4D97-AF65-F5344CB8AC3E}">
        <p14:creationId xmlns:p14="http://schemas.microsoft.com/office/powerpoint/2010/main" val="39185582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1E7C082-5B81-400A-A1DE-7CA9F26ED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cxnSp>
        <p:nvCxnSpPr>
          <p:cNvPr id="11" name="Straight Connector 10">
            <a:extLst>
              <a:ext uri="{FF2B5EF4-FFF2-40B4-BE49-F238E27FC236}">
                <a16:creationId xmlns:a16="http://schemas.microsoft.com/office/drawing/2014/main" id="{08D54232-CDE1-4B53-B430-AB82206F6B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4" name="Title 3">
            <a:extLst>
              <a:ext uri="{FF2B5EF4-FFF2-40B4-BE49-F238E27FC236}">
                <a16:creationId xmlns:a16="http://schemas.microsoft.com/office/drawing/2014/main" id="{0A999722-20D1-9643-8DA5-1C920BBB715D}"/>
              </a:ext>
            </a:extLst>
          </p:cNvPr>
          <p:cNvSpPr>
            <a:spLocks noGrp="1"/>
          </p:cNvSpPr>
          <p:nvPr>
            <p:ph type="title"/>
          </p:nvPr>
        </p:nvSpPr>
        <p:spPr>
          <a:xfrm>
            <a:off x="1286933" y="977048"/>
            <a:ext cx="9618133" cy="2960980"/>
          </a:xfrm>
        </p:spPr>
        <p:txBody>
          <a:bodyPr vert="horz" lIns="91440" tIns="45720" rIns="91440" bIns="45720" rtlCol="0" anchor="b">
            <a:normAutofit/>
          </a:bodyPr>
          <a:lstStyle/>
          <a:p>
            <a:pPr algn="l"/>
            <a:r>
              <a:rPr lang="en-US" sz="6600" dirty="0">
                <a:solidFill>
                  <a:srgbClr val="FFFFFF"/>
                </a:solidFill>
              </a:rPr>
              <a:t>Presentation strategies</a:t>
            </a:r>
          </a:p>
        </p:txBody>
      </p:sp>
      <p:sp>
        <p:nvSpPr>
          <p:cNvPr id="2" name="Slide Number Placeholder 1">
            <a:extLst>
              <a:ext uri="{FF2B5EF4-FFF2-40B4-BE49-F238E27FC236}">
                <a16:creationId xmlns:a16="http://schemas.microsoft.com/office/drawing/2014/main" id="{2F358A09-CBA5-01FC-F9F0-6CE57A074466}"/>
              </a:ext>
            </a:extLst>
          </p:cNvPr>
          <p:cNvSpPr>
            <a:spLocks noGrp="1"/>
          </p:cNvSpPr>
          <p:nvPr>
            <p:ph type="sldNum" sz="quarter" idx="12"/>
          </p:nvPr>
        </p:nvSpPr>
        <p:spPr/>
        <p:txBody>
          <a:bodyPr/>
          <a:lstStyle/>
          <a:p>
            <a:fld id="{8A7A6979-0714-4377-B894-6BE4C2D6E202}" type="slidenum">
              <a:rPr lang="en-US" smtClean="0"/>
              <a:pPr/>
              <a:t>32</a:t>
            </a:fld>
            <a:endParaRPr lang="en-US" dirty="0"/>
          </a:p>
        </p:txBody>
      </p:sp>
    </p:spTree>
    <p:extLst>
      <p:ext uri="{BB962C8B-B14F-4D97-AF65-F5344CB8AC3E}">
        <p14:creationId xmlns:p14="http://schemas.microsoft.com/office/powerpoint/2010/main" val="7242287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B8490-1815-9C48-9866-0F64B4829F0D}"/>
              </a:ext>
            </a:extLst>
          </p:cNvPr>
          <p:cNvSpPr>
            <a:spLocks noGrp="1"/>
          </p:cNvSpPr>
          <p:nvPr>
            <p:ph type="title"/>
          </p:nvPr>
        </p:nvSpPr>
        <p:spPr/>
        <p:txBody>
          <a:bodyPr/>
          <a:lstStyle/>
          <a:p>
            <a:r>
              <a:rPr lang="en-US" dirty="0"/>
              <a:t>Presenting your application</a:t>
            </a:r>
          </a:p>
        </p:txBody>
      </p:sp>
      <p:graphicFrame>
        <p:nvGraphicFramePr>
          <p:cNvPr id="7" name="Content Placeholder 2">
            <a:extLst>
              <a:ext uri="{FF2B5EF4-FFF2-40B4-BE49-F238E27FC236}">
                <a16:creationId xmlns:a16="http://schemas.microsoft.com/office/drawing/2014/main" id="{28FFF8D9-8642-437C-8E93-3753E3415396}"/>
              </a:ext>
            </a:extLst>
          </p:cNvPr>
          <p:cNvGraphicFramePr>
            <a:graphicFrameLocks noGrp="1"/>
          </p:cNvGraphicFramePr>
          <p:nvPr>
            <p:ph idx="1"/>
            <p:extLst>
              <p:ext uri="{D42A27DB-BD31-4B8C-83A1-F6EECF244321}">
                <p14:modId xmlns:p14="http://schemas.microsoft.com/office/powerpoint/2010/main" val="1312431808"/>
              </p:ext>
            </p:extLst>
          </p:nvPr>
        </p:nvGraphicFramePr>
        <p:xfrm>
          <a:off x="893064" y="2152650"/>
          <a:ext cx="10405872" cy="38004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5D062330-837E-C1E7-9C7A-12F4FBC54807}"/>
              </a:ext>
            </a:extLst>
          </p:cNvPr>
          <p:cNvSpPr>
            <a:spLocks noGrp="1"/>
          </p:cNvSpPr>
          <p:nvPr>
            <p:ph type="sldNum" sz="quarter" idx="12"/>
          </p:nvPr>
        </p:nvSpPr>
        <p:spPr/>
        <p:txBody>
          <a:bodyPr/>
          <a:lstStyle/>
          <a:p>
            <a:fld id="{8A7A6979-0714-4377-B894-6BE4C2D6E202}" type="slidenum">
              <a:rPr lang="en-US" smtClean="0"/>
              <a:pPr/>
              <a:t>33</a:t>
            </a:fld>
            <a:endParaRPr lang="en-US" dirty="0"/>
          </a:p>
        </p:txBody>
      </p:sp>
    </p:spTree>
    <p:extLst>
      <p:ext uri="{BB962C8B-B14F-4D97-AF65-F5344CB8AC3E}">
        <p14:creationId xmlns:p14="http://schemas.microsoft.com/office/powerpoint/2010/main" val="23311523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C3A0A0-DD71-461B-8DC1-0574905A29A6}"/>
              </a:ext>
            </a:extLst>
          </p:cNvPr>
          <p:cNvSpPr>
            <a:spLocks noGrp="1"/>
          </p:cNvSpPr>
          <p:nvPr>
            <p:ph type="title"/>
          </p:nvPr>
        </p:nvSpPr>
        <p:spPr/>
        <p:txBody>
          <a:bodyPr/>
          <a:lstStyle/>
          <a:p>
            <a:r>
              <a:rPr lang="en-US" dirty="0"/>
              <a:t>NEXT STEPS</a:t>
            </a:r>
          </a:p>
        </p:txBody>
      </p:sp>
      <p:graphicFrame>
        <p:nvGraphicFramePr>
          <p:cNvPr id="13" name="Content Placeholder 2">
            <a:extLst>
              <a:ext uri="{FF2B5EF4-FFF2-40B4-BE49-F238E27FC236}">
                <a16:creationId xmlns:a16="http://schemas.microsoft.com/office/drawing/2014/main" id="{86575352-65A4-42A0-9191-4B9B75B82BA6}"/>
              </a:ext>
            </a:extLst>
          </p:cNvPr>
          <p:cNvGraphicFramePr>
            <a:graphicFrameLocks noGrp="1"/>
          </p:cNvGraphicFramePr>
          <p:nvPr>
            <p:ph idx="1"/>
            <p:extLst>
              <p:ext uri="{D42A27DB-BD31-4B8C-83A1-F6EECF244321}">
                <p14:modId xmlns:p14="http://schemas.microsoft.com/office/powerpoint/2010/main" val="1664084289"/>
              </p:ext>
            </p:extLst>
          </p:nvPr>
        </p:nvGraphicFramePr>
        <p:xfrm>
          <a:off x="1024128" y="2286000"/>
          <a:ext cx="9720071" cy="40233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a:extLst>
              <a:ext uri="{FF2B5EF4-FFF2-40B4-BE49-F238E27FC236}">
                <a16:creationId xmlns:a16="http://schemas.microsoft.com/office/drawing/2014/main" id="{E0E33E6E-A191-D760-2F32-73EA98CC8B64}"/>
              </a:ext>
            </a:extLst>
          </p:cNvPr>
          <p:cNvSpPr>
            <a:spLocks noGrp="1"/>
          </p:cNvSpPr>
          <p:nvPr>
            <p:ph type="sldNum" sz="quarter" idx="12"/>
          </p:nvPr>
        </p:nvSpPr>
        <p:spPr/>
        <p:txBody>
          <a:bodyPr/>
          <a:lstStyle/>
          <a:p>
            <a:fld id="{8A7A6979-0714-4377-B894-6BE4C2D6E202}" type="slidenum">
              <a:rPr lang="en-US" smtClean="0"/>
              <a:pPr/>
              <a:t>34</a:t>
            </a:fld>
            <a:endParaRPr lang="en-US" dirty="0"/>
          </a:p>
        </p:txBody>
      </p:sp>
    </p:spTree>
    <p:extLst>
      <p:ext uri="{BB962C8B-B14F-4D97-AF65-F5344CB8AC3E}">
        <p14:creationId xmlns:p14="http://schemas.microsoft.com/office/powerpoint/2010/main" val="2494521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A3B984-CBD5-A740-9051-9124260C2899}"/>
              </a:ext>
            </a:extLst>
          </p:cNvPr>
          <p:cNvSpPr>
            <a:spLocks noGrp="1"/>
          </p:cNvSpPr>
          <p:nvPr>
            <p:ph type="title"/>
          </p:nvPr>
        </p:nvSpPr>
        <p:spPr>
          <a:xfrm>
            <a:off x="1024128" y="4952954"/>
            <a:ext cx="9720072" cy="1499616"/>
          </a:xfrm>
        </p:spPr>
        <p:txBody>
          <a:bodyPr>
            <a:normAutofit/>
          </a:bodyPr>
          <a:lstStyle/>
          <a:p>
            <a:r>
              <a:rPr lang="en-US" dirty="0"/>
              <a:t>After being awarded the grant</a:t>
            </a:r>
          </a:p>
        </p:txBody>
      </p:sp>
      <p:graphicFrame>
        <p:nvGraphicFramePr>
          <p:cNvPr id="4" name="Content Placeholder 3">
            <a:extLst>
              <a:ext uri="{FF2B5EF4-FFF2-40B4-BE49-F238E27FC236}">
                <a16:creationId xmlns:a16="http://schemas.microsoft.com/office/drawing/2014/main" id="{6CEC38A7-F749-894B-92E2-5016A5054725}"/>
              </a:ext>
            </a:extLst>
          </p:cNvPr>
          <p:cNvGraphicFramePr>
            <a:graphicFrameLocks noGrp="1"/>
          </p:cNvGraphicFramePr>
          <p:nvPr>
            <p:ph idx="1"/>
            <p:extLst>
              <p:ext uri="{D42A27DB-BD31-4B8C-83A1-F6EECF244321}">
                <p14:modId xmlns:p14="http://schemas.microsoft.com/office/powerpoint/2010/main" val="1975430015"/>
              </p:ext>
            </p:extLst>
          </p:nvPr>
        </p:nvGraphicFramePr>
        <p:xfrm>
          <a:off x="452176" y="992220"/>
          <a:ext cx="10812026" cy="3960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E74E3E91-92CE-5754-5CA2-822E2E12CE83}"/>
              </a:ext>
            </a:extLst>
          </p:cNvPr>
          <p:cNvSpPr>
            <a:spLocks noGrp="1"/>
          </p:cNvSpPr>
          <p:nvPr>
            <p:ph type="sldNum" sz="quarter" idx="12"/>
          </p:nvPr>
        </p:nvSpPr>
        <p:spPr/>
        <p:txBody>
          <a:bodyPr/>
          <a:lstStyle/>
          <a:p>
            <a:fld id="{8A7A6979-0714-4377-B894-6BE4C2D6E202}" type="slidenum">
              <a:rPr lang="en-US" smtClean="0"/>
              <a:pPr/>
              <a:t>35</a:t>
            </a:fld>
            <a:endParaRPr lang="en-US" dirty="0"/>
          </a:p>
        </p:txBody>
      </p:sp>
    </p:spTree>
    <p:extLst>
      <p:ext uri="{BB962C8B-B14F-4D97-AF65-F5344CB8AC3E}">
        <p14:creationId xmlns:p14="http://schemas.microsoft.com/office/powerpoint/2010/main" val="366785656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EBBCC-8175-7262-8512-BBF3027B0E76}"/>
              </a:ext>
            </a:extLst>
          </p:cNvPr>
          <p:cNvSpPr>
            <a:spLocks noGrp="1"/>
          </p:cNvSpPr>
          <p:nvPr>
            <p:ph type="title"/>
          </p:nvPr>
        </p:nvSpPr>
        <p:spPr>
          <a:xfrm>
            <a:off x="828675" y="666750"/>
            <a:ext cx="9915525" cy="1418082"/>
          </a:xfrm>
          <a:solidFill>
            <a:schemeClr val="bg2">
              <a:lumMod val="75000"/>
            </a:schemeClr>
          </a:solidFill>
        </p:spPr>
        <p:txBody>
          <a:bodyPr/>
          <a:lstStyle/>
          <a:p>
            <a:r>
              <a:rPr lang="en-US" dirty="0"/>
              <a:t>Federal Labor standards Compliance </a:t>
            </a:r>
          </a:p>
        </p:txBody>
      </p:sp>
      <p:sp>
        <p:nvSpPr>
          <p:cNvPr id="3" name="Content Placeholder 2">
            <a:extLst>
              <a:ext uri="{FF2B5EF4-FFF2-40B4-BE49-F238E27FC236}">
                <a16:creationId xmlns:a16="http://schemas.microsoft.com/office/drawing/2014/main" id="{5C06BAF1-069E-A9F4-CC90-7160D65CD035}"/>
              </a:ext>
            </a:extLst>
          </p:cNvPr>
          <p:cNvSpPr>
            <a:spLocks noGrp="1"/>
          </p:cNvSpPr>
          <p:nvPr>
            <p:ph idx="1"/>
          </p:nvPr>
        </p:nvSpPr>
        <p:spPr>
          <a:xfrm>
            <a:off x="609600" y="2286000"/>
            <a:ext cx="10134599" cy="4023360"/>
          </a:xfrm>
        </p:spPr>
        <p:txBody>
          <a:bodyPr>
            <a:normAutofit lnSpcReduction="10000"/>
          </a:bodyPr>
          <a:lstStyle/>
          <a:p>
            <a:pPr marL="0" marR="0">
              <a:spcBef>
                <a:spcPts val="0"/>
              </a:spcBef>
              <a:spcAft>
                <a:spcPts val="0"/>
              </a:spcAft>
            </a:pP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dirty="0">
                <a:latin typeface="Arial" panose="020B0604020202020204" pitchFamily="34" charset="0"/>
                <a:ea typeface="Calibri" panose="020F0502020204030204" pitchFamily="34" charset="0"/>
                <a:cs typeface="Arial" panose="020B0604020202020204" pitchFamily="34" charset="0"/>
              </a:rPr>
              <a:t>Davis-Bacon and Other Labor Standards Compliance:</a:t>
            </a:r>
          </a:p>
          <a:p>
            <a:pPr marL="0" marR="0" indent="0">
              <a:spcBef>
                <a:spcPts val="0"/>
              </a:spcBef>
              <a:spcAft>
                <a:spcPts val="0"/>
              </a:spcAft>
              <a:buNone/>
            </a:pPr>
            <a:endParaRPr lang="en-US" sz="2000" dirty="0">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2000" dirty="0">
                <a:latin typeface="Arial" panose="020B0604020202020204" pitchFamily="34" charset="0"/>
                <a:ea typeface="Calibri" panose="020F0502020204030204" pitchFamily="34" charset="0"/>
                <a:cs typeface="Arial" panose="020B0604020202020204" pitchFamily="34" charset="0"/>
              </a:rPr>
              <a:t>Required for any CDBG funded facility or infrastructure improvement project funded with $2,000 or more in federal funds, and housing rehabilitation projects with 8 or more units. </a:t>
            </a:r>
          </a:p>
          <a:p>
            <a:pPr marL="0" marR="0">
              <a:spcBef>
                <a:spcPts val="0"/>
              </a:spcBef>
              <a:spcAft>
                <a:spcPts val="0"/>
              </a:spcAft>
            </a:pPr>
            <a:endParaRPr lang="en-US" sz="1800" dirty="0">
              <a:latin typeface="Arial" panose="020B0604020202020204" pitchFamily="34" charset="0"/>
              <a:ea typeface="Calibri" panose="020F0502020204030204" pitchFamily="34" charset="0"/>
              <a:cs typeface="Arial" panose="020B0604020202020204" pitchFamily="34" charset="0"/>
            </a:endParaRPr>
          </a:p>
          <a:p>
            <a:pPr marL="0" indent="0">
              <a:spcBef>
                <a:spcPts val="0"/>
              </a:spcBef>
              <a:spcAft>
                <a:spcPts val="0"/>
              </a:spcAft>
              <a:buNone/>
            </a:pPr>
            <a:endParaRPr lang="en-US" sz="1800" dirty="0">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800" dirty="0">
                <a:effectLst/>
                <a:latin typeface="Arial" panose="020B0604020202020204" pitchFamily="34" charset="0"/>
                <a:ea typeface="Calibri" panose="020F0502020204030204" pitchFamily="34" charset="0"/>
                <a:cs typeface="Arial" panose="020B0604020202020204" pitchFamily="34" charset="0"/>
              </a:rPr>
              <a:t>Required for HOME funded projects </a:t>
            </a:r>
            <a:r>
              <a:rPr lang="en-US" sz="1800" dirty="0">
                <a:latin typeface="Arial" panose="020B0604020202020204" pitchFamily="34" charset="0"/>
                <a:ea typeface="Calibri" panose="020F0502020204030204" pitchFamily="34" charset="0"/>
                <a:cs typeface="Arial" panose="020B0604020202020204" pitchFamily="34" charset="0"/>
              </a:rPr>
              <a:t>that construct or rehabilitate 12 or more H</a:t>
            </a:r>
            <a:r>
              <a:rPr lang="en-US" sz="1800" dirty="0">
                <a:effectLst/>
                <a:latin typeface="Arial" panose="020B0604020202020204" pitchFamily="34" charset="0"/>
                <a:ea typeface="Calibri" panose="020F0502020204030204" pitchFamily="34" charset="0"/>
                <a:cs typeface="Arial" panose="020B0604020202020204" pitchFamily="34" charset="0"/>
              </a:rPr>
              <a:t>OME assisted units. </a:t>
            </a:r>
          </a:p>
          <a:p>
            <a:pPr marL="0" marR="0" indent="0">
              <a:spcBef>
                <a:spcPts val="0"/>
              </a:spcBef>
              <a:spcAft>
                <a:spcPts val="0"/>
              </a:spcAft>
              <a:buNone/>
            </a:pPr>
            <a:endParaRPr lang="en-US" sz="1800" dirty="0">
              <a:latin typeface="Arial" panose="020B0604020202020204" pitchFamily="34" charset="0"/>
              <a:ea typeface="Calibri" panose="020F0502020204030204" pitchFamily="34" charset="0"/>
              <a:cs typeface="Arial" panose="020B0604020202020204" pitchFamily="34" charset="0"/>
            </a:endParaRPr>
          </a:p>
          <a:p>
            <a:pPr marL="0" marR="0" indent="0">
              <a:spcBef>
                <a:spcPts val="0"/>
              </a:spcBef>
              <a:spcAft>
                <a:spcPts val="0"/>
              </a:spcAft>
              <a:buNone/>
            </a:pPr>
            <a:r>
              <a:rPr lang="en-US" sz="1800" dirty="0">
                <a:latin typeface="Arial" panose="020B0604020202020204" pitchFamily="34" charset="0"/>
                <a:ea typeface="Calibri" panose="020F0502020204030204" pitchFamily="34" charset="0"/>
                <a:cs typeface="Arial" panose="020B0604020202020204" pitchFamily="34" charset="0"/>
              </a:rPr>
              <a:t>CDBG and HOME funded projects that do not meet the threshold requirements will defer to the </a:t>
            </a:r>
            <a:r>
              <a:rPr lang="en-US" sz="1800" dirty="0">
                <a:effectLst/>
                <a:latin typeface="Arial" panose="020B0604020202020204" pitchFamily="34" charset="0"/>
                <a:ea typeface="Times New Roman" panose="02020603050405020304" pitchFamily="18" charset="0"/>
                <a:cs typeface="Arial" panose="020B0604020202020204" pitchFamily="34" charset="0"/>
              </a:rPr>
              <a:t>NJ Prevailing Wage Act for wage compliance requirements. </a:t>
            </a:r>
            <a:endParaRPr lang="en-US" sz="1800" dirty="0">
              <a:effectLst/>
              <a:latin typeface="Arial" panose="020B0604020202020204" pitchFamily="34" charset="0"/>
              <a:ea typeface="Calibri" panose="020F0502020204030204" pitchFamily="34" charset="0"/>
              <a:cs typeface="Arial" panose="020B0604020202020204" pitchFamily="34" charset="0"/>
            </a:endParaRPr>
          </a:p>
          <a:p>
            <a:pPr marL="0" indent="0">
              <a:spcBef>
                <a:spcPts val="0"/>
              </a:spcBef>
              <a:spcAft>
                <a:spcPts val="0"/>
              </a:spcAft>
              <a:buNone/>
            </a:pPr>
            <a:endParaRPr lang="en-US" sz="1800" dirty="0">
              <a:latin typeface="Arial" panose="020B0604020202020204" pitchFamily="34" charset="0"/>
              <a:ea typeface="Calibri" panose="020F0502020204030204" pitchFamily="34" charset="0"/>
              <a:cs typeface="Arial" panose="020B0604020202020204" pitchFamily="34" charset="0"/>
            </a:endParaRPr>
          </a:p>
          <a:p>
            <a:pPr marL="0" indent="0">
              <a:spcBef>
                <a:spcPts val="0"/>
              </a:spcBef>
              <a:spcAft>
                <a:spcPts val="0"/>
              </a:spcAft>
              <a:buNone/>
            </a:pPr>
            <a:r>
              <a:rPr lang="en-US" sz="1800" dirty="0">
                <a:latin typeface="Arial" panose="020B0604020202020204" pitchFamily="34" charset="0"/>
                <a:ea typeface="Calibri" panose="020F0502020204030204" pitchFamily="34" charset="0"/>
                <a:cs typeface="Arial" panose="020B0604020202020204" pitchFamily="34" charset="0"/>
              </a:rPr>
              <a:t>Morris County will oversee and monitor the projects for compliance with federal labor standards and will provide training and technical assistance to successful applicants after award of funding. For applicable projects, there will be additional monitoring and reporting, including weekly certified payroll, contractor employee interviews, and reporting to HUD on any wage restitution as required. </a:t>
            </a:r>
            <a:endParaRPr lang="en-US" dirty="0"/>
          </a:p>
        </p:txBody>
      </p:sp>
      <p:sp>
        <p:nvSpPr>
          <p:cNvPr id="4" name="Slide Number Placeholder 3">
            <a:extLst>
              <a:ext uri="{FF2B5EF4-FFF2-40B4-BE49-F238E27FC236}">
                <a16:creationId xmlns:a16="http://schemas.microsoft.com/office/drawing/2014/main" id="{A08C5C67-2B7A-0061-1843-3FDFDBD3F262}"/>
              </a:ext>
            </a:extLst>
          </p:cNvPr>
          <p:cNvSpPr>
            <a:spLocks noGrp="1"/>
          </p:cNvSpPr>
          <p:nvPr>
            <p:ph type="sldNum" sz="quarter" idx="12"/>
          </p:nvPr>
        </p:nvSpPr>
        <p:spPr/>
        <p:txBody>
          <a:bodyPr/>
          <a:lstStyle/>
          <a:p>
            <a:fld id="{8A7A6979-0714-4377-B894-6BE4C2D6E202}" type="slidenum">
              <a:rPr lang="en-US" smtClean="0"/>
              <a:pPr/>
              <a:t>36</a:t>
            </a:fld>
            <a:endParaRPr lang="en-US" dirty="0"/>
          </a:p>
        </p:txBody>
      </p:sp>
    </p:spTree>
    <p:extLst>
      <p:ext uri="{BB962C8B-B14F-4D97-AF65-F5344CB8AC3E}">
        <p14:creationId xmlns:p14="http://schemas.microsoft.com/office/powerpoint/2010/main" val="159950411"/>
      </p:ext>
    </p:extLst>
  </p:cSld>
  <p:clrMapOvr>
    <a:masterClrMapping/>
  </p:clrMapOvr>
  <p:extLst>
    <p:ext uri="{6950BFC3-D8DA-4A85-94F7-54DA5524770B}">
      <p188:commentRel xmlns:p188="http://schemas.microsoft.com/office/powerpoint/2018/8/main" r:id="rId2"/>
    </p:ext>
  </p:extLs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927C3-CB8B-74B3-5312-90302AD93626}"/>
              </a:ext>
            </a:extLst>
          </p:cNvPr>
          <p:cNvSpPr>
            <a:spLocks noGrp="1"/>
          </p:cNvSpPr>
          <p:nvPr>
            <p:ph type="title"/>
          </p:nvPr>
        </p:nvSpPr>
        <p:spPr>
          <a:solidFill>
            <a:schemeClr val="bg2">
              <a:lumMod val="75000"/>
            </a:schemeClr>
          </a:solidFill>
        </p:spPr>
        <p:txBody>
          <a:bodyPr/>
          <a:lstStyle/>
          <a:p>
            <a:r>
              <a:rPr lang="en-US" dirty="0"/>
              <a:t>Section 3 Compliance </a:t>
            </a:r>
          </a:p>
        </p:txBody>
      </p:sp>
      <p:sp>
        <p:nvSpPr>
          <p:cNvPr id="3" name="Content Placeholder 2">
            <a:extLst>
              <a:ext uri="{FF2B5EF4-FFF2-40B4-BE49-F238E27FC236}">
                <a16:creationId xmlns:a16="http://schemas.microsoft.com/office/drawing/2014/main" id="{5E2062FE-D5A6-B207-8F9F-18ED67A4A20E}"/>
              </a:ext>
            </a:extLst>
          </p:cNvPr>
          <p:cNvSpPr>
            <a:spLocks noGrp="1"/>
          </p:cNvSpPr>
          <p:nvPr>
            <p:ph idx="1"/>
          </p:nvPr>
        </p:nvSpPr>
        <p:spPr/>
        <p:txBody>
          <a:bodyPr/>
          <a:lstStyle/>
          <a:p>
            <a:pPr marL="0" marR="0" lvl="0" indent="0">
              <a:spcBef>
                <a:spcPts val="0"/>
              </a:spcBef>
              <a:spcAft>
                <a:spcPts val="600"/>
              </a:spcAft>
              <a:buNone/>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lvl="0" indent="0">
              <a:spcBef>
                <a:spcPts val="0"/>
              </a:spcBef>
              <a:spcAft>
                <a:spcPts val="600"/>
              </a:spcAft>
              <a:buNone/>
            </a:pPr>
            <a:r>
              <a:rPr lang="en-US" dirty="0">
                <a:effectLst/>
                <a:ea typeface="Times New Roman" panose="02020603050405020304" pitchFamily="18" charset="0"/>
                <a:cs typeface="Arial" panose="020B0604020202020204" pitchFamily="34" charset="0"/>
              </a:rPr>
              <a:t>Construction projects where the total amount of HUD-assisted funds exceeds $200,000 must comply with the Section 3 requirements as defined in 24 CFR Part 75, which targets economic opportunities of HUD funded projects to low- and moderate-income workers. </a:t>
            </a:r>
          </a:p>
          <a:p>
            <a:pPr marL="137160" marR="0" indent="0">
              <a:spcBef>
                <a:spcPts val="0"/>
              </a:spcBef>
              <a:spcAft>
                <a:spcPts val="600"/>
              </a:spcAft>
              <a:buNone/>
            </a:pPr>
            <a:endParaRPr lang="en-US" dirty="0">
              <a:ea typeface="Times New Roman" panose="02020603050405020304" pitchFamily="18" charset="0"/>
              <a:cs typeface="Arial" panose="020B0604020202020204" pitchFamily="34" charset="0"/>
            </a:endParaRPr>
          </a:p>
          <a:p>
            <a:pPr marL="402336" lvl="1">
              <a:spcBef>
                <a:spcPts val="0"/>
              </a:spcBef>
              <a:spcAft>
                <a:spcPts val="600"/>
              </a:spcAft>
            </a:pPr>
            <a:r>
              <a:rPr lang="en-US" sz="2200" dirty="0">
                <a:effectLst/>
                <a:ea typeface="Times New Roman" panose="02020603050405020304" pitchFamily="18" charset="0"/>
                <a:cs typeface="Arial" panose="020B0604020202020204" pitchFamily="34" charset="0"/>
              </a:rPr>
              <a:t>Records must be maintained and provided showing labor hours worked by Section 3 and Targeted Section 3 workers as well as total labor hours worked by all workers. </a:t>
            </a:r>
          </a:p>
          <a:p>
            <a:pPr marL="402336" lvl="1">
              <a:spcBef>
                <a:spcPts val="0"/>
              </a:spcBef>
              <a:spcAft>
                <a:spcPts val="600"/>
              </a:spcAft>
            </a:pPr>
            <a:r>
              <a:rPr lang="en-US" sz="2200" dirty="0">
                <a:ea typeface="Times New Roman" panose="02020603050405020304" pitchFamily="18" charset="0"/>
                <a:cs typeface="Arial" panose="020B0604020202020204" pitchFamily="34" charset="0"/>
              </a:rPr>
              <a:t>Goals- 25% of all work hours on construction is performed by Section 3 workers, with 5% of that amount performed by Targeted Section 3 workers. </a:t>
            </a:r>
            <a:r>
              <a:rPr lang="en-US" sz="2200" dirty="0">
                <a:effectLst/>
                <a:ea typeface="Times New Roman" panose="02020603050405020304" pitchFamily="18" charset="0"/>
                <a:cs typeface="Arial" panose="020B0604020202020204" pitchFamily="34" charset="0"/>
              </a:rPr>
              <a:t> </a:t>
            </a:r>
            <a:endParaRPr lang="en-US" sz="2200" dirty="0">
              <a:cs typeface="Arial" panose="020B0604020202020204" pitchFamily="34" charset="0"/>
            </a:endParaRPr>
          </a:p>
        </p:txBody>
      </p:sp>
      <p:sp>
        <p:nvSpPr>
          <p:cNvPr id="4" name="Slide Number Placeholder 3">
            <a:extLst>
              <a:ext uri="{FF2B5EF4-FFF2-40B4-BE49-F238E27FC236}">
                <a16:creationId xmlns:a16="http://schemas.microsoft.com/office/drawing/2014/main" id="{B3D6D1BB-F886-FEAE-9B8D-FD65C31AA371}"/>
              </a:ext>
            </a:extLst>
          </p:cNvPr>
          <p:cNvSpPr>
            <a:spLocks noGrp="1"/>
          </p:cNvSpPr>
          <p:nvPr>
            <p:ph type="sldNum" sz="quarter" idx="12"/>
          </p:nvPr>
        </p:nvSpPr>
        <p:spPr/>
        <p:txBody>
          <a:bodyPr/>
          <a:lstStyle/>
          <a:p>
            <a:fld id="{8A7A6979-0714-4377-B894-6BE4C2D6E202}" type="slidenum">
              <a:rPr lang="en-US" smtClean="0"/>
              <a:pPr/>
              <a:t>37</a:t>
            </a:fld>
            <a:endParaRPr lang="en-US" dirty="0"/>
          </a:p>
        </p:txBody>
      </p:sp>
    </p:spTree>
    <p:extLst>
      <p:ext uri="{BB962C8B-B14F-4D97-AF65-F5344CB8AC3E}">
        <p14:creationId xmlns:p14="http://schemas.microsoft.com/office/powerpoint/2010/main" val="6983291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A75741-96FF-BB75-CEC1-ADB70324609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BD25DA-E4F3-9097-D06B-EF126FB111B1}"/>
              </a:ext>
            </a:extLst>
          </p:cNvPr>
          <p:cNvSpPr>
            <a:spLocks noGrp="1"/>
          </p:cNvSpPr>
          <p:nvPr>
            <p:ph type="title"/>
          </p:nvPr>
        </p:nvSpPr>
        <p:spPr>
          <a:solidFill>
            <a:schemeClr val="bg2">
              <a:lumMod val="75000"/>
            </a:schemeClr>
          </a:solidFill>
        </p:spPr>
        <p:txBody>
          <a:bodyPr/>
          <a:lstStyle/>
          <a:p>
            <a:r>
              <a:rPr lang="en-US" dirty="0"/>
              <a:t>BABAA Compliance </a:t>
            </a:r>
          </a:p>
        </p:txBody>
      </p:sp>
      <p:sp>
        <p:nvSpPr>
          <p:cNvPr id="3" name="Content Placeholder 2">
            <a:extLst>
              <a:ext uri="{FF2B5EF4-FFF2-40B4-BE49-F238E27FC236}">
                <a16:creationId xmlns:a16="http://schemas.microsoft.com/office/drawing/2014/main" id="{30BB68A1-7848-6FAB-60FA-3ABEE01439AA}"/>
              </a:ext>
            </a:extLst>
          </p:cNvPr>
          <p:cNvSpPr>
            <a:spLocks noGrp="1"/>
          </p:cNvSpPr>
          <p:nvPr>
            <p:ph idx="1"/>
          </p:nvPr>
        </p:nvSpPr>
        <p:spPr/>
        <p:txBody>
          <a:bodyPr>
            <a:normAutofit/>
          </a:bodyPr>
          <a:lstStyle/>
          <a:p>
            <a:pPr marL="0" marR="0" lvl="0" indent="0">
              <a:spcBef>
                <a:spcPts val="0"/>
              </a:spcBef>
              <a:spcAft>
                <a:spcPts val="600"/>
              </a:spcAft>
              <a:buNone/>
            </a:pPr>
            <a:endParaRPr lang="en-US" sz="1800" dirty="0">
              <a:effectLst/>
              <a:latin typeface="Arial" panose="020B0604020202020204" pitchFamily="34" charset="0"/>
              <a:ea typeface="Times New Roman" panose="02020603050405020304" pitchFamily="18" charset="0"/>
              <a:cs typeface="Arial" panose="020B0604020202020204" pitchFamily="34" charset="0"/>
            </a:endParaRPr>
          </a:p>
          <a:p>
            <a:pPr marL="0" marR="0" lvl="0" indent="0">
              <a:spcBef>
                <a:spcPts val="0"/>
              </a:spcBef>
              <a:spcAft>
                <a:spcPts val="600"/>
              </a:spcAft>
              <a:buNone/>
            </a:pPr>
            <a:r>
              <a:rPr lang="en-US" dirty="0">
                <a:effectLst/>
                <a:ea typeface="Times New Roman" panose="02020603050405020304" pitchFamily="18" charset="0"/>
                <a:cs typeface="Arial" panose="020B0604020202020204" pitchFamily="34" charset="0"/>
              </a:rPr>
              <a:t>Construction projects where the total project cost exceeds the simplified acquisition threshold of $250,000 will be required to document compliance with the Build America, Buy America Act (BABAA) signed into law in November 2021. </a:t>
            </a:r>
          </a:p>
          <a:p>
            <a:pPr marL="0" marR="0" lvl="0" indent="0">
              <a:spcBef>
                <a:spcPts val="0"/>
              </a:spcBef>
              <a:spcAft>
                <a:spcPts val="600"/>
              </a:spcAft>
              <a:buNone/>
            </a:pPr>
            <a:r>
              <a:rPr lang="en-US" dirty="0">
                <a:ea typeface="Times New Roman" panose="02020603050405020304" pitchFamily="18" charset="0"/>
                <a:cs typeface="Arial" panose="020B0604020202020204" pitchFamily="34" charset="0"/>
              </a:rPr>
              <a:t>HUD currently has general waivers in place, which sets the $250,000 threshold for compliance, through November 2027. Compliance requirements could change in the future based upon continuation of these waivers. </a:t>
            </a:r>
          </a:p>
          <a:p>
            <a:pPr marL="0" marR="0" lvl="0" indent="0">
              <a:spcBef>
                <a:spcPts val="0"/>
              </a:spcBef>
              <a:spcAft>
                <a:spcPts val="600"/>
              </a:spcAft>
              <a:buNone/>
            </a:pPr>
            <a:endParaRPr lang="en-US" dirty="0">
              <a:ea typeface="Times New Roman" panose="02020603050405020304" pitchFamily="18" charset="0"/>
              <a:cs typeface="Arial" panose="020B0604020202020204" pitchFamily="34" charset="0"/>
            </a:endParaRPr>
          </a:p>
          <a:p>
            <a:pPr marL="0" marR="0" lvl="0" indent="0">
              <a:spcBef>
                <a:spcPts val="0"/>
              </a:spcBef>
              <a:spcAft>
                <a:spcPts val="600"/>
              </a:spcAft>
              <a:buNone/>
            </a:pPr>
            <a:r>
              <a:rPr lang="en-US" dirty="0">
                <a:ea typeface="Times New Roman" panose="02020603050405020304" pitchFamily="18" charset="0"/>
                <a:cs typeface="Arial" panose="020B0604020202020204" pitchFamily="34" charset="0"/>
              </a:rPr>
              <a:t>Subrecipients awarded funds will be required to include the BABAA provisions and compliance requirements in the procurement process for applicable projects, with additional reporting to Morris County that documents compliance by </a:t>
            </a:r>
            <a:r>
              <a:rPr lang="en-US">
                <a:ea typeface="Times New Roman" panose="02020603050405020304" pitchFamily="18" charset="0"/>
                <a:cs typeface="Arial" panose="020B0604020202020204" pitchFamily="34" charset="0"/>
              </a:rPr>
              <a:t>the contractor. </a:t>
            </a:r>
            <a:endParaRPr lang="en-US" dirty="0">
              <a:ea typeface="Times New Roman" panose="02020603050405020304" pitchFamily="18" charset="0"/>
              <a:cs typeface="Arial" panose="020B0604020202020204" pitchFamily="34" charset="0"/>
            </a:endParaRPr>
          </a:p>
        </p:txBody>
      </p:sp>
      <p:sp>
        <p:nvSpPr>
          <p:cNvPr id="4" name="Slide Number Placeholder 3">
            <a:extLst>
              <a:ext uri="{FF2B5EF4-FFF2-40B4-BE49-F238E27FC236}">
                <a16:creationId xmlns:a16="http://schemas.microsoft.com/office/drawing/2014/main" id="{F2DE5900-20C1-1878-F2C9-D5C77ECE5DC9}"/>
              </a:ext>
            </a:extLst>
          </p:cNvPr>
          <p:cNvSpPr>
            <a:spLocks noGrp="1"/>
          </p:cNvSpPr>
          <p:nvPr>
            <p:ph type="sldNum" sz="quarter" idx="12"/>
          </p:nvPr>
        </p:nvSpPr>
        <p:spPr/>
        <p:txBody>
          <a:bodyPr/>
          <a:lstStyle/>
          <a:p>
            <a:fld id="{8A7A6979-0714-4377-B894-6BE4C2D6E202}" type="slidenum">
              <a:rPr lang="en-US" smtClean="0"/>
              <a:pPr/>
              <a:t>38</a:t>
            </a:fld>
            <a:endParaRPr lang="en-US" dirty="0"/>
          </a:p>
        </p:txBody>
      </p:sp>
    </p:spTree>
    <p:extLst>
      <p:ext uri="{BB962C8B-B14F-4D97-AF65-F5344CB8AC3E}">
        <p14:creationId xmlns:p14="http://schemas.microsoft.com/office/powerpoint/2010/main" val="224045998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6CBAE-A48E-E34C-A876-E4064EE3F24D}"/>
              </a:ext>
            </a:extLst>
          </p:cNvPr>
          <p:cNvSpPr>
            <a:spLocks noGrp="1"/>
          </p:cNvSpPr>
          <p:nvPr>
            <p:ph type="title"/>
          </p:nvPr>
        </p:nvSpPr>
        <p:spPr>
          <a:xfrm>
            <a:off x="1024129" y="585216"/>
            <a:ext cx="3779085" cy="1499616"/>
          </a:xfrm>
        </p:spPr>
        <p:txBody>
          <a:bodyPr>
            <a:normAutofit/>
          </a:bodyPr>
          <a:lstStyle/>
          <a:p>
            <a:r>
              <a:rPr lang="en-US" sz="4600" dirty="0">
                <a:solidFill>
                  <a:srgbClr val="FFFFFF"/>
                </a:solidFill>
              </a:rPr>
              <a:t>Compliance package</a:t>
            </a:r>
          </a:p>
        </p:txBody>
      </p:sp>
      <p:sp>
        <p:nvSpPr>
          <p:cNvPr id="8" name="Content Placeholder 7">
            <a:extLst>
              <a:ext uri="{FF2B5EF4-FFF2-40B4-BE49-F238E27FC236}">
                <a16:creationId xmlns:a16="http://schemas.microsoft.com/office/drawing/2014/main" id="{1B30AF7E-DBFD-4EE0-8D28-9C3E3978B11D}"/>
              </a:ext>
            </a:extLst>
          </p:cNvPr>
          <p:cNvSpPr>
            <a:spLocks noGrp="1"/>
          </p:cNvSpPr>
          <p:nvPr>
            <p:ph idx="1"/>
          </p:nvPr>
        </p:nvSpPr>
        <p:spPr>
          <a:xfrm>
            <a:off x="1024129" y="2286000"/>
            <a:ext cx="3791711" cy="3931920"/>
          </a:xfrm>
        </p:spPr>
        <p:txBody>
          <a:bodyPr>
            <a:normAutofit/>
          </a:bodyPr>
          <a:lstStyle/>
          <a:p>
            <a:r>
              <a:rPr lang="en-US" dirty="0">
                <a:solidFill>
                  <a:srgbClr val="FFFFFF"/>
                </a:solidFill>
              </a:rPr>
              <a:t>Bid Process</a:t>
            </a:r>
          </a:p>
          <a:p>
            <a:r>
              <a:rPr lang="en-US" dirty="0">
                <a:solidFill>
                  <a:srgbClr val="FFFFFF"/>
                </a:solidFill>
              </a:rPr>
              <a:t>Debarred List</a:t>
            </a:r>
          </a:p>
          <a:p>
            <a:r>
              <a:rPr lang="en-US" dirty="0">
                <a:solidFill>
                  <a:srgbClr val="FFFFFF"/>
                </a:solidFill>
              </a:rPr>
              <a:t>Contract</a:t>
            </a:r>
          </a:p>
          <a:p>
            <a:r>
              <a:rPr lang="en-US" dirty="0">
                <a:solidFill>
                  <a:srgbClr val="FFFFFF"/>
                </a:solidFill>
              </a:rPr>
              <a:t>Davis Bacon Wages</a:t>
            </a:r>
          </a:p>
          <a:p>
            <a:r>
              <a:rPr lang="en-US" dirty="0">
                <a:solidFill>
                  <a:srgbClr val="FFFFFF"/>
                </a:solidFill>
              </a:rPr>
              <a:t>Reporting</a:t>
            </a:r>
          </a:p>
        </p:txBody>
      </p:sp>
      <p:pic>
        <p:nvPicPr>
          <p:cNvPr id="6" name="Picture 5" descr="Graphical user interface, text, application&#10;&#10;Description automatically generated">
            <a:extLst>
              <a:ext uri="{FF2B5EF4-FFF2-40B4-BE49-F238E27FC236}">
                <a16:creationId xmlns:a16="http://schemas.microsoft.com/office/drawing/2014/main" id="{CFE7AC55-74D8-9B49-8B86-06DB1F1CF5E9}"/>
              </a:ext>
            </a:extLst>
          </p:cNvPr>
          <p:cNvPicPr>
            <a:picLocks noChangeAspect="1"/>
          </p:cNvPicPr>
          <p:nvPr/>
        </p:nvPicPr>
        <p:blipFill rotWithShape="1">
          <a:blip r:embed="rId2">
            <a:extLst>
              <a:ext uri="{28A0092B-C50C-407E-A947-70E740481C1C}">
                <a14:useLocalDpi xmlns:a14="http://schemas.microsoft.com/office/drawing/2010/main" val="0"/>
              </a:ext>
            </a:extLst>
          </a:blip>
          <a:srcRect l="7290" r="11526" b="2"/>
          <a:stretch/>
        </p:blipFill>
        <p:spPr>
          <a:xfrm>
            <a:off x="5487236" y="437943"/>
            <a:ext cx="5851358" cy="5982114"/>
          </a:xfrm>
          <a:prstGeom prst="rect">
            <a:avLst/>
          </a:prstGeom>
        </p:spPr>
      </p:pic>
      <p:graphicFrame>
        <p:nvGraphicFramePr>
          <p:cNvPr id="10" name="TextBox 2">
            <a:extLst>
              <a:ext uri="{FF2B5EF4-FFF2-40B4-BE49-F238E27FC236}">
                <a16:creationId xmlns:a16="http://schemas.microsoft.com/office/drawing/2014/main" id="{6D2FBDAA-4492-B395-8895-8DEF372261D5}"/>
              </a:ext>
            </a:extLst>
          </p:cNvPr>
          <p:cNvGraphicFramePr/>
          <p:nvPr>
            <p:extLst>
              <p:ext uri="{D42A27DB-BD31-4B8C-83A1-F6EECF244321}">
                <p14:modId xmlns:p14="http://schemas.microsoft.com/office/powerpoint/2010/main" val="1685376990"/>
              </p:ext>
            </p:extLst>
          </p:nvPr>
        </p:nvGraphicFramePr>
        <p:xfrm>
          <a:off x="884255" y="1024932"/>
          <a:ext cx="4220308" cy="48013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7141B1F2-80E3-45CA-3C4F-B3DE532220DC}"/>
              </a:ext>
            </a:extLst>
          </p:cNvPr>
          <p:cNvSpPr>
            <a:spLocks noGrp="1"/>
          </p:cNvSpPr>
          <p:nvPr>
            <p:ph type="sldNum" sz="quarter" idx="12"/>
          </p:nvPr>
        </p:nvSpPr>
        <p:spPr/>
        <p:txBody>
          <a:bodyPr/>
          <a:lstStyle/>
          <a:p>
            <a:fld id="{8A7A6979-0714-4377-B894-6BE4C2D6E202}" type="slidenum">
              <a:rPr lang="en-US" smtClean="0"/>
              <a:pPr/>
              <a:t>39</a:t>
            </a:fld>
            <a:endParaRPr lang="en-US" dirty="0"/>
          </a:p>
        </p:txBody>
      </p:sp>
    </p:spTree>
    <p:extLst>
      <p:ext uri="{BB962C8B-B14F-4D97-AF65-F5344CB8AC3E}">
        <p14:creationId xmlns:p14="http://schemas.microsoft.com/office/powerpoint/2010/main" val="789446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10" name="Rectangle 9">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Tw Cen MT" panose="020B0602020104020603"/>
              <a:ea typeface="+mn-ea"/>
              <a:cs typeface="+mn-cs"/>
            </a:endParaRPr>
          </a:p>
        </p:txBody>
      </p:sp>
      <p:sp>
        <p:nvSpPr>
          <p:cNvPr id="2" name="Title 1">
            <a:extLst>
              <a:ext uri="{FF2B5EF4-FFF2-40B4-BE49-F238E27FC236}">
                <a16:creationId xmlns:a16="http://schemas.microsoft.com/office/drawing/2014/main" id="{46D3D234-8C15-5C4F-8594-F3BEF081B56D}"/>
              </a:ext>
            </a:extLst>
          </p:cNvPr>
          <p:cNvSpPr>
            <a:spLocks noGrp="1"/>
          </p:cNvSpPr>
          <p:nvPr>
            <p:ph type="title"/>
          </p:nvPr>
        </p:nvSpPr>
        <p:spPr>
          <a:xfrm>
            <a:off x="350730" y="804333"/>
            <a:ext cx="3498528" cy="3206558"/>
          </a:xfrm>
        </p:spPr>
        <p:txBody>
          <a:bodyPr>
            <a:normAutofit/>
          </a:bodyPr>
          <a:lstStyle/>
          <a:p>
            <a:pPr algn="r"/>
            <a:r>
              <a:rPr lang="en-US" dirty="0">
                <a:solidFill>
                  <a:srgbClr val="FFFFFF"/>
                </a:solidFill>
              </a:rPr>
              <a:t>2026 funding estimates</a:t>
            </a:r>
          </a:p>
        </p:txBody>
      </p:sp>
      <p:sp>
        <p:nvSpPr>
          <p:cNvPr id="3" name="Content Placeholder 2">
            <a:extLst>
              <a:ext uri="{FF2B5EF4-FFF2-40B4-BE49-F238E27FC236}">
                <a16:creationId xmlns:a16="http://schemas.microsoft.com/office/drawing/2014/main" id="{433B4632-13B9-AE46-818B-0C9D69831A0A}"/>
              </a:ext>
            </a:extLst>
          </p:cNvPr>
          <p:cNvSpPr>
            <a:spLocks noGrp="1"/>
          </p:cNvSpPr>
          <p:nvPr>
            <p:ph idx="1"/>
          </p:nvPr>
        </p:nvSpPr>
        <p:spPr>
          <a:xfrm>
            <a:off x="5109882" y="1278082"/>
            <a:ext cx="6147169" cy="3626427"/>
          </a:xfrm>
        </p:spPr>
        <p:txBody>
          <a:bodyPr anchor="ctr">
            <a:normAutofit/>
          </a:bodyPr>
          <a:lstStyle/>
          <a:p>
            <a:pPr marL="0" indent="0">
              <a:buNone/>
            </a:pPr>
            <a:r>
              <a:rPr lang="en-US" sz="3200" b="1" dirty="0"/>
              <a:t>Morris County</a:t>
            </a:r>
          </a:p>
          <a:p>
            <a:pPr>
              <a:buFont typeface="Arial" panose="020B0604020202020204" pitchFamily="34" charset="0"/>
              <a:buChar char="•"/>
            </a:pPr>
            <a:r>
              <a:rPr lang="en-US" sz="3200" dirty="0"/>
              <a:t>CDBG Program: $1,853,121</a:t>
            </a:r>
          </a:p>
          <a:p>
            <a:pPr>
              <a:buFont typeface="Arial" panose="020B0604020202020204" pitchFamily="34" charset="0"/>
              <a:buChar char="•"/>
            </a:pPr>
            <a:r>
              <a:rPr lang="en-US" sz="3200" dirty="0"/>
              <a:t>HOME: $924,268</a:t>
            </a:r>
          </a:p>
          <a:p>
            <a:pPr>
              <a:buFont typeface="Arial" panose="020B0604020202020204" pitchFamily="34" charset="0"/>
              <a:buChar char="•"/>
            </a:pPr>
            <a:r>
              <a:rPr lang="en-US" sz="3200" dirty="0"/>
              <a:t>ESG: $166,808</a:t>
            </a:r>
          </a:p>
          <a:p>
            <a:pPr>
              <a:buFont typeface="Arial" panose="020B0604020202020204" pitchFamily="34" charset="0"/>
              <a:buChar char="•"/>
            </a:pPr>
            <a:endParaRPr lang="en-US" sz="3200" dirty="0"/>
          </a:p>
        </p:txBody>
      </p:sp>
      <p:sp>
        <p:nvSpPr>
          <p:cNvPr id="4" name="Slide Number Placeholder 3">
            <a:extLst>
              <a:ext uri="{FF2B5EF4-FFF2-40B4-BE49-F238E27FC236}">
                <a16:creationId xmlns:a16="http://schemas.microsoft.com/office/drawing/2014/main" id="{12E714F7-32D8-96EA-7143-7CB7AE117D1C}"/>
              </a:ext>
            </a:extLst>
          </p:cNvPr>
          <p:cNvSpPr>
            <a:spLocks noGrp="1"/>
          </p:cNvSpPr>
          <p:nvPr>
            <p:ph type="sldNum" sz="quarter" idx="12"/>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8A7A6979-0714-4377-B894-6BE4C2D6E202}" type="slidenum">
              <a:rPr kumimoji="0" lang="en-US" sz="1000" b="0" i="0" u="none" strike="noStrike" kern="1200" cap="none" spc="0" normalizeH="0" baseline="0" noProof="0" smtClean="0">
                <a:ln>
                  <a:noFill/>
                </a:ln>
                <a:solidFill>
                  <a:srgbClr val="2E2B21">
                    <a:lumMod val="90000"/>
                    <a:lumOff val="10000"/>
                  </a:srgbClr>
                </a:solidFill>
                <a:effectLst/>
                <a:uLnTx/>
                <a:uFillTx/>
                <a:latin typeface="Tw Cen MT Condensed" panose="020B0606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srgbClr val="2E2B21">
                  <a:lumMod val="90000"/>
                  <a:lumOff val="10000"/>
                </a:srgbClr>
              </a:solidFill>
              <a:effectLst/>
              <a:uLnTx/>
              <a:uFillTx/>
              <a:latin typeface="Tw Cen MT Condensed" panose="020B0606020104020203"/>
              <a:ea typeface="+mn-ea"/>
              <a:cs typeface="+mn-cs"/>
            </a:endParaRPr>
          </a:p>
        </p:txBody>
      </p:sp>
      <p:sp>
        <p:nvSpPr>
          <p:cNvPr id="5" name="TextBox 4">
            <a:extLst>
              <a:ext uri="{FF2B5EF4-FFF2-40B4-BE49-F238E27FC236}">
                <a16:creationId xmlns:a16="http://schemas.microsoft.com/office/drawing/2014/main" id="{D4FFC5F2-7759-3B53-DE8C-B664A28A6D91}"/>
              </a:ext>
            </a:extLst>
          </p:cNvPr>
          <p:cNvSpPr txBox="1"/>
          <p:nvPr/>
        </p:nvSpPr>
        <p:spPr>
          <a:xfrm>
            <a:off x="753249" y="3935013"/>
            <a:ext cx="3498528" cy="1938992"/>
          </a:xfrm>
          <a:prstGeom prst="rect">
            <a:avLst/>
          </a:prstGeom>
          <a:solidFill>
            <a:schemeClr val="tx2">
              <a:lumMod val="20000"/>
              <a:lumOff val="80000"/>
            </a:schemeClr>
          </a:solidFill>
          <a:ln>
            <a:solidFill>
              <a:srgbClr val="0066FF"/>
            </a:solidFill>
          </a:ln>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E2B21"/>
                </a:solidFill>
                <a:effectLst/>
                <a:uLnTx/>
                <a:uFillTx/>
                <a:latin typeface="Tw Cen MT" panose="020B0602020104020603"/>
                <a:ea typeface="+mn-ea"/>
                <a:cs typeface="+mn-cs"/>
              </a:rPr>
              <a:t>Funding is estimated based upon the 2025 allocations received. Final project budgets will be adjusted after HUD provides the final award amounts for these programs. </a:t>
            </a:r>
          </a:p>
        </p:txBody>
      </p:sp>
    </p:spTree>
    <p:extLst>
      <p:ext uri="{BB962C8B-B14F-4D97-AF65-F5344CB8AC3E}">
        <p14:creationId xmlns:p14="http://schemas.microsoft.com/office/powerpoint/2010/main" val="91878199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FC695245-44E3-4A14-900A-D06036644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481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8673A60-61F4-E643-9E42-931A9A5C2AF5}"/>
              </a:ext>
            </a:extLst>
          </p:cNvPr>
          <p:cNvSpPr>
            <a:spLocks noGrp="1"/>
          </p:cNvSpPr>
          <p:nvPr>
            <p:ph type="title"/>
          </p:nvPr>
        </p:nvSpPr>
        <p:spPr>
          <a:xfrm>
            <a:off x="643468" y="643467"/>
            <a:ext cx="3415612" cy="5571066"/>
          </a:xfrm>
        </p:spPr>
        <p:txBody>
          <a:bodyPr>
            <a:normAutofit/>
          </a:bodyPr>
          <a:lstStyle/>
          <a:p>
            <a:r>
              <a:rPr lang="en-US" dirty="0">
                <a:solidFill>
                  <a:srgbClr val="FFFFFF"/>
                </a:solidFill>
              </a:rPr>
              <a:t>Timeliness</a:t>
            </a:r>
          </a:p>
        </p:txBody>
      </p:sp>
      <p:graphicFrame>
        <p:nvGraphicFramePr>
          <p:cNvPr id="14" name="Content Placeholder 2">
            <a:extLst>
              <a:ext uri="{FF2B5EF4-FFF2-40B4-BE49-F238E27FC236}">
                <a16:creationId xmlns:a16="http://schemas.microsoft.com/office/drawing/2014/main" id="{30A4D70D-1ED7-45A8-A367-C3873B161D84}"/>
              </a:ext>
            </a:extLst>
          </p:cNvPr>
          <p:cNvGraphicFramePr>
            <a:graphicFrameLocks noGrp="1"/>
          </p:cNvGraphicFramePr>
          <p:nvPr>
            <p:ph idx="1"/>
            <p:extLst>
              <p:ext uri="{D42A27DB-BD31-4B8C-83A1-F6EECF244321}">
                <p14:modId xmlns:p14="http://schemas.microsoft.com/office/powerpoint/2010/main" val="1275149687"/>
              </p:ext>
            </p:extLst>
          </p:nvPr>
        </p:nvGraphicFramePr>
        <p:xfrm>
          <a:off x="5603876" y="2600324"/>
          <a:ext cx="5359400" cy="37366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a:extLst>
              <a:ext uri="{FF2B5EF4-FFF2-40B4-BE49-F238E27FC236}">
                <a16:creationId xmlns:a16="http://schemas.microsoft.com/office/drawing/2014/main" id="{442FFB13-E148-D845-9EC7-8EC4A7ADC5E6}"/>
              </a:ext>
            </a:extLst>
          </p:cNvPr>
          <p:cNvSpPr>
            <a:spLocks noGrp="1"/>
          </p:cNvSpPr>
          <p:nvPr>
            <p:ph type="sldNum" sz="quarter" idx="12"/>
          </p:nvPr>
        </p:nvSpPr>
        <p:spPr/>
        <p:txBody>
          <a:bodyPr/>
          <a:lstStyle/>
          <a:p>
            <a:fld id="{8A7A6979-0714-4377-B894-6BE4C2D6E202}" type="slidenum">
              <a:rPr lang="en-US" smtClean="0"/>
              <a:pPr/>
              <a:t>40</a:t>
            </a:fld>
            <a:endParaRPr lang="en-US" dirty="0"/>
          </a:p>
        </p:txBody>
      </p:sp>
      <p:sp>
        <p:nvSpPr>
          <p:cNvPr id="4" name="TextBox 3">
            <a:extLst>
              <a:ext uri="{FF2B5EF4-FFF2-40B4-BE49-F238E27FC236}">
                <a16:creationId xmlns:a16="http://schemas.microsoft.com/office/drawing/2014/main" id="{9359996D-221F-9AB2-31CC-B0351391927E}"/>
              </a:ext>
            </a:extLst>
          </p:cNvPr>
          <p:cNvSpPr txBox="1"/>
          <p:nvPr/>
        </p:nvSpPr>
        <p:spPr>
          <a:xfrm>
            <a:off x="4833410" y="520998"/>
            <a:ext cx="7110940" cy="1569660"/>
          </a:xfrm>
          <a:prstGeom prst="rect">
            <a:avLst/>
          </a:prstGeom>
          <a:noFill/>
        </p:spPr>
        <p:txBody>
          <a:bodyPr wrap="square" rtlCol="0">
            <a:spAutoFit/>
          </a:bodyPr>
          <a:lstStyle/>
          <a:p>
            <a:r>
              <a:rPr lang="en-US" sz="2400" dirty="0"/>
              <a:t>CDBG, HOME, and ESG funds must be spent in a timely manner to avoid recapture or reduction in future funding for Morris County. Funds awarded must be spent within the following timeframes. </a:t>
            </a:r>
          </a:p>
        </p:txBody>
      </p:sp>
    </p:spTree>
    <p:extLst>
      <p:ext uri="{BB962C8B-B14F-4D97-AF65-F5344CB8AC3E}">
        <p14:creationId xmlns:p14="http://schemas.microsoft.com/office/powerpoint/2010/main" val="29219119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1E7C082-5B81-400A-A1DE-7CA9F26ED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cxnSp>
        <p:nvCxnSpPr>
          <p:cNvPr id="13" name="Straight Connector 12">
            <a:extLst>
              <a:ext uri="{FF2B5EF4-FFF2-40B4-BE49-F238E27FC236}">
                <a16:creationId xmlns:a16="http://schemas.microsoft.com/office/drawing/2014/main" id="{08D54232-CDE1-4B53-B430-AB82206F6B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5" name="Rectangle 14">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6" name="Title 5">
            <a:extLst>
              <a:ext uri="{FF2B5EF4-FFF2-40B4-BE49-F238E27FC236}">
                <a16:creationId xmlns:a16="http://schemas.microsoft.com/office/drawing/2014/main" id="{885DB0E8-8962-4F48-B2BA-2AF289E1ED1A}"/>
              </a:ext>
            </a:extLst>
          </p:cNvPr>
          <p:cNvSpPr>
            <a:spLocks noGrp="1"/>
          </p:cNvSpPr>
          <p:nvPr>
            <p:ph type="title"/>
          </p:nvPr>
        </p:nvSpPr>
        <p:spPr>
          <a:xfrm>
            <a:off x="1286933" y="977048"/>
            <a:ext cx="9618133" cy="2960980"/>
          </a:xfrm>
        </p:spPr>
        <p:txBody>
          <a:bodyPr vert="horz" lIns="91440" tIns="45720" rIns="91440" bIns="45720" rtlCol="0" anchor="b">
            <a:normAutofit/>
          </a:bodyPr>
          <a:lstStyle/>
          <a:p>
            <a:r>
              <a:rPr lang="en-US" sz="7200" spc="200" dirty="0">
                <a:solidFill>
                  <a:srgbClr val="FFFFFF"/>
                </a:solidFill>
              </a:rPr>
              <a:t>QUESTIONS</a:t>
            </a:r>
            <a:br>
              <a:rPr lang="en-US" sz="6600" spc="200" dirty="0">
                <a:solidFill>
                  <a:srgbClr val="FFFFFF"/>
                </a:solidFill>
              </a:rPr>
            </a:br>
            <a:endParaRPr lang="en-US" sz="6600" spc="200" dirty="0">
              <a:solidFill>
                <a:srgbClr val="FFFFFF"/>
              </a:solidFill>
            </a:endParaRPr>
          </a:p>
        </p:txBody>
      </p:sp>
      <p:sp>
        <p:nvSpPr>
          <p:cNvPr id="2" name="Slide Number Placeholder 1">
            <a:extLst>
              <a:ext uri="{FF2B5EF4-FFF2-40B4-BE49-F238E27FC236}">
                <a16:creationId xmlns:a16="http://schemas.microsoft.com/office/drawing/2014/main" id="{F6576E9F-6F15-62A5-D311-4B286489F961}"/>
              </a:ext>
            </a:extLst>
          </p:cNvPr>
          <p:cNvSpPr>
            <a:spLocks noGrp="1"/>
          </p:cNvSpPr>
          <p:nvPr>
            <p:ph type="sldNum" sz="quarter" idx="12"/>
          </p:nvPr>
        </p:nvSpPr>
        <p:spPr/>
        <p:txBody>
          <a:bodyPr/>
          <a:lstStyle/>
          <a:p>
            <a:fld id="{8A7A6979-0714-4377-B894-6BE4C2D6E202}" type="slidenum">
              <a:rPr lang="en-US" smtClean="0"/>
              <a:t>41</a:t>
            </a:fld>
            <a:endParaRPr lang="en-US" dirty="0"/>
          </a:p>
        </p:txBody>
      </p:sp>
    </p:spTree>
    <p:extLst>
      <p:ext uri="{BB962C8B-B14F-4D97-AF65-F5344CB8AC3E}">
        <p14:creationId xmlns:p14="http://schemas.microsoft.com/office/powerpoint/2010/main" val="3503520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13EF3B-B5CE-CD12-7D40-F524795D7AD7}"/>
              </a:ext>
            </a:extLst>
          </p:cNvPr>
          <p:cNvSpPr>
            <a:spLocks noGrp="1"/>
          </p:cNvSpPr>
          <p:nvPr>
            <p:ph type="title"/>
          </p:nvPr>
        </p:nvSpPr>
        <p:spPr>
          <a:xfrm>
            <a:off x="1024128" y="585216"/>
            <a:ext cx="9720072" cy="1395984"/>
          </a:xfrm>
        </p:spPr>
        <p:txBody>
          <a:bodyPr/>
          <a:lstStyle/>
          <a:p>
            <a:r>
              <a:rPr lang="en-US" dirty="0"/>
              <a:t>Final words</a:t>
            </a:r>
          </a:p>
        </p:txBody>
      </p:sp>
      <p:sp>
        <p:nvSpPr>
          <p:cNvPr id="3" name="TextBox 2">
            <a:extLst>
              <a:ext uri="{FF2B5EF4-FFF2-40B4-BE49-F238E27FC236}">
                <a16:creationId xmlns:a16="http://schemas.microsoft.com/office/drawing/2014/main" id="{DFE3A850-FBCF-4538-74AD-BFF4F4C28E43}"/>
              </a:ext>
            </a:extLst>
          </p:cNvPr>
          <p:cNvSpPr txBox="1"/>
          <p:nvPr/>
        </p:nvSpPr>
        <p:spPr>
          <a:xfrm>
            <a:off x="1024128" y="2802738"/>
            <a:ext cx="8991600" cy="2308324"/>
          </a:xfrm>
          <a:prstGeom prst="rect">
            <a:avLst/>
          </a:prstGeom>
          <a:noFill/>
        </p:spPr>
        <p:txBody>
          <a:bodyPr wrap="square" rtlCol="0">
            <a:spAutoFit/>
          </a:bodyPr>
          <a:lstStyle/>
          <a:p>
            <a:r>
              <a:rPr lang="en-US" sz="2400" dirty="0"/>
              <a:t>The PowerPoint Presentation will be shared with those in attendance; Please add your name and email address in the chat.</a:t>
            </a:r>
          </a:p>
          <a:p>
            <a:endParaRPr lang="en-US" sz="2400" dirty="0"/>
          </a:p>
          <a:p>
            <a:r>
              <a:rPr lang="en-US" sz="2400" dirty="0"/>
              <a:t>Please use this link provided to access this PowerPoint Presentation. (Once Posted on County of Morris website)</a:t>
            </a:r>
          </a:p>
          <a:p>
            <a:r>
              <a:rPr lang="en-US" sz="2400" dirty="0">
                <a:hlinkClick r:id="rId2"/>
              </a:rPr>
              <a:t>https://www.morriscountynj.gov/Departments/Community-Development</a:t>
            </a:r>
            <a:endParaRPr lang="en-US" sz="2400" dirty="0"/>
          </a:p>
        </p:txBody>
      </p:sp>
      <p:sp>
        <p:nvSpPr>
          <p:cNvPr id="4" name="Slide Number Placeholder 3">
            <a:extLst>
              <a:ext uri="{FF2B5EF4-FFF2-40B4-BE49-F238E27FC236}">
                <a16:creationId xmlns:a16="http://schemas.microsoft.com/office/drawing/2014/main" id="{30255BB7-9386-C250-4333-CC67F69029AF}"/>
              </a:ext>
            </a:extLst>
          </p:cNvPr>
          <p:cNvSpPr>
            <a:spLocks noGrp="1"/>
          </p:cNvSpPr>
          <p:nvPr>
            <p:ph type="sldNum" sz="quarter" idx="12"/>
          </p:nvPr>
        </p:nvSpPr>
        <p:spPr/>
        <p:txBody>
          <a:bodyPr/>
          <a:lstStyle/>
          <a:p>
            <a:fld id="{8A7A6979-0714-4377-B894-6BE4C2D6E202}" type="slidenum">
              <a:rPr lang="en-US" smtClean="0"/>
              <a:t>42</a:t>
            </a:fld>
            <a:endParaRPr lang="en-US" dirty="0"/>
          </a:p>
        </p:txBody>
      </p:sp>
    </p:spTree>
    <p:extLst>
      <p:ext uri="{BB962C8B-B14F-4D97-AF65-F5344CB8AC3E}">
        <p14:creationId xmlns:p14="http://schemas.microsoft.com/office/powerpoint/2010/main" val="192299707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EFDFA-2928-3746-8212-750A092772F2}"/>
              </a:ext>
            </a:extLst>
          </p:cNvPr>
          <p:cNvSpPr>
            <a:spLocks noGrp="1"/>
          </p:cNvSpPr>
          <p:nvPr>
            <p:ph type="title"/>
          </p:nvPr>
        </p:nvSpPr>
        <p:spPr>
          <a:xfrm>
            <a:off x="766457" y="190499"/>
            <a:ext cx="9720072" cy="914400"/>
          </a:xfrm>
        </p:spPr>
        <p:txBody>
          <a:bodyPr>
            <a:normAutofit fontScale="90000"/>
          </a:bodyPr>
          <a:lstStyle/>
          <a:p>
            <a:br>
              <a:rPr lang="en-US" dirty="0"/>
            </a:br>
            <a:br>
              <a:rPr lang="en-US" dirty="0"/>
            </a:br>
            <a:r>
              <a:rPr lang="en-US" dirty="0"/>
              <a:t>For further Information, please contact:</a:t>
            </a:r>
            <a:br>
              <a:rPr lang="en-US" dirty="0"/>
            </a:br>
            <a:endParaRPr lang="en-US" dirty="0"/>
          </a:p>
        </p:txBody>
      </p:sp>
      <p:graphicFrame>
        <p:nvGraphicFramePr>
          <p:cNvPr id="56325" name="Rectangle 3">
            <a:extLst>
              <a:ext uri="{FF2B5EF4-FFF2-40B4-BE49-F238E27FC236}">
                <a16:creationId xmlns:a16="http://schemas.microsoft.com/office/drawing/2014/main" id="{C4C771A6-3092-4EC9-8ED4-A34FFF8CB74A}"/>
              </a:ext>
            </a:extLst>
          </p:cNvPr>
          <p:cNvGraphicFramePr>
            <a:graphicFrameLocks noGrp="1"/>
          </p:cNvGraphicFramePr>
          <p:nvPr>
            <p:ph idx="1"/>
            <p:extLst>
              <p:ext uri="{D42A27DB-BD31-4B8C-83A1-F6EECF244321}">
                <p14:modId xmlns:p14="http://schemas.microsoft.com/office/powerpoint/2010/main" val="605914314"/>
              </p:ext>
            </p:extLst>
          </p:nvPr>
        </p:nvGraphicFramePr>
        <p:xfrm>
          <a:off x="2101994" y="647699"/>
          <a:ext cx="9222173" cy="56401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3C3BF7FF-5AAC-82B2-106A-53E7CB68B1E5}"/>
              </a:ext>
            </a:extLst>
          </p:cNvPr>
          <p:cNvSpPr>
            <a:spLocks noGrp="1"/>
          </p:cNvSpPr>
          <p:nvPr>
            <p:ph type="sldNum" sz="quarter" idx="12"/>
          </p:nvPr>
        </p:nvSpPr>
        <p:spPr/>
        <p:txBody>
          <a:bodyPr/>
          <a:lstStyle/>
          <a:p>
            <a:fld id="{8A7A6979-0714-4377-B894-6BE4C2D6E202}" type="slidenum">
              <a:rPr lang="en-US" smtClean="0"/>
              <a:pPr/>
              <a:t>43</a:t>
            </a:fld>
            <a:endParaRPr lang="en-US" dirty="0"/>
          </a:p>
        </p:txBody>
      </p:sp>
    </p:spTree>
    <p:extLst>
      <p:ext uri="{BB962C8B-B14F-4D97-AF65-F5344CB8AC3E}">
        <p14:creationId xmlns:p14="http://schemas.microsoft.com/office/powerpoint/2010/main" val="665582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1E7C082-5B81-400A-A1DE-7CA9F26ED8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cxnSp>
        <p:nvCxnSpPr>
          <p:cNvPr id="12" name="Straight Connector 11">
            <a:extLst>
              <a:ext uri="{FF2B5EF4-FFF2-40B4-BE49-F238E27FC236}">
                <a16:creationId xmlns:a16="http://schemas.microsoft.com/office/drawing/2014/main" id="{08D54232-CDE1-4B53-B430-AB82206F6B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useBgFill="1">
        <p:nvSpPr>
          <p:cNvPr id="14" name="Rectangle 13">
            <a:extLst>
              <a:ext uri="{FF2B5EF4-FFF2-40B4-BE49-F238E27FC236}">
                <a16:creationId xmlns:a16="http://schemas.microsoft.com/office/drawing/2014/main" id="{4C0648FB-4388-443C-8D4E-4A9FF0336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4A8D762E-DA8D-419A-BA44-68B93D3D92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5" name="Title 4">
            <a:extLst>
              <a:ext uri="{FF2B5EF4-FFF2-40B4-BE49-F238E27FC236}">
                <a16:creationId xmlns:a16="http://schemas.microsoft.com/office/drawing/2014/main" id="{4E25FBA9-A301-42AA-A4CC-8293788DAD19}"/>
              </a:ext>
            </a:extLst>
          </p:cNvPr>
          <p:cNvSpPr>
            <a:spLocks noGrp="1"/>
          </p:cNvSpPr>
          <p:nvPr>
            <p:ph type="title"/>
          </p:nvPr>
        </p:nvSpPr>
        <p:spPr>
          <a:xfrm>
            <a:off x="1286933" y="977048"/>
            <a:ext cx="9618133" cy="2960980"/>
          </a:xfrm>
        </p:spPr>
        <p:txBody>
          <a:bodyPr vert="horz" lIns="91440" tIns="45720" rIns="91440" bIns="45720" rtlCol="0" anchor="b">
            <a:normAutofit/>
          </a:bodyPr>
          <a:lstStyle/>
          <a:p>
            <a:r>
              <a:rPr lang="en-US" sz="6600" spc="200" dirty="0">
                <a:solidFill>
                  <a:srgbClr val="FFFFFF"/>
                </a:solidFill>
              </a:rPr>
              <a:t>CDBG PROGRAM BASICS</a:t>
            </a:r>
          </a:p>
        </p:txBody>
      </p:sp>
      <p:sp>
        <p:nvSpPr>
          <p:cNvPr id="2" name="Slide Number Placeholder 1">
            <a:extLst>
              <a:ext uri="{FF2B5EF4-FFF2-40B4-BE49-F238E27FC236}">
                <a16:creationId xmlns:a16="http://schemas.microsoft.com/office/drawing/2014/main" id="{BD1F11EF-998D-7CFB-9AB4-F0BC67A68BD0}"/>
              </a:ext>
            </a:extLst>
          </p:cNvPr>
          <p:cNvSpPr>
            <a:spLocks noGrp="1"/>
          </p:cNvSpPr>
          <p:nvPr>
            <p:ph type="sldNum" sz="quarter" idx="12"/>
          </p:nvPr>
        </p:nvSpPr>
        <p:spPr/>
        <p:txBody>
          <a:bodyPr/>
          <a:lstStyle/>
          <a:p>
            <a:fld id="{8A7A6979-0714-4377-B894-6BE4C2D6E202}" type="slidenum">
              <a:rPr lang="en-US" smtClean="0"/>
              <a:t>5</a:t>
            </a:fld>
            <a:endParaRPr lang="en-US" dirty="0"/>
          </a:p>
        </p:txBody>
      </p:sp>
    </p:spTree>
    <p:extLst>
      <p:ext uri="{BB962C8B-B14F-4D97-AF65-F5344CB8AC3E}">
        <p14:creationId xmlns:p14="http://schemas.microsoft.com/office/powerpoint/2010/main" val="900852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C60388-54A5-4ACE-8BE2-F0482E2138A8}"/>
              </a:ext>
            </a:extLst>
          </p:cNvPr>
          <p:cNvSpPr>
            <a:spLocks noGrp="1"/>
          </p:cNvSpPr>
          <p:nvPr>
            <p:ph type="title"/>
          </p:nvPr>
        </p:nvSpPr>
        <p:spPr/>
        <p:txBody>
          <a:bodyPr>
            <a:normAutofit/>
          </a:bodyPr>
          <a:lstStyle/>
          <a:p>
            <a:r>
              <a:rPr lang="en-US" altLang="en-US" dirty="0"/>
              <a:t>Basic CDBG eligible activities</a:t>
            </a:r>
            <a:endParaRPr lang="en-US" dirty="0"/>
          </a:p>
        </p:txBody>
      </p:sp>
      <p:graphicFrame>
        <p:nvGraphicFramePr>
          <p:cNvPr id="18" name="Content Placeholder 2">
            <a:extLst>
              <a:ext uri="{FF2B5EF4-FFF2-40B4-BE49-F238E27FC236}">
                <a16:creationId xmlns:a16="http://schemas.microsoft.com/office/drawing/2014/main" id="{843D779B-D965-4788-A534-316F6E2C11F2}"/>
              </a:ext>
            </a:extLst>
          </p:cNvPr>
          <p:cNvGraphicFramePr>
            <a:graphicFrameLocks noGrp="1"/>
          </p:cNvGraphicFramePr>
          <p:nvPr>
            <p:ph idx="1"/>
          </p:nvPr>
        </p:nvGraphicFramePr>
        <p:xfrm>
          <a:off x="685800" y="1752600"/>
          <a:ext cx="10541000" cy="47720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a:extLst>
              <a:ext uri="{FF2B5EF4-FFF2-40B4-BE49-F238E27FC236}">
                <a16:creationId xmlns:a16="http://schemas.microsoft.com/office/drawing/2014/main" id="{50BAA2CA-9C41-442F-DDE9-99F66D8043E3}"/>
              </a:ext>
            </a:extLst>
          </p:cNvPr>
          <p:cNvSpPr>
            <a:spLocks noGrp="1"/>
          </p:cNvSpPr>
          <p:nvPr>
            <p:ph type="sldNum" sz="quarter" idx="12"/>
          </p:nvPr>
        </p:nvSpPr>
        <p:spPr/>
        <p:txBody>
          <a:bodyPr/>
          <a:lstStyle/>
          <a:p>
            <a:fld id="{8A7A6979-0714-4377-B894-6BE4C2D6E202}" type="slidenum">
              <a:rPr lang="en-US" smtClean="0"/>
              <a:pPr/>
              <a:t>6</a:t>
            </a:fld>
            <a:endParaRPr lang="en-US" dirty="0"/>
          </a:p>
        </p:txBody>
      </p:sp>
    </p:spTree>
    <p:extLst>
      <p:ext uri="{BB962C8B-B14F-4D97-AF65-F5344CB8AC3E}">
        <p14:creationId xmlns:p14="http://schemas.microsoft.com/office/powerpoint/2010/main" val="19761587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81504D0C-1D73-4ABF-8A33-DB1D8F4A9AE7}"/>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CDBG PROGRAM BASICS</a:t>
            </a:r>
            <a:endParaRPr lang="en-US" b="1" dirty="0">
              <a:solidFill>
                <a:srgbClr val="FFFFFF"/>
              </a:solidFill>
            </a:endParaRPr>
          </a:p>
        </p:txBody>
      </p:sp>
      <p:sp>
        <p:nvSpPr>
          <p:cNvPr id="4" name="Content Placeholder 3">
            <a:extLst>
              <a:ext uri="{FF2B5EF4-FFF2-40B4-BE49-F238E27FC236}">
                <a16:creationId xmlns:a16="http://schemas.microsoft.com/office/drawing/2014/main" id="{EA221401-5496-4041-9093-5811642AF6EA}"/>
              </a:ext>
            </a:extLst>
          </p:cNvPr>
          <p:cNvSpPr>
            <a:spLocks noGrp="1"/>
          </p:cNvSpPr>
          <p:nvPr>
            <p:ph idx="1"/>
          </p:nvPr>
        </p:nvSpPr>
        <p:spPr>
          <a:xfrm>
            <a:off x="5109882" y="804333"/>
            <a:ext cx="6147169" cy="5249334"/>
          </a:xfrm>
        </p:spPr>
        <p:txBody>
          <a:bodyPr anchor="ctr">
            <a:normAutofit lnSpcReduction="10000"/>
          </a:bodyPr>
          <a:lstStyle/>
          <a:p>
            <a:pPr marL="0" indent="0">
              <a:buNone/>
            </a:pPr>
            <a:endParaRPr lang="en-US" dirty="0">
              <a:cs typeface="Calibri" panose="020F0502020204030204" pitchFamily="34" charset="0"/>
            </a:endParaRPr>
          </a:p>
          <a:p>
            <a:pPr>
              <a:buFont typeface="Wingdings" panose="05000000000000000000" pitchFamily="2" charset="2"/>
              <a:buChar char="ü"/>
            </a:pPr>
            <a:r>
              <a:rPr lang="en-US" dirty="0">
                <a:cs typeface="Calibri" panose="020F0502020204030204" pitchFamily="34" charset="0"/>
              </a:rPr>
              <a:t> </a:t>
            </a:r>
            <a:r>
              <a:rPr lang="en-US" sz="2800" dirty="0">
                <a:cs typeface="Calibri" panose="020F0502020204030204" pitchFamily="34" charset="0"/>
              </a:rPr>
              <a:t>Administered by the US Department of Housing and Urban Development. </a:t>
            </a:r>
          </a:p>
          <a:p>
            <a:pPr>
              <a:buFont typeface="Wingdings" panose="05000000000000000000" pitchFamily="2" charset="2"/>
              <a:buChar char="ü"/>
            </a:pPr>
            <a:r>
              <a:rPr lang="en-US" sz="2800" dirty="0">
                <a:cs typeface="Calibri" panose="020F0502020204030204" pitchFamily="34" charset="0"/>
              </a:rPr>
              <a:t> Cities, states and some counties are eligible to receive funds from HUD. </a:t>
            </a:r>
          </a:p>
          <a:p>
            <a:pPr>
              <a:buFont typeface="Wingdings" panose="05000000000000000000" pitchFamily="2" charset="2"/>
              <a:buChar char="ü"/>
            </a:pPr>
            <a:endParaRPr lang="en-US" sz="2800" dirty="0">
              <a:cs typeface="Calibri" panose="020F0502020204030204" pitchFamily="34" charset="0"/>
            </a:endParaRPr>
          </a:p>
          <a:p>
            <a:pPr marL="0" indent="0">
              <a:buNone/>
            </a:pPr>
            <a:r>
              <a:rPr lang="en-US" sz="2800" b="1" dirty="0">
                <a:cs typeface="Calibri" panose="020F0502020204030204" pitchFamily="34" charset="0"/>
              </a:rPr>
              <a:t>CDBG GOALS </a:t>
            </a:r>
            <a:endParaRPr lang="en-US" sz="2800" dirty="0">
              <a:cs typeface="Calibri" panose="020F0502020204030204" pitchFamily="34" charset="0"/>
            </a:endParaRPr>
          </a:p>
          <a:p>
            <a:pPr>
              <a:buFont typeface="Wingdings" panose="05000000000000000000" pitchFamily="2" charset="2"/>
              <a:buChar char="ü"/>
            </a:pPr>
            <a:r>
              <a:rPr lang="en-US" sz="2800" dirty="0">
                <a:cs typeface="Calibri" panose="020F0502020204030204" pitchFamily="34" charset="0"/>
              </a:rPr>
              <a:t> Provide decent, safe and sanitary housing.</a:t>
            </a:r>
          </a:p>
          <a:p>
            <a:pPr>
              <a:buFont typeface="Wingdings" panose="05000000000000000000" pitchFamily="2" charset="2"/>
              <a:buChar char="ü"/>
            </a:pPr>
            <a:r>
              <a:rPr lang="en-US" sz="2800" dirty="0">
                <a:cs typeface="Calibri" panose="020F0502020204030204" pitchFamily="34" charset="0"/>
              </a:rPr>
              <a:t> Provide a suitable living environment. </a:t>
            </a:r>
          </a:p>
          <a:p>
            <a:pPr>
              <a:buFont typeface="Wingdings" panose="05000000000000000000" pitchFamily="2" charset="2"/>
              <a:buChar char="ü"/>
            </a:pPr>
            <a:r>
              <a:rPr lang="en-US" sz="2800" dirty="0">
                <a:cs typeface="Calibri" panose="020F0502020204030204" pitchFamily="34" charset="0"/>
              </a:rPr>
              <a:t> Expand economic opportunities.</a:t>
            </a:r>
          </a:p>
          <a:p>
            <a:pPr marL="0" indent="0">
              <a:buNone/>
            </a:pPr>
            <a:endParaRPr lang="en-US" dirty="0">
              <a:latin typeface="Calibri" panose="020F0502020204030204" pitchFamily="34" charset="0"/>
              <a:cs typeface="Calibri" panose="020F0502020204030204" pitchFamily="34" charset="0"/>
            </a:endParaRPr>
          </a:p>
        </p:txBody>
      </p:sp>
      <p:sp>
        <p:nvSpPr>
          <p:cNvPr id="2" name="Slide Number Placeholder 1">
            <a:extLst>
              <a:ext uri="{FF2B5EF4-FFF2-40B4-BE49-F238E27FC236}">
                <a16:creationId xmlns:a16="http://schemas.microsoft.com/office/drawing/2014/main" id="{2E423C8A-8195-57C3-7107-8C517C12DE61}"/>
              </a:ext>
            </a:extLst>
          </p:cNvPr>
          <p:cNvSpPr>
            <a:spLocks noGrp="1"/>
          </p:cNvSpPr>
          <p:nvPr>
            <p:ph type="sldNum" sz="quarter" idx="12"/>
          </p:nvPr>
        </p:nvSpPr>
        <p:spPr/>
        <p:txBody>
          <a:bodyPr/>
          <a:lstStyle/>
          <a:p>
            <a:fld id="{8A7A6979-0714-4377-B894-6BE4C2D6E202}" type="slidenum">
              <a:rPr lang="en-US" smtClean="0"/>
              <a:pPr/>
              <a:t>7</a:t>
            </a:fld>
            <a:endParaRPr lang="en-US" dirty="0"/>
          </a:p>
        </p:txBody>
      </p:sp>
    </p:spTree>
    <p:extLst>
      <p:ext uri="{BB962C8B-B14F-4D97-AF65-F5344CB8AC3E}">
        <p14:creationId xmlns:p14="http://schemas.microsoft.com/office/powerpoint/2010/main" val="34467902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B0890400-BB8B-4A44-AB63-65C7CA223E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BFE2F43D-5C1B-4263-A850-401D8628B23A}"/>
              </a:ext>
            </a:extLst>
          </p:cNvPr>
          <p:cNvSpPr>
            <a:spLocks noGrp="1"/>
          </p:cNvSpPr>
          <p:nvPr>
            <p:ph type="title"/>
          </p:nvPr>
        </p:nvSpPr>
        <p:spPr>
          <a:xfrm>
            <a:off x="964788" y="804333"/>
            <a:ext cx="3391900" cy="5249334"/>
          </a:xfrm>
        </p:spPr>
        <p:txBody>
          <a:bodyPr>
            <a:normAutofit/>
          </a:bodyPr>
          <a:lstStyle/>
          <a:p>
            <a:pPr algn="r"/>
            <a:r>
              <a:rPr lang="en-US" dirty="0"/>
              <a:t>CDBG National Objective Requirements</a:t>
            </a:r>
          </a:p>
        </p:txBody>
      </p:sp>
      <p:cxnSp>
        <p:nvCxnSpPr>
          <p:cNvPr id="18" name="Straight Connector 17">
            <a:extLst>
              <a:ext uri="{FF2B5EF4-FFF2-40B4-BE49-F238E27FC236}">
                <a16:creationId xmlns:a16="http://schemas.microsoft.com/office/drawing/2014/main" id="{4D39B797-CDC6-4529-8A36-9CBFC98163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597"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C212CD80-ECF6-400C-88A2-7C1A73044973}"/>
              </a:ext>
            </a:extLst>
          </p:cNvPr>
          <p:cNvSpPr>
            <a:spLocks noGrp="1"/>
          </p:cNvSpPr>
          <p:nvPr>
            <p:ph idx="1"/>
          </p:nvPr>
        </p:nvSpPr>
        <p:spPr>
          <a:xfrm>
            <a:off x="4999330" y="457200"/>
            <a:ext cx="6257721" cy="6100011"/>
          </a:xfrm>
        </p:spPr>
        <p:txBody>
          <a:bodyPr anchor="ctr">
            <a:normAutofit/>
          </a:bodyPr>
          <a:lstStyle/>
          <a:p>
            <a:pPr marL="0" indent="0">
              <a:buNone/>
            </a:pPr>
            <a:r>
              <a:rPr lang="en-US" sz="2400" b="1" dirty="0">
                <a:latin typeface="Calibri" panose="020F0502020204030204" pitchFamily="34" charset="0"/>
                <a:cs typeface="Calibri" panose="020F0502020204030204" pitchFamily="34" charset="0"/>
              </a:rPr>
              <a:t>MEETING A CDBG NATIONAL OBJECTIVE… </a:t>
            </a:r>
            <a:endParaRPr lang="en-US" sz="2400" dirty="0">
              <a:latin typeface="Calibri" panose="020F0502020204030204" pitchFamily="34" charset="0"/>
              <a:cs typeface="Calibri" panose="020F0502020204030204" pitchFamily="34" charset="0"/>
            </a:endParaRPr>
          </a:p>
          <a:p>
            <a:pPr>
              <a:buFont typeface="Wingdings" panose="05000000000000000000" pitchFamily="2" charset="2"/>
              <a:buChar char="ü"/>
            </a:pPr>
            <a:r>
              <a:rPr lang="en-US" sz="2400" dirty="0">
                <a:latin typeface="Calibri" panose="020F0502020204030204" pitchFamily="34" charset="0"/>
                <a:cs typeface="Calibri" panose="020F0502020204030204" pitchFamily="34" charset="0"/>
              </a:rPr>
              <a:t> Provide benefits to low-and moderate-income persons. </a:t>
            </a:r>
          </a:p>
          <a:p>
            <a:pPr>
              <a:buFont typeface="Wingdings" panose="05000000000000000000" pitchFamily="2" charset="2"/>
              <a:buChar char="ü"/>
            </a:pPr>
            <a:r>
              <a:rPr lang="en-US" sz="2400" dirty="0">
                <a:latin typeface="Calibri" panose="020F0502020204030204" pitchFamily="34" charset="0"/>
                <a:cs typeface="Calibri" panose="020F0502020204030204" pitchFamily="34" charset="0"/>
              </a:rPr>
              <a:t> Prevent or eliminate slum and blight. </a:t>
            </a:r>
          </a:p>
          <a:p>
            <a:pPr>
              <a:buFont typeface="Wingdings" panose="05000000000000000000" pitchFamily="2" charset="2"/>
              <a:buChar char="ü"/>
            </a:pPr>
            <a:r>
              <a:rPr lang="en-US" sz="2400" dirty="0">
                <a:latin typeface="Calibri" panose="020F0502020204030204" pitchFamily="34" charset="0"/>
                <a:cs typeface="Calibri" panose="020F0502020204030204" pitchFamily="34" charset="0"/>
              </a:rPr>
              <a:t> Meet an urgent need that threatens the health and welfare of residents.</a:t>
            </a:r>
          </a:p>
          <a:p>
            <a:pPr marL="0" indent="0">
              <a:buNone/>
            </a:pPr>
            <a:endParaRPr lang="en-US" sz="2400" dirty="0">
              <a:latin typeface="Calibri" panose="020F0502020204030204" pitchFamily="34" charset="0"/>
              <a:cs typeface="Calibri" panose="020F0502020204030204" pitchFamily="34" charset="0"/>
            </a:endParaRPr>
          </a:p>
          <a:p>
            <a:pPr marL="0" indent="0">
              <a:buNone/>
            </a:pPr>
            <a:r>
              <a:rPr lang="en-US" sz="2400" b="1" dirty="0">
                <a:latin typeface="Calibri" panose="020F0502020204030204" pitchFamily="34" charset="0"/>
                <a:cs typeface="Calibri" panose="020F0502020204030204" pitchFamily="34" charset="0"/>
              </a:rPr>
              <a:t>CDBG PROGRAM ELIGIBILITY vs INELIGIBILITY… WHO IS ELIGIBLE FOR FUNDING?</a:t>
            </a:r>
            <a:r>
              <a:rPr lang="en-US" sz="2400" dirty="0">
                <a:latin typeface="Calibri" panose="020F0502020204030204" pitchFamily="34" charset="0"/>
                <a:cs typeface="Calibri" panose="020F0502020204030204" pitchFamily="34" charset="0"/>
              </a:rPr>
              <a:t> </a:t>
            </a:r>
          </a:p>
          <a:p>
            <a:pPr>
              <a:buFont typeface="Wingdings" panose="05000000000000000000" pitchFamily="2" charset="2"/>
              <a:buChar char="ü"/>
            </a:pPr>
            <a:r>
              <a:rPr lang="en-US" sz="2400" dirty="0">
                <a:latin typeface="Calibri" panose="020F0502020204030204" pitchFamily="34" charset="0"/>
                <a:cs typeface="Calibri" panose="020F0502020204030204" pitchFamily="34" charset="0"/>
              </a:rPr>
              <a:t>Municipalities </a:t>
            </a:r>
          </a:p>
          <a:p>
            <a:pPr>
              <a:buFont typeface="Wingdings" panose="05000000000000000000" pitchFamily="2" charset="2"/>
              <a:buChar char="ü"/>
            </a:pPr>
            <a:r>
              <a:rPr lang="en-US" sz="2400" dirty="0">
                <a:latin typeface="Calibri" panose="020F0502020204030204" pitchFamily="34" charset="0"/>
                <a:cs typeface="Calibri" panose="020F0502020204030204" pitchFamily="34" charset="0"/>
              </a:rPr>
              <a:t>Private non-profits that are corporations, associations, agencies or with non-profit status under the Internal Revenue Code 501 (c) 3. </a:t>
            </a:r>
          </a:p>
          <a:p>
            <a:pPr marL="0" indent="0">
              <a:buNone/>
            </a:pPr>
            <a:endParaRPr lang="en-US" sz="2000" dirty="0">
              <a:latin typeface="Calibri" panose="020F0502020204030204" pitchFamily="34" charset="0"/>
              <a:cs typeface="Calibri" panose="020F0502020204030204" pitchFamily="34" charset="0"/>
            </a:endParaRPr>
          </a:p>
        </p:txBody>
      </p:sp>
      <p:sp>
        <p:nvSpPr>
          <p:cNvPr id="2" name="Slide Number Placeholder 1">
            <a:extLst>
              <a:ext uri="{FF2B5EF4-FFF2-40B4-BE49-F238E27FC236}">
                <a16:creationId xmlns:a16="http://schemas.microsoft.com/office/drawing/2014/main" id="{7C67551A-333A-66DE-5497-A0700391749E}"/>
              </a:ext>
            </a:extLst>
          </p:cNvPr>
          <p:cNvSpPr>
            <a:spLocks noGrp="1"/>
          </p:cNvSpPr>
          <p:nvPr>
            <p:ph type="sldNum" sz="quarter" idx="12"/>
          </p:nvPr>
        </p:nvSpPr>
        <p:spPr/>
        <p:txBody>
          <a:bodyPr/>
          <a:lstStyle/>
          <a:p>
            <a:fld id="{8A7A6979-0714-4377-B894-6BE4C2D6E202}" type="slidenum">
              <a:rPr lang="en-US" smtClean="0"/>
              <a:pPr/>
              <a:t>8</a:t>
            </a:fld>
            <a:endParaRPr lang="en-US" dirty="0"/>
          </a:p>
        </p:txBody>
      </p:sp>
    </p:spTree>
    <p:extLst>
      <p:ext uri="{BB962C8B-B14F-4D97-AF65-F5344CB8AC3E}">
        <p14:creationId xmlns:p14="http://schemas.microsoft.com/office/powerpoint/2010/main" val="27698494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9E4C68A-A4A9-48A4-9FF2-D2896B1EA0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E2B9AEA5-52CB-49A6-AF8A-33502F291B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E06CD488-A551-4875-A2AC-6516921E2539}"/>
              </a:ext>
            </a:extLst>
          </p:cNvPr>
          <p:cNvSpPr>
            <a:spLocks noGrp="1"/>
          </p:cNvSpPr>
          <p:nvPr>
            <p:ph type="title"/>
          </p:nvPr>
        </p:nvSpPr>
        <p:spPr>
          <a:xfrm>
            <a:off x="964788" y="804333"/>
            <a:ext cx="3302412" cy="5249334"/>
          </a:xfrm>
        </p:spPr>
        <p:txBody>
          <a:bodyPr>
            <a:normAutofit/>
          </a:bodyPr>
          <a:lstStyle/>
          <a:p>
            <a:pPr algn="r"/>
            <a:r>
              <a:rPr lang="en-US" dirty="0">
                <a:solidFill>
                  <a:srgbClr val="FFFFFF"/>
                </a:solidFill>
              </a:rPr>
              <a:t>CDBG PROGRAM BASICS</a:t>
            </a:r>
          </a:p>
        </p:txBody>
      </p:sp>
      <p:sp>
        <p:nvSpPr>
          <p:cNvPr id="4" name="Content Placeholder 3">
            <a:extLst>
              <a:ext uri="{FF2B5EF4-FFF2-40B4-BE49-F238E27FC236}">
                <a16:creationId xmlns:a16="http://schemas.microsoft.com/office/drawing/2014/main" id="{6596D0AB-6CEB-4566-8D96-85E92678C052}"/>
              </a:ext>
            </a:extLst>
          </p:cNvPr>
          <p:cNvSpPr>
            <a:spLocks noGrp="1"/>
          </p:cNvSpPr>
          <p:nvPr>
            <p:ph idx="1"/>
          </p:nvPr>
        </p:nvSpPr>
        <p:spPr>
          <a:xfrm>
            <a:off x="4860100" y="338204"/>
            <a:ext cx="7183512" cy="6303228"/>
          </a:xfrm>
        </p:spPr>
        <p:txBody>
          <a:bodyPr anchor="ctr">
            <a:normAutofit/>
          </a:bodyPr>
          <a:lstStyle/>
          <a:p>
            <a:pPr marL="0" indent="0">
              <a:buNone/>
            </a:pPr>
            <a:r>
              <a:rPr lang="en-US" sz="1800" b="1" dirty="0">
                <a:cs typeface="Calibri" panose="020F0502020204030204" pitchFamily="34" charset="0"/>
              </a:rPr>
              <a:t>WHAT IS AN ELIGIBLE ACTIVITY? </a:t>
            </a:r>
          </a:p>
          <a:p>
            <a:pPr>
              <a:buFont typeface="Wingdings" panose="05000000000000000000" pitchFamily="2" charset="2"/>
              <a:buChar char="ü"/>
            </a:pPr>
            <a:r>
              <a:rPr lang="en-US" sz="1800" dirty="0"/>
              <a:t> Serve low- to moderate-income households and individuals</a:t>
            </a:r>
          </a:p>
          <a:p>
            <a:pPr>
              <a:buFont typeface="Wingdings" panose="05000000000000000000" pitchFamily="2" charset="2"/>
              <a:buChar char="ü"/>
            </a:pPr>
            <a:r>
              <a:rPr lang="en-US" sz="1800" dirty="0">
                <a:cs typeface="Calibri" panose="020F0502020204030204" pitchFamily="34" charset="0"/>
              </a:rPr>
              <a:t>Address slum and blight </a:t>
            </a:r>
          </a:p>
          <a:p>
            <a:pPr>
              <a:buFont typeface="Wingdings" panose="05000000000000000000" pitchFamily="2" charset="2"/>
              <a:buChar char="ü"/>
            </a:pPr>
            <a:endParaRPr lang="en-US" sz="1800" b="1" dirty="0">
              <a:cs typeface="Calibri" panose="020F0502020204030204" pitchFamily="34" charset="0"/>
            </a:endParaRPr>
          </a:p>
          <a:p>
            <a:pPr marL="0" indent="0">
              <a:buNone/>
            </a:pPr>
            <a:r>
              <a:rPr lang="en-US" sz="1800" b="1" dirty="0">
                <a:cs typeface="Calibri" panose="020F0502020204030204" pitchFamily="34" charset="0"/>
              </a:rPr>
              <a:t>QUALIFYING AN ELIGIBLE ACTIVITY – National Objectives</a:t>
            </a:r>
            <a:endParaRPr lang="en-US" sz="1800" dirty="0">
              <a:cs typeface="Calibri" panose="020F0502020204030204" pitchFamily="34" charset="0"/>
            </a:endParaRPr>
          </a:p>
          <a:p>
            <a:pPr marL="0" indent="0">
              <a:buNone/>
            </a:pPr>
            <a:r>
              <a:rPr lang="en-US" sz="1800" dirty="0">
                <a:cs typeface="Calibri" panose="020F0502020204030204" pitchFamily="34" charset="0"/>
              </a:rPr>
              <a:t>Low-mod income is qualified in three ways:</a:t>
            </a:r>
          </a:p>
          <a:p>
            <a:pPr>
              <a:buFont typeface="Wingdings" panose="05000000000000000000" pitchFamily="2" charset="2"/>
              <a:buChar char="ü"/>
            </a:pPr>
            <a:r>
              <a:rPr lang="en-US" sz="1800" b="1" dirty="0">
                <a:cs typeface="Calibri" panose="020F0502020204030204" pitchFamily="34" charset="0"/>
              </a:rPr>
              <a:t>Area benefit:  </a:t>
            </a:r>
            <a:r>
              <a:rPr lang="en-US" sz="1800" dirty="0">
                <a:cs typeface="Calibri" panose="020F0502020204030204" pitchFamily="34" charset="0"/>
              </a:rPr>
              <a:t>Service area for a public improvement or facility – Morris County exception limit from HUD is 33.30%, effective with most recent update provided by HUD in 2024.</a:t>
            </a:r>
          </a:p>
          <a:p>
            <a:pPr>
              <a:buFont typeface="Wingdings" panose="05000000000000000000" pitchFamily="2" charset="2"/>
              <a:buChar char="ü"/>
            </a:pPr>
            <a:r>
              <a:rPr lang="en-US" sz="1800" b="1" dirty="0">
                <a:cs typeface="Calibri" panose="020F0502020204030204" pitchFamily="34" charset="0"/>
              </a:rPr>
              <a:t>Income intake</a:t>
            </a:r>
            <a:r>
              <a:rPr lang="en-US" sz="1800" dirty="0">
                <a:cs typeface="Calibri" panose="020F0502020204030204" pitchFamily="34" charset="0"/>
              </a:rPr>
              <a:t>:  Programs that serve primarily low-and moderate-income individuals and families will be eligible for funding.  The definition of a moderate-income family is no more than 80% percent of the area median income, adjusted for household size. </a:t>
            </a:r>
          </a:p>
          <a:p>
            <a:pPr>
              <a:buFont typeface="Wingdings" panose="05000000000000000000" pitchFamily="2" charset="2"/>
              <a:buChar char="ü"/>
            </a:pPr>
            <a:r>
              <a:rPr lang="en-US" sz="1800" b="1" dirty="0">
                <a:cs typeface="Calibri" panose="020F0502020204030204" pitchFamily="34" charset="0"/>
              </a:rPr>
              <a:t>Presumed benefit: </a:t>
            </a:r>
            <a:r>
              <a:rPr lang="en-US" sz="1800" dirty="0">
                <a:cs typeface="Calibri" panose="020F0502020204030204" pitchFamily="34" charset="0"/>
              </a:rPr>
              <a:t>Program exclusively serves clients presumed to be principally low and moderate income, including abused children, battered spouses, elderly persons, meet Census Bureau Population Report definition of “severely disabled”, homeless persons, illiterate adults, persons living with AIDS, and migrant farm workers.  </a:t>
            </a:r>
            <a:endParaRPr lang="en-US" sz="1800" b="1" dirty="0">
              <a:cs typeface="Calibri" panose="020F0502020204030204" pitchFamily="34" charset="0"/>
            </a:endParaRPr>
          </a:p>
          <a:p>
            <a:pPr lvl="1"/>
            <a:endParaRPr lang="en-US" sz="1300" dirty="0">
              <a:latin typeface="Calibri" panose="020F0502020204030204" pitchFamily="34" charset="0"/>
              <a:cs typeface="Calibri" panose="020F0502020204030204" pitchFamily="34" charset="0"/>
            </a:endParaRPr>
          </a:p>
          <a:p>
            <a:pPr marL="320040" lvl="1" indent="0">
              <a:buNone/>
            </a:pPr>
            <a:endParaRPr lang="en-US" sz="1300" dirty="0">
              <a:latin typeface="Calibri" panose="020F0502020204030204" pitchFamily="34" charset="0"/>
              <a:cs typeface="Calibri" panose="020F0502020204030204" pitchFamily="34" charset="0"/>
            </a:endParaRPr>
          </a:p>
        </p:txBody>
      </p:sp>
      <p:sp>
        <p:nvSpPr>
          <p:cNvPr id="2" name="Slide Number Placeholder 1">
            <a:extLst>
              <a:ext uri="{FF2B5EF4-FFF2-40B4-BE49-F238E27FC236}">
                <a16:creationId xmlns:a16="http://schemas.microsoft.com/office/drawing/2014/main" id="{9A5B90E4-34E6-C4AB-A22F-73EA1C71E0E5}"/>
              </a:ext>
            </a:extLst>
          </p:cNvPr>
          <p:cNvSpPr>
            <a:spLocks noGrp="1"/>
          </p:cNvSpPr>
          <p:nvPr>
            <p:ph type="sldNum" sz="quarter" idx="12"/>
          </p:nvPr>
        </p:nvSpPr>
        <p:spPr/>
        <p:txBody>
          <a:bodyPr/>
          <a:lstStyle/>
          <a:p>
            <a:fld id="{8A7A6979-0714-4377-B894-6BE4C2D6E202}" type="slidenum">
              <a:rPr lang="en-US" smtClean="0"/>
              <a:pPr/>
              <a:t>9</a:t>
            </a:fld>
            <a:endParaRPr lang="en-US" dirty="0"/>
          </a:p>
        </p:txBody>
      </p:sp>
    </p:spTree>
    <p:extLst>
      <p:ext uri="{BB962C8B-B14F-4D97-AF65-F5344CB8AC3E}">
        <p14:creationId xmlns:p14="http://schemas.microsoft.com/office/powerpoint/2010/main" val="300913698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3ea302d4-0b3d-483e-a29b-7fdc77f4653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A8DC8019CBBCD49BC903AE7A079F375" ma:contentTypeVersion="15" ma:contentTypeDescription="Create a new document." ma:contentTypeScope="" ma:versionID="bcdd5457a5b67fe37bd9b6daae9b349a">
  <xsd:schema xmlns:xsd="http://www.w3.org/2001/XMLSchema" xmlns:xs="http://www.w3.org/2001/XMLSchema" xmlns:p="http://schemas.microsoft.com/office/2006/metadata/properties" xmlns:ns3="3ea302d4-0b3d-483e-a29b-7fdc77f46533" xmlns:ns4="e6c3a6c2-1c55-45d4-bb85-4f20a704bc6a" targetNamespace="http://schemas.microsoft.com/office/2006/metadata/properties" ma:root="true" ma:fieldsID="d70d0743ad146ab4b895561cbf6496bf" ns3:_="" ns4:_="">
    <xsd:import namespace="3ea302d4-0b3d-483e-a29b-7fdc77f46533"/>
    <xsd:import namespace="e6c3a6c2-1c55-45d4-bb85-4f20a704bc6a"/>
    <xsd:element name="properties">
      <xsd:complexType>
        <xsd:sequence>
          <xsd:element name="documentManagement">
            <xsd:complexType>
              <xsd:all>
                <xsd:element ref="ns3:_activity" minOccurs="0"/>
                <xsd:element ref="ns4:SharedWithUsers" minOccurs="0"/>
                <xsd:element ref="ns4:SharedWithDetails" minOccurs="0"/>
                <xsd:element ref="ns4:SharingHintHash" minOccurs="0"/>
                <xsd:element ref="ns3:MediaServiceMetadata" minOccurs="0"/>
                <xsd:element ref="ns3:MediaServiceFastMetadata" minOccurs="0"/>
                <xsd:element ref="ns3:MediaServiceObjectDetectorVersions" minOccurs="0"/>
                <xsd:element ref="ns3:MediaServiceSearchProperties" minOccurs="0"/>
                <xsd:element ref="ns3:MediaServiceDateTaken" minOccurs="0"/>
                <xsd:element ref="ns3:MediaServiceSystemTags" minOccurs="0"/>
                <xsd:element ref="ns3:MediaServiceOCR" minOccurs="0"/>
                <xsd:element ref="ns3:MediaServiceGenerationTime" minOccurs="0"/>
                <xsd:element ref="ns3:MediaServiceEventHashCode"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ea302d4-0b3d-483e-a29b-7fdc77f46533" elementFormDefault="qualified">
    <xsd:import namespace="http://schemas.microsoft.com/office/2006/documentManagement/types"/>
    <xsd:import namespace="http://schemas.microsoft.com/office/infopath/2007/PartnerControls"/>
    <xsd:element name="_activity" ma:index="8" nillable="true" ma:displayName="_activity" ma:hidden="true" ma:internalName="_activity">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earchProperties" ma:index="15" nillable="true" ma:displayName="MediaServiceSearchProperties" ma:hidden="true" ma:internalName="MediaServiceSearchProperties" ma:readOnly="true">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SystemTags" ma:index="17" nillable="true" ma:displayName="MediaServiceSystemTags" ma:hidden="true" ma:internalName="MediaServiceSystemTags" ma:readOnly="true">
      <xsd:simpleType>
        <xsd:restriction base="dms:Note"/>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6c3a6c2-1c55-45d4-bb85-4f20a704bc6a" elementFormDefault="qualified">
    <xsd:import namespace="http://schemas.microsoft.com/office/2006/documentManagement/types"/>
    <xsd:import namespace="http://schemas.microsoft.com/office/infopath/2007/PartnerControls"/>
    <xsd:element name="SharedWithUsers" ma:index="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0" nillable="true" ma:displayName="Shared With Details" ma:internalName="SharedWithDetails" ma:readOnly="true">
      <xsd:simpleType>
        <xsd:restriction base="dms:Note">
          <xsd:maxLength value="255"/>
        </xsd:restriction>
      </xsd:simpleType>
    </xsd:element>
    <xsd:element name="SharingHintHash" ma:index="1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ED82C3F-2480-4B01-A343-05F38326E9AA}">
  <ds:schemaRefs>
    <ds:schemaRef ds:uri="http://schemas.microsoft.com/office/infopath/2007/PartnerControls"/>
    <ds:schemaRef ds:uri="http://purl.org/dc/terms/"/>
    <ds:schemaRef ds:uri="3ea302d4-0b3d-483e-a29b-7fdc77f46533"/>
    <ds:schemaRef ds:uri="http://purl.org/dc/elements/1.1/"/>
    <ds:schemaRef ds:uri="http://schemas.microsoft.com/office/2006/documentManagement/types"/>
    <ds:schemaRef ds:uri="http://purl.org/dc/dcmitype/"/>
    <ds:schemaRef ds:uri="http://schemas.openxmlformats.org/package/2006/metadata/core-properties"/>
    <ds:schemaRef ds:uri="e6c3a6c2-1c55-45d4-bb85-4f20a704bc6a"/>
    <ds:schemaRef ds:uri="http://schemas.microsoft.com/office/2006/metadata/properties"/>
    <ds:schemaRef ds:uri="http://www.w3.org/XML/1998/namespace"/>
  </ds:schemaRefs>
</ds:datastoreItem>
</file>

<file path=customXml/itemProps2.xml><?xml version="1.0" encoding="utf-8"?>
<ds:datastoreItem xmlns:ds="http://schemas.openxmlformats.org/officeDocument/2006/customXml" ds:itemID="{4FE8FA35-ABB0-47D9-921E-6C32E9DCE2E3}">
  <ds:schemaRefs>
    <ds:schemaRef ds:uri="http://schemas.microsoft.com/sharepoint/v3/contenttype/forms"/>
  </ds:schemaRefs>
</ds:datastoreItem>
</file>

<file path=customXml/itemProps3.xml><?xml version="1.0" encoding="utf-8"?>
<ds:datastoreItem xmlns:ds="http://schemas.openxmlformats.org/officeDocument/2006/customXml" ds:itemID="{9FA1A887-7E2A-42E6-8869-0B74B8B2A0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ea302d4-0b3d-483e-a29b-7fdc77f46533"/>
    <ds:schemaRef ds:uri="e6c3a6c2-1c55-45d4-bb85-4f20a704bc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{A1C3E456-6ABF-1747-B9AA-E77090F23B25}tf10001061</Template>
  <TotalTime>6431</TotalTime>
  <Words>2319</Words>
  <Application>Microsoft Office PowerPoint</Application>
  <PresentationFormat>Widescreen</PresentationFormat>
  <Paragraphs>360</Paragraphs>
  <Slides>43</Slides>
  <Notes>17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43</vt:i4>
      </vt:variant>
    </vt:vector>
  </HeadingPairs>
  <TitlesOfParts>
    <vt:vector size="52" baseType="lpstr">
      <vt:lpstr>Arial</vt:lpstr>
      <vt:lpstr>Avenir Next LT Pro</vt:lpstr>
      <vt:lpstr>Calibri</vt:lpstr>
      <vt:lpstr>Times New Roman</vt:lpstr>
      <vt:lpstr>Tw Cen MT</vt:lpstr>
      <vt:lpstr>Tw Cen MT Condensed</vt:lpstr>
      <vt:lpstr>Wingdings</vt:lpstr>
      <vt:lpstr>Wingdings 3</vt:lpstr>
      <vt:lpstr>Integral</vt:lpstr>
      <vt:lpstr>FY 2026 CDBG, HOME, and ESG Application Office Hours</vt:lpstr>
      <vt:lpstr>PowerPoint Presentation</vt:lpstr>
      <vt:lpstr>FY 2026 schedule</vt:lpstr>
      <vt:lpstr>2026 funding estimates</vt:lpstr>
      <vt:lpstr>CDBG PROGRAM BASICS</vt:lpstr>
      <vt:lpstr>Basic CDBG eligible activities</vt:lpstr>
      <vt:lpstr>CDBG PROGRAM BASICS</vt:lpstr>
      <vt:lpstr>CDBG National Objective Requirements</vt:lpstr>
      <vt:lpstr>CDBG PROGRAM BASICS</vt:lpstr>
      <vt:lpstr>Qualifying cdbg areas-    MAPS have updated</vt:lpstr>
      <vt:lpstr>PowerPoint Presentation</vt:lpstr>
      <vt:lpstr>ESG PROGRAM BASICS </vt:lpstr>
      <vt:lpstr>ESG PROGRAM BASICS</vt:lpstr>
      <vt:lpstr>ESG Emergency Shelter</vt:lpstr>
      <vt:lpstr>ESG  Street Outreach</vt:lpstr>
      <vt:lpstr>ESG  Homeless Prevention J{</vt:lpstr>
      <vt:lpstr>ESG  Rapid  re-housing RRH</vt:lpstr>
      <vt:lpstr>Homeless management information system (HMIS)</vt:lpstr>
      <vt:lpstr>Program Matching Requirements</vt:lpstr>
      <vt:lpstr>HOME Program Basics</vt:lpstr>
      <vt:lpstr>PowerPoint Presentation</vt:lpstr>
      <vt:lpstr>HOME Investment partnership program</vt:lpstr>
      <vt:lpstr>PowerPoint Presentation</vt:lpstr>
      <vt:lpstr>Application process</vt:lpstr>
      <vt:lpstr>Things to remember</vt:lpstr>
      <vt:lpstr>It is important to think about</vt:lpstr>
      <vt:lpstr>Does your application</vt:lpstr>
      <vt:lpstr>Does your application</vt:lpstr>
      <vt:lpstr>Navigating the website https://www.morriscountynj.gov/Departments/Community-Development </vt:lpstr>
      <vt:lpstr>Community Development Revenue Sharing Advisory Committee (CDRS)</vt:lpstr>
      <vt:lpstr>PowerPoint Presentation</vt:lpstr>
      <vt:lpstr>Presentation strategies</vt:lpstr>
      <vt:lpstr>Presenting your application</vt:lpstr>
      <vt:lpstr>NEXT STEPS</vt:lpstr>
      <vt:lpstr>After being awarded the grant</vt:lpstr>
      <vt:lpstr>Federal Labor standards Compliance </vt:lpstr>
      <vt:lpstr>Section 3 Compliance </vt:lpstr>
      <vt:lpstr>BABAA Compliance </vt:lpstr>
      <vt:lpstr>Compliance package</vt:lpstr>
      <vt:lpstr>Timeliness</vt:lpstr>
      <vt:lpstr>QUESTIONS </vt:lpstr>
      <vt:lpstr>Final words</vt:lpstr>
      <vt:lpstr>  For further Information, please contact: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ESG Homeless Prevention and Rapid Rehousing</dc:title>
  <dc:creator>Jessica Lurz</dc:creator>
  <cp:lastModifiedBy>Lichtenberg, Louise</cp:lastModifiedBy>
  <cp:revision>99</cp:revision>
  <dcterms:created xsi:type="dcterms:W3CDTF">2021-08-03T12:59:40Z</dcterms:created>
  <dcterms:modified xsi:type="dcterms:W3CDTF">2026-02-10T19:50:04Z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0x010100CA8DC8019CBBCD49BC903AE7A079F375</vt:lpwstr>
  </property>
</Properties>
</file>