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  <p:sldMasterId id="2147483660" r:id="rId2"/>
  </p:sldMasterIdLst>
  <p:notesMasterIdLst>
    <p:notesMasterId r:id="rId13"/>
  </p:notesMasterIdLst>
  <p:sldIdLst>
    <p:sldId id="265" r:id="rId3"/>
    <p:sldId id="349" r:id="rId4"/>
    <p:sldId id="333" r:id="rId5"/>
    <p:sldId id="290" r:id="rId6"/>
    <p:sldId id="325" r:id="rId7"/>
    <p:sldId id="323" r:id="rId8"/>
    <p:sldId id="330" r:id="rId9"/>
    <p:sldId id="350" r:id="rId10"/>
    <p:sldId id="327" r:id="rId11"/>
    <p:sldId id="308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6357" autoAdjust="0"/>
  </p:normalViewPr>
  <p:slideViewPr>
    <p:cSldViewPr snapToGrid="0">
      <p:cViewPr varScale="1">
        <p:scale>
          <a:sx n="106" d="100"/>
          <a:sy n="106" d="100"/>
        </p:scale>
        <p:origin x="732" y="11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7" d="100"/>
          <a:sy n="87" d="100"/>
        </p:scale>
        <p:origin x="3840" y="6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86CC58A-D831-4F05-9E0F-6A125DE58103}" type="doc">
      <dgm:prSet loTypeId="urn:microsoft.com/office/officeart/2005/8/layout/vList5" loCatId="list" qsTypeId="urn:microsoft.com/office/officeart/2005/8/quickstyle/simple4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3F726F3F-DF9D-4908-B23C-A282F8FD48B3}">
      <dgm:prSet/>
      <dgm:spPr/>
      <dgm:t>
        <a:bodyPr/>
        <a:lstStyle/>
        <a:p>
          <a:r>
            <a:rPr lang="en-US" dirty="0"/>
            <a:t>Capital Budget Committee</a:t>
          </a:r>
        </a:p>
      </dgm:t>
    </dgm:pt>
    <dgm:pt modelId="{2CB269D7-2695-4938-B0D3-89F04CD5851B}" type="parTrans" cxnId="{A37AB30E-1139-4AD1-A08F-3774D462C000}">
      <dgm:prSet/>
      <dgm:spPr/>
      <dgm:t>
        <a:bodyPr/>
        <a:lstStyle/>
        <a:p>
          <a:endParaRPr lang="en-US"/>
        </a:p>
      </dgm:t>
    </dgm:pt>
    <dgm:pt modelId="{19C4295D-8842-4ECA-881F-E48154A9413F}" type="sibTrans" cxnId="{A37AB30E-1139-4AD1-A08F-3774D462C000}">
      <dgm:prSet/>
      <dgm:spPr/>
      <dgm:t>
        <a:bodyPr/>
        <a:lstStyle/>
        <a:p>
          <a:endParaRPr lang="en-US"/>
        </a:p>
      </dgm:t>
    </dgm:pt>
    <dgm:pt modelId="{D1E030B5-3145-4AEB-813F-BEF11655259F}">
      <dgm:prSet/>
      <dgm:spPr/>
      <dgm:t>
        <a:bodyPr/>
        <a:lstStyle/>
        <a:p>
          <a:r>
            <a:rPr lang="en-US"/>
            <a:t>Inventory</a:t>
          </a:r>
        </a:p>
      </dgm:t>
    </dgm:pt>
    <dgm:pt modelId="{2BEEB672-858B-4893-BDE0-345EA00A49DC}" type="parTrans" cxnId="{24F80DFD-5A1A-4F1A-8F75-1097915A3515}">
      <dgm:prSet/>
      <dgm:spPr/>
      <dgm:t>
        <a:bodyPr/>
        <a:lstStyle/>
        <a:p>
          <a:endParaRPr lang="en-US"/>
        </a:p>
      </dgm:t>
    </dgm:pt>
    <dgm:pt modelId="{157023C4-C302-41F8-BF45-760772C33F5F}" type="sibTrans" cxnId="{24F80DFD-5A1A-4F1A-8F75-1097915A3515}">
      <dgm:prSet/>
      <dgm:spPr/>
      <dgm:t>
        <a:bodyPr/>
        <a:lstStyle/>
        <a:p>
          <a:endParaRPr lang="en-US"/>
        </a:p>
      </dgm:t>
    </dgm:pt>
    <dgm:pt modelId="{92AB8BB6-7B52-4216-BCD6-BC461C5864C5}">
      <dgm:prSet/>
      <dgm:spPr/>
      <dgm:t>
        <a:bodyPr/>
        <a:lstStyle/>
        <a:p>
          <a:r>
            <a:rPr lang="en-US"/>
            <a:t>Standard Investments</a:t>
          </a:r>
        </a:p>
      </dgm:t>
    </dgm:pt>
    <dgm:pt modelId="{5B056C79-DC05-4B53-BD0A-774B2C7B4F1F}" type="parTrans" cxnId="{EDD17DE7-6250-42F8-963F-329CA7CC5999}">
      <dgm:prSet/>
      <dgm:spPr/>
      <dgm:t>
        <a:bodyPr/>
        <a:lstStyle/>
        <a:p>
          <a:endParaRPr lang="en-US"/>
        </a:p>
      </dgm:t>
    </dgm:pt>
    <dgm:pt modelId="{0A395C61-FB21-4619-84E5-BD3C8A793B58}" type="sibTrans" cxnId="{EDD17DE7-6250-42F8-963F-329CA7CC5999}">
      <dgm:prSet/>
      <dgm:spPr/>
      <dgm:t>
        <a:bodyPr/>
        <a:lstStyle/>
        <a:p>
          <a:endParaRPr lang="en-US"/>
        </a:p>
      </dgm:t>
    </dgm:pt>
    <dgm:pt modelId="{98F4C720-69FA-45C1-A562-23DC5C86D69D}">
      <dgm:prSet/>
      <dgm:spPr/>
      <dgm:t>
        <a:bodyPr/>
        <a:lstStyle/>
        <a:p>
          <a:r>
            <a:rPr lang="en-US"/>
            <a:t>Strategic Investments</a:t>
          </a:r>
        </a:p>
      </dgm:t>
    </dgm:pt>
    <dgm:pt modelId="{AD563743-C9FF-4E4C-978D-91E0F8B3962B}" type="parTrans" cxnId="{D60063E8-48E8-4B1A-848E-02222FA2765B}">
      <dgm:prSet/>
      <dgm:spPr/>
      <dgm:t>
        <a:bodyPr/>
        <a:lstStyle/>
        <a:p>
          <a:endParaRPr lang="en-US"/>
        </a:p>
      </dgm:t>
    </dgm:pt>
    <dgm:pt modelId="{3CB2B677-45F4-4A0F-9BEF-B8A95B4DD186}" type="sibTrans" cxnId="{D60063E8-48E8-4B1A-848E-02222FA2765B}">
      <dgm:prSet/>
      <dgm:spPr/>
      <dgm:t>
        <a:bodyPr/>
        <a:lstStyle/>
        <a:p>
          <a:endParaRPr lang="en-US"/>
        </a:p>
      </dgm:t>
    </dgm:pt>
    <dgm:pt modelId="{A8173B64-C1A1-4EF4-96A8-4159F177729A}">
      <dgm:prSet/>
      <dgm:spPr/>
      <dgm:t>
        <a:bodyPr/>
        <a:lstStyle/>
        <a:p>
          <a:r>
            <a:rPr lang="en-US"/>
            <a:t>Infrastructure Investments</a:t>
          </a:r>
        </a:p>
      </dgm:t>
    </dgm:pt>
    <dgm:pt modelId="{80BE982D-E583-488D-8985-64F8860C9CB8}" type="parTrans" cxnId="{129B1EAD-CA27-4145-ABBD-411EDD6B5DE1}">
      <dgm:prSet/>
      <dgm:spPr/>
      <dgm:t>
        <a:bodyPr/>
        <a:lstStyle/>
        <a:p>
          <a:endParaRPr lang="en-US"/>
        </a:p>
      </dgm:t>
    </dgm:pt>
    <dgm:pt modelId="{E8E2FE4F-44C1-45A9-921D-86513CB5F6DB}" type="sibTrans" cxnId="{129B1EAD-CA27-4145-ABBD-411EDD6B5DE1}">
      <dgm:prSet/>
      <dgm:spPr/>
      <dgm:t>
        <a:bodyPr/>
        <a:lstStyle/>
        <a:p>
          <a:endParaRPr lang="en-US"/>
        </a:p>
      </dgm:t>
    </dgm:pt>
    <dgm:pt modelId="{AF62F089-CEEA-4116-A796-887A106D0CAA}">
      <dgm:prSet/>
      <dgm:spPr/>
      <dgm:t>
        <a:bodyPr/>
        <a:lstStyle/>
        <a:p>
          <a:r>
            <a:rPr lang="en-US"/>
            <a:t>Summary Financials</a:t>
          </a:r>
        </a:p>
      </dgm:t>
    </dgm:pt>
    <dgm:pt modelId="{7C96628B-BDA4-4BE6-AE3B-283A7A5291F1}" type="parTrans" cxnId="{095AFD1A-85E7-499D-A8FA-CCE3DA17F853}">
      <dgm:prSet/>
      <dgm:spPr/>
      <dgm:t>
        <a:bodyPr/>
        <a:lstStyle/>
        <a:p>
          <a:endParaRPr lang="en-US"/>
        </a:p>
      </dgm:t>
    </dgm:pt>
    <dgm:pt modelId="{2792CD52-DB5B-4830-BF44-606AFB8B5304}" type="sibTrans" cxnId="{095AFD1A-85E7-499D-A8FA-CCE3DA17F853}">
      <dgm:prSet/>
      <dgm:spPr/>
      <dgm:t>
        <a:bodyPr/>
        <a:lstStyle/>
        <a:p>
          <a:endParaRPr lang="en-US"/>
        </a:p>
      </dgm:t>
    </dgm:pt>
    <dgm:pt modelId="{5F652F88-C777-4BB2-9833-C116498BFBCE}" type="pres">
      <dgm:prSet presAssocID="{C86CC58A-D831-4F05-9E0F-6A125DE58103}" presName="Name0" presStyleCnt="0">
        <dgm:presLayoutVars>
          <dgm:dir/>
          <dgm:animLvl val="lvl"/>
          <dgm:resizeHandles val="exact"/>
        </dgm:presLayoutVars>
      </dgm:prSet>
      <dgm:spPr/>
    </dgm:pt>
    <dgm:pt modelId="{73FE7CB6-64B8-4BCF-8738-6F1EF128028A}" type="pres">
      <dgm:prSet presAssocID="{3F726F3F-DF9D-4908-B23C-A282F8FD48B3}" presName="linNode" presStyleCnt="0"/>
      <dgm:spPr/>
    </dgm:pt>
    <dgm:pt modelId="{54688B90-44DF-41CB-8E81-C4EAEB29EC13}" type="pres">
      <dgm:prSet presAssocID="{3F726F3F-DF9D-4908-B23C-A282F8FD48B3}" presName="parentText" presStyleLbl="node1" presStyleIdx="0" presStyleCnt="6">
        <dgm:presLayoutVars>
          <dgm:chMax val="1"/>
          <dgm:bulletEnabled val="1"/>
        </dgm:presLayoutVars>
      </dgm:prSet>
      <dgm:spPr/>
    </dgm:pt>
    <dgm:pt modelId="{F17DDE4A-FFFE-4DBA-A4CF-2CBD5AB5BBFA}" type="pres">
      <dgm:prSet presAssocID="{19C4295D-8842-4ECA-881F-E48154A9413F}" presName="sp" presStyleCnt="0"/>
      <dgm:spPr/>
    </dgm:pt>
    <dgm:pt modelId="{AD6F020A-6225-452D-9DF5-285E80FAA7A9}" type="pres">
      <dgm:prSet presAssocID="{D1E030B5-3145-4AEB-813F-BEF11655259F}" presName="linNode" presStyleCnt="0"/>
      <dgm:spPr/>
    </dgm:pt>
    <dgm:pt modelId="{1985FA66-E2DC-4F3F-84DE-C3FD2006C4E0}" type="pres">
      <dgm:prSet presAssocID="{D1E030B5-3145-4AEB-813F-BEF11655259F}" presName="parentText" presStyleLbl="node1" presStyleIdx="1" presStyleCnt="6">
        <dgm:presLayoutVars>
          <dgm:chMax val="1"/>
          <dgm:bulletEnabled val="1"/>
        </dgm:presLayoutVars>
      </dgm:prSet>
      <dgm:spPr/>
    </dgm:pt>
    <dgm:pt modelId="{61E55F26-90E6-4F0C-BDDB-4202B3240808}" type="pres">
      <dgm:prSet presAssocID="{157023C4-C302-41F8-BF45-760772C33F5F}" presName="sp" presStyleCnt="0"/>
      <dgm:spPr/>
    </dgm:pt>
    <dgm:pt modelId="{F54C0070-8F43-4EDC-8EBF-C4892A787595}" type="pres">
      <dgm:prSet presAssocID="{92AB8BB6-7B52-4216-BCD6-BC461C5864C5}" presName="linNode" presStyleCnt="0"/>
      <dgm:spPr/>
    </dgm:pt>
    <dgm:pt modelId="{1575746D-AB5D-4CE4-B533-CDC980B5BC1A}" type="pres">
      <dgm:prSet presAssocID="{92AB8BB6-7B52-4216-BCD6-BC461C5864C5}" presName="parentText" presStyleLbl="node1" presStyleIdx="2" presStyleCnt="6">
        <dgm:presLayoutVars>
          <dgm:chMax val="1"/>
          <dgm:bulletEnabled val="1"/>
        </dgm:presLayoutVars>
      </dgm:prSet>
      <dgm:spPr/>
    </dgm:pt>
    <dgm:pt modelId="{EEF9C984-041C-4F1E-8F9C-39C1C51CDF7F}" type="pres">
      <dgm:prSet presAssocID="{0A395C61-FB21-4619-84E5-BD3C8A793B58}" presName="sp" presStyleCnt="0"/>
      <dgm:spPr/>
    </dgm:pt>
    <dgm:pt modelId="{2EE8B9A6-DBA1-4F94-93E6-5B4015C54E70}" type="pres">
      <dgm:prSet presAssocID="{98F4C720-69FA-45C1-A562-23DC5C86D69D}" presName="linNode" presStyleCnt="0"/>
      <dgm:spPr/>
    </dgm:pt>
    <dgm:pt modelId="{229C91D7-5C0A-45B6-98F5-0411341DECBD}" type="pres">
      <dgm:prSet presAssocID="{98F4C720-69FA-45C1-A562-23DC5C86D69D}" presName="parentText" presStyleLbl="node1" presStyleIdx="3" presStyleCnt="6">
        <dgm:presLayoutVars>
          <dgm:chMax val="1"/>
          <dgm:bulletEnabled val="1"/>
        </dgm:presLayoutVars>
      </dgm:prSet>
      <dgm:spPr/>
    </dgm:pt>
    <dgm:pt modelId="{E2D81D93-7E8E-47BE-A177-AB4F901134AE}" type="pres">
      <dgm:prSet presAssocID="{3CB2B677-45F4-4A0F-9BEF-B8A95B4DD186}" presName="sp" presStyleCnt="0"/>
      <dgm:spPr/>
    </dgm:pt>
    <dgm:pt modelId="{93571C90-B22F-47D8-8B5A-A05DAF7C81E6}" type="pres">
      <dgm:prSet presAssocID="{A8173B64-C1A1-4EF4-96A8-4159F177729A}" presName="linNode" presStyleCnt="0"/>
      <dgm:spPr/>
    </dgm:pt>
    <dgm:pt modelId="{96EE3D27-9B2B-45BE-AA27-B7A267692B4C}" type="pres">
      <dgm:prSet presAssocID="{A8173B64-C1A1-4EF4-96A8-4159F177729A}" presName="parentText" presStyleLbl="node1" presStyleIdx="4" presStyleCnt="6">
        <dgm:presLayoutVars>
          <dgm:chMax val="1"/>
          <dgm:bulletEnabled val="1"/>
        </dgm:presLayoutVars>
      </dgm:prSet>
      <dgm:spPr/>
    </dgm:pt>
    <dgm:pt modelId="{21FA2501-F6DF-4BDE-B4DB-75FE3BA3283E}" type="pres">
      <dgm:prSet presAssocID="{E8E2FE4F-44C1-45A9-921D-86513CB5F6DB}" presName="sp" presStyleCnt="0"/>
      <dgm:spPr/>
    </dgm:pt>
    <dgm:pt modelId="{36564922-D8F5-419A-939A-CAEB159B4F54}" type="pres">
      <dgm:prSet presAssocID="{AF62F089-CEEA-4116-A796-887A106D0CAA}" presName="linNode" presStyleCnt="0"/>
      <dgm:spPr/>
    </dgm:pt>
    <dgm:pt modelId="{D16FBBA8-16AF-437D-9447-127E44D1B787}" type="pres">
      <dgm:prSet presAssocID="{AF62F089-CEEA-4116-A796-887A106D0CAA}" presName="parentText" presStyleLbl="node1" presStyleIdx="5" presStyleCnt="6">
        <dgm:presLayoutVars>
          <dgm:chMax val="1"/>
          <dgm:bulletEnabled val="1"/>
        </dgm:presLayoutVars>
      </dgm:prSet>
      <dgm:spPr/>
    </dgm:pt>
  </dgm:ptLst>
  <dgm:cxnLst>
    <dgm:cxn modelId="{A37AB30E-1139-4AD1-A08F-3774D462C000}" srcId="{C86CC58A-D831-4F05-9E0F-6A125DE58103}" destId="{3F726F3F-DF9D-4908-B23C-A282F8FD48B3}" srcOrd="0" destOrd="0" parTransId="{2CB269D7-2695-4938-B0D3-89F04CD5851B}" sibTransId="{19C4295D-8842-4ECA-881F-E48154A9413F}"/>
    <dgm:cxn modelId="{095AFD1A-85E7-499D-A8FA-CCE3DA17F853}" srcId="{C86CC58A-D831-4F05-9E0F-6A125DE58103}" destId="{AF62F089-CEEA-4116-A796-887A106D0CAA}" srcOrd="5" destOrd="0" parTransId="{7C96628B-BDA4-4BE6-AE3B-283A7A5291F1}" sibTransId="{2792CD52-DB5B-4830-BF44-606AFB8B5304}"/>
    <dgm:cxn modelId="{306F2C2D-8893-40DC-85AC-365FE3F2E3D3}" type="presOf" srcId="{C86CC58A-D831-4F05-9E0F-6A125DE58103}" destId="{5F652F88-C777-4BB2-9833-C116498BFBCE}" srcOrd="0" destOrd="0" presId="urn:microsoft.com/office/officeart/2005/8/layout/vList5"/>
    <dgm:cxn modelId="{37EE853A-6946-493B-BED1-D5FCA723E58E}" type="presOf" srcId="{3F726F3F-DF9D-4908-B23C-A282F8FD48B3}" destId="{54688B90-44DF-41CB-8E81-C4EAEB29EC13}" srcOrd="0" destOrd="0" presId="urn:microsoft.com/office/officeart/2005/8/layout/vList5"/>
    <dgm:cxn modelId="{2F109075-8482-46CA-829A-2CD00AB2A6CD}" type="presOf" srcId="{98F4C720-69FA-45C1-A562-23DC5C86D69D}" destId="{229C91D7-5C0A-45B6-98F5-0411341DECBD}" srcOrd="0" destOrd="0" presId="urn:microsoft.com/office/officeart/2005/8/layout/vList5"/>
    <dgm:cxn modelId="{75F2B357-8C76-4027-B25D-DBFDD1C2289F}" type="presOf" srcId="{A8173B64-C1A1-4EF4-96A8-4159F177729A}" destId="{96EE3D27-9B2B-45BE-AA27-B7A267692B4C}" srcOrd="0" destOrd="0" presId="urn:microsoft.com/office/officeart/2005/8/layout/vList5"/>
    <dgm:cxn modelId="{129B1EAD-CA27-4145-ABBD-411EDD6B5DE1}" srcId="{C86CC58A-D831-4F05-9E0F-6A125DE58103}" destId="{A8173B64-C1A1-4EF4-96A8-4159F177729A}" srcOrd="4" destOrd="0" parTransId="{80BE982D-E583-488D-8985-64F8860C9CB8}" sibTransId="{E8E2FE4F-44C1-45A9-921D-86513CB5F6DB}"/>
    <dgm:cxn modelId="{A6B41AB3-5F3F-4316-BF6C-52E154B0742F}" type="presOf" srcId="{AF62F089-CEEA-4116-A796-887A106D0CAA}" destId="{D16FBBA8-16AF-437D-9447-127E44D1B787}" srcOrd="0" destOrd="0" presId="urn:microsoft.com/office/officeart/2005/8/layout/vList5"/>
    <dgm:cxn modelId="{3031CAC2-7A87-4AD7-A307-4FA118C83EFB}" type="presOf" srcId="{D1E030B5-3145-4AEB-813F-BEF11655259F}" destId="{1985FA66-E2DC-4F3F-84DE-C3FD2006C4E0}" srcOrd="0" destOrd="0" presId="urn:microsoft.com/office/officeart/2005/8/layout/vList5"/>
    <dgm:cxn modelId="{EDD17DE7-6250-42F8-963F-329CA7CC5999}" srcId="{C86CC58A-D831-4F05-9E0F-6A125DE58103}" destId="{92AB8BB6-7B52-4216-BCD6-BC461C5864C5}" srcOrd="2" destOrd="0" parTransId="{5B056C79-DC05-4B53-BD0A-774B2C7B4F1F}" sibTransId="{0A395C61-FB21-4619-84E5-BD3C8A793B58}"/>
    <dgm:cxn modelId="{D60063E8-48E8-4B1A-848E-02222FA2765B}" srcId="{C86CC58A-D831-4F05-9E0F-6A125DE58103}" destId="{98F4C720-69FA-45C1-A562-23DC5C86D69D}" srcOrd="3" destOrd="0" parTransId="{AD563743-C9FF-4E4C-978D-91E0F8B3962B}" sibTransId="{3CB2B677-45F4-4A0F-9BEF-B8A95B4DD186}"/>
    <dgm:cxn modelId="{BC5A9DF7-4BE6-4320-9F81-4232ECD3708E}" type="presOf" srcId="{92AB8BB6-7B52-4216-BCD6-BC461C5864C5}" destId="{1575746D-AB5D-4CE4-B533-CDC980B5BC1A}" srcOrd="0" destOrd="0" presId="urn:microsoft.com/office/officeart/2005/8/layout/vList5"/>
    <dgm:cxn modelId="{24F80DFD-5A1A-4F1A-8F75-1097915A3515}" srcId="{C86CC58A-D831-4F05-9E0F-6A125DE58103}" destId="{D1E030B5-3145-4AEB-813F-BEF11655259F}" srcOrd="1" destOrd="0" parTransId="{2BEEB672-858B-4893-BDE0-345EA00A49DC}" sibTransId="{157023C4-C302-41F8-BF45-760772C33F5F}"/>
    <dgm:cxn modelId="{A7CE0CA6-1EB6-498F-83DF-4BEE76CF5813}" type="presParOf" srcId="{5F652F88-C777-4BB2-9833-C116498BFBCE}" destId="{73FE7CB6-64B8-4BCF-8738-6F1EF128028A}" srcOrd="0" destOrd="0" presId="urn:microsoft.com/office/officeart/2005/8/layout/vList5"/>
    <dgm:cxn modelId="{88AF268B-E6F9-46E9-A582-F5B6F47A66C8}" type="presParOf" srcId="{73FE7CB6-64B8-4BCF-8738-6F1EF128028A}" destId="{54688B90-44DF-41CB-8E81-C4EAEB29EC13}" srcOrd="0" destOrd="0" presId="urn:microsoft.com/office/officeart/2005/8/layout/vList5"/>
    <dgm:cxn modelId="{02EE3859-BD1A-44A8-A5E1-45CA8BBBA463}" type="presParOf" srcId="{5F652F88-C777-4BB2-9833-C116498BFBCE}" destId="{F17DDE4A-FFFE-4DBA-A4CF-2CBD5AB5BBFA}" srcOrd="1" destOrd="0" presId="urn:microsoft.com/office/officeart/2005/8/layout/vList5"/>
    <dgm:cxn modelId="{E3F238A9-4FE6-43FC-AA3B-11C2E4E8F381}" type="presParOf" srcId="{5F652F88-C777-4BB2-9833-C116498BFBCE}" destId="{AD6F020A-6225-452D-9DF5-285E80FAA7A9}" srcOrd="2" destOrd="0" presId="urn:microsoft.com/office/officeart/2005/8/layout/vList5"/>
    <dgm:cxn modelId="{073B2DBC-235E-49D6-82B0-493A6E6D6F64}" type="presParOf" srcId="{AD6F020A-6225-452D-9DF5-285E80FAA7A9}" destId="{1985FA66-E2DC-4F3F-84DE-C3FD2006C4E0}" srcOrd="0" destOrd="0" presId="urn:microsoft.com/office/officeart/2005/8/layout/vList5"/>
    <dgm:cxn modelId="{686B190A-1565-42D9-B093-7B187AFE26FA}" type="presParOf" srcId="{5F652F88-C777-4BB2-9833-C116498BFBCE}" destId="{61E55F26-90E6-4F0C-BDDB-4202B3240808}" srcOrd="3" destOrd="0" presId="urn:microsoft.com/office/officeart/2005/8/layout/vList5"/>
    <dgm:cxn modelId="{2D3475FB-6CA8-49F9-AEF9-00322BE51512}" type="presParOf" srcId="{5F652F88-C777-4BB2-9833-C116498BFBCE}" destId="{F54C0070-8F43-4EDC-8EBF-C4892A787595}" srcOrd="4" destOrd="0" presId="urn:microsoft.com/office/officeart/2005/8/layout/vList5"/>
    <dgm:cxn modelId="{B4DF4053-63E4-4B13-B111-05904A1B9084}" type="presParOf" srcId="{F54C0070-8F43-4EDC-8EBF-C4892A787595}" destId="{1575746D-AB5D-4CE4-B533-CDC980B5BC1A}" srcOrd="0" destOrd="0" presId="urn:microsoft.com/office/officeart/2005/8/layout/vList5"/>
    <dgm:cxn modelId="{34146E90-4B01-4B94-8404-DAEB4B5892B3}" type="presParOf" srcId="{5F652F88-C777-4BB2-9833-C116498BFBCE}" destId="{EEF9C984-041C-4F1E-8F9C-39C1C51CDF7F}" srcOrd="5" destOrd="0" presId="urn:microsoft.com/office/officeart/2005/8/layout/vList5"/>
    <dgm:cxn modelId="{46434E56-A263-4341-B8CF-E55CF48BA50A}" type="presParOf" srcId="{5F652F88-C777-4BB2-9833-C116498BFBCE}" destId="{2EE8B9A6-DBA1-4F94-93E6-5B4015C54E70}" srcOrd="6" destOrd="0" presId="urn:microsoft.com/office/officeart/2005/8/layout/vList5"/>
    <dgm:cxn modelId="{19DF4FE5-A24D-4676-AB3C-4EDC7FE46AAF}" type="presParOf" srcId="{2EE8B9A6-DBA1-4F94-93E6-5B4015C54E70}" destId="{229C91D7-5C0A-45B6-98F5-0411341DECBD}" srcOrd="0" destOrd="0" presId="urn:microsoft.com/office/officeart/2005/8/layout/vList5"/>
    <dgm:cxn modelId="{A7C134C7-58DF-49F7-93AA-C28457690710}" type="presParOf" srcId="{5F652F88-C777-4BB2-9833-C116498BFBCE}" destId="{E2D81D93-7E8E-47BE-A177-AB4F901134AE}" srcOrd="7" destOrd="0" presId="urn:microsoft.com/office/officeart/2005/8/layout/vList5"/>
    <dgm:cxn modelId="{6B6F55B2-1A87-4421-AB86-79360F701A52}" type="presParOf" srcId="{5F652F88-C777-4BB2-9833-C116498BFBCE}" destId="{93571C90-B22F-47D8-8B5A-A05DAF7C81E6}" srcOrd="8" destOrd="0" presId="urn:microsoft.com/office/officeart/2005/8/layout/vList5"/>
    <dgm:cxn modelId="{17C836E6-57E6-4982-9107-B0BF5F708555}" type="presParOf" srcId="{93571C90-B22F-47D8-8B5A-A05DAF7C81E6}" destId="{96EE3D27-9B2B-45BE-AA27-B7A267692B4C}" srcOrd="0" destOrd="0" presId="urn:microsoft.com/office/officeart/2005/8/layout/vList5"/>
    <dgm:cxn modelId="{8C2674C0-ABA3-4150-AB32-5CBF6CD350A6}" type="presParOf" srcId="{5F652F88-C777-4BB2-9833-C116498BFBCE}" destId="{21FA2501-F6DF-4BDE-B4DB-75FE3BA3283E}" srcOrd="9" destOrd="0" presId="urn:microsoft.com/office/officeart/2005/8/layout/vList5"/>
    <dgm:cxn modelId="{195FF402-D3AB-4306-9496-DCAD9F5F3E96}" type="presParOf" srcId="{5F652F88-C777-4BB2-9833-C116498BFBCE}" destId="{36564922-D8F5-419A-939A-CAEB159B4F54}" srcOrd="10" destOrd="0" presId="urn:microsoft.com/office/officeart/2005/8/layout/vList5"/>
    <dgm:cxn modelId="{4F854314-8AD4-4C5E-B14D-5B18398F57D5}" type="presParOf" srcId="{36564922-D8F5-419A-939A-CAEB159B4F54}" destId="{D16FBBA8-16AF-437D-9447-127E44D1B787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688B90-44DF-41CB-8E81-C4EAEB29EC13}">
      <dsp:nvSpPr>
        <dsp:cNvPr id="0" name=""/>
        <dsp:cNvSpPr/>
      </dsp:nvSpPr>
      <dsp:spPr>
        <a:xfrm>
          <a:off x="3201489" y="864"/>
          <a:ext cx="3601675" cy="50304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accent2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Capital Budget Committee</a:t>
          </a:r>
        </a:p>
      </dsp:txBody>
      <dsp:txXfrm>
        <a:off x="3226045" y="25420"/>
        <a:ext cx="3552563" cy="453928"/>
      </dsp:txXfrm>
    </dsp:sp>
    <dsp:sp modelId="{1985FA66-E2DC-4F3F-84DE-C3FD2006C4E0}">
      <dsp:nvSpPr>
        <dsp:cNvPr id="0" name=""/>
        <dsp:cNvSpPr/>
      </dsp:nvSpPr>
      <dsp:spPr>
        <a:xfrm>
          <a:off x="3201489" y="529056"/>
          <a:ext cx="3601675" cy="503040"/>
        </a:xfrm>
        <a:prstGeom prst="roundRect">
          <a:avLst/>
        </a:prstGeom>
        <a:gradFill rotWithShape="0">
          <a:gsLst>
            <a:gs pos="0">
              <a:schemeClr val="accent2">
                <a:hueOff val="-122342"/>
                <a:satOff val="6507"/>
                <a:lumOff val="1882"/>
                <a:alphaOff val="0"/>
                <a:tint val="98000"/>
                <a:lumMod val="110000"/>
              </a:schemeClr>
            </a:gs>
            <a:gs pos="84000">
              <a:schemeClr val="accent2">
                <a:hueOff val="-122342"/>
                <a:satOff val="6507"/>
                <a:lumOff val="1882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Inventory</a:t>
          </a:r>
        </a:p>
      </dsp:txBody>
      <dsp:txXfrm>
        <a:off x="3226045" y="553612"/>
        <a:ext cx="3552563" cy="453928"/>
      </dsp:txXfrm>
    </dsp:sp>
    <dsp:sp modelId="{1575746D-AB5D-4CE4-B533-CDC980B5BC1A}">
      <dsp:nvSpPr>
        <dsp:cNvPr id="0" name=""/>
        <dsp:cNvSpPr/>
      </dsp:nvSpPr>
      <dsp:spPr>
        <a:xfrm>
          <a:off x="3201489" y="1057249"/>
          <a:ext cx="3601675" cy="503040"/>
        </a:xfrm>
        <a:prstGeom prst="roundRect">
          <a:avLst/>
        </a:prstGeom>
        <a:gradFill rotWithShape="0">
          <a:gsLst>
            <a:gs pos="0">
              <a:schemeClr val="accent2">
                <a:hueOff val="-244683"/>
                <a:satOff val="13014"/>
                <a:lumOff val="3764"/>
                <a:alphaOff val="0"/>
                <a:tint val="98000"/>
                <a:lumMod val="110000"/>
              </a:schemeClr>
            </a:gs>
            <a:gs pos="84000">
              <a:schemeClr val="accent2">
                <a:hueOff val="-244683"/>
                <a:satOff val="13014"/>
                <a:lumOff val="3764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Standard Investments</a:t>
          </a:r>
        </a:p>
      </dsp:txBody>
      <dsp:txXfrm>
        <a:off x="3226045" y="1081805"/>
        <a:ext cx="3552563" cy="453928"/>
      </dsp:txXfrm>
    </dsp:sp>
    <dsp:sp modelId="{229C91D7-5C0A-45B6-98F5-0411341DECBD}">
      <dsp:nvSpPr>
        <dsp:cNvPr id="0" name=""/>
        <dsp:cNvSpPr/>
      </dsp:nvSpPr>
      <dsp:spPr>
        <a:xfrm>
          <a:off x="3201489" y="1585442"/>
          <a:ext cx="3601675" cy="503040"/>
        </a:xfrm>
        <a:prstGeom prst="roundRect">
          <a:avLst/>
        </a:prstGeom>
        <a:gradFill rotWithShape="0">
          <a:gsLst>
            <a:gs pos="0">
              <a:schemeClr val="accent2">
                <a:hueOff val="-367025"/>
                <a:satOff val="19521"/>
                <a:lumOff val="5647"/>
                <a:alphaOff val="0"/>
                <a:tint val="98000"/>
                <a:lumMod val="110000"/>
              </a:schemeClr>
            </a:gs>
            <a:gs pos="84000">
              <a:schemeClr val="accent2">
                <a:hueOff val="-367025"/>
                <a:satOff val="19521"/>
                <a:lumOff val="5647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Strategic Investments</a:t>
          </a:r>
        </a:p>
      </dsp:txBody>
      <dsp:txXfrm>
        <a:off x="3226045" y="1609998"/>
        <a:ext cx="3552563" cy="453928"/>
      </dsp:txXfrm>
    </dsp:sp>
    <dsp:sp modelId="{96EE3D27-9B2B-45BE-AA27-B7A267692B4C}">
      <dsp:nvSpPr>
        <dsp:cNvPr id="0" name=""/>
        <dsp:cNvSpPr/>
      </dsp:nvSpPr>
      <dsp:spPr>
        <a:xfrm>
          <a:off x="3201489" y="2113635"/>
          <a:ext cx="3601675" cy="503040"/>
        </a:xfrm>
        <a:prstGeom prst="roundRect">
          <a:avLst/>
        </a:prstGeom>
        <a:gradFill rotWithShape="0">
          <a:gsLst>
            <a:gs pos="0">
              <a:schemeClr val="accent2">
                <a:hueOff val="-489367"/>
                <a:satOff val="26028"/>
                <a:lumOff val="7529"/>
                <a:alphaOff val="0"/>
                <a:tint val="98000"/>
                <a:lumMod val="110000"/>
              </a:schemeClr>
            </a:gs>
            <a:gs pos="84000">
              <a:schemeClr val="accent2">
                <a:hueOff val="-489367"/>
                <a:satOff val="26028"/>
                <a:lumOff val="7529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Infrastructure Investments</a:t>
          </a:r>
        </a:p>
      </dsp:txBody>
      <dsp:txXfrm>
        <a:off x="3226045" y="2138191"/>
        <a:ext cx="3552563" cy="453928"/>
      </dsp:txXfrm>
    </dsp:sp>
    <dsp:sp modelId="{D16FBBA8-16AF-437D-9447-127E44D1B787}">
      <dsp:nvSpPr>
        <dsp:cNvPr id="0" name=""/>
        <dsp:cNvSpPr/>
      </dsp:nvSpPr>
      <dsp:spPr>
        <a:xfrm>
          <a:off x="3201489" y="2641828"/>
          <a:ext cx="3601675" cy="503040"/>
        </a:xfrm>
        <a:prstGeom prst="roundRect">
          <a:avLst/>
        </a:prstGeom>
        <a:gradFill rotWithShape="0">
          <a:gsLst>
            <a:gs pos="0">
              <a:schemeClr val="accent2">
                <a:hueOff val="-611709"/>
                <a:satOff val="32535"/>
                <a:lumOff val="9411"/>
                <a:alphaOff val="0"/>
                <a:tint val="98000"/>
                <a:lumMod val="110000"/>
              </a:schemeClr>
            </a:gs>
            <a:gs pos="84000">
              <a:schemeClr val="accent2">
                <a:hueOff val="-611709"/>
                <a:satOff val="32535"/>
                <a:lumOff val="9411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Summary Financials</a:t>
          </a:r>
        </a:p>
      </dsp:txBody>
      <dsp:txXfrm>
        <a:off x="3226045" y="2666384"/>
        <a:ext cx="3552563" cy="45392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111E3B-F25C-4553-AAC4-C835E6FF66DC}" type="datetimeFigureOut">
              <a:rPr lang="en-US" smtClean="0"/>
              <a:t>12/16/2025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431441-D2C9-4250-97BF-EC6ECFFD15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4975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i="0" dirty="0"/>
              <a:t>Steve</a:t>
            </a:r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687F0B8-C954-4A72-9ACD-AD2DC073AD3F}" type="slidenum">
              <a:rPr lang="en-US" altLang="en-US" smtClean="0">
                <a:latin typeface="Tahoma" panose="020B0604030504040204" pitchFamily="34" charset="0"/>
                <a:ea typeface="MS PGothic" panose="020B0600070205080204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n-US" altLang="en-US" dirty="0">
              <a:latin typeface="Tahoma" panose="020B0604030504040204" pitchFamily="34" charset="0"/>
              <a:ea typeface="MS PGothic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dirty="0"/>
              <a:t>Steve</a:t>
            </a:r>
          </a:p>
        </p:txBody>
      </p:sp>
      <p:sp>
        <p:nvSpPr>
          <p:cNvPr id="184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4040991-3C17-4A3B-9FB5-70F9FC1DEBD9}" type="slidenum">
              <a:rPr lang="en-US" altLang="en-US" smtClean="0">
                <a:latin typeface="Tahoma" panose="020B0604030504040204" pitchFamily="34" charset="0"/>
                <a:ea typeface="MS PGothic" panose="020B0600070205080204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en-US" altLang="en-US" dirty="0">
              <a:latin typeface="Tahoma" panose="020B0604030504040204" pitchFamily="34" charset="0"/>
              <a:ea typeface="MS PGothic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0" dirty="0"/>
              <a:t>Steve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431441-D2C9-4250-97BF-EC6ECFFD15D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3725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0" dirty="0"/>
              <a:t>Steve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1F35A0A-73D8-46BD-BD86-89B71A0FD37A}" type="slidenum">
              <a:rPr lang="en-US" altLang="en-US" smtClean="0"/>
              <a:pPr>
                <a:defRPr/>
              </a:pPr>
              <a:t>3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6929833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z="1200" i="0" kern="1200" dirty="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rPr>
              <a:t>Christine</a:t>
            </a:r>
          </a:p>
        </p:txBody>
      </p:sp>
      <p:sp>
        <p:nvSpPr>
          <p:cNvPr id="163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8EF028B-B011-42E9-AA79-A0D1B8FCFAE0}" type="slidenum">
              <a:rPr lang="en-US" altLang="en-US" smtClean="0">
                <a:latin typeface="Tahoma" panose="020B0604030504040204" pitchFamily="34" charset="0"/>
                <a:ea typeface="MS PGothic" panose="020B0600070205080204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US" altLang="en-US" dirty="0">
              <a:latin typeface="Tahoma" panose="020B0604030504040204" pitchFamily="34" charset="0"/>
              <a:ea typeface="MS PGothic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Christine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1F35A0A-73D8-46BD-BD86-89B71A0FD37A}" type="slidenum">
              <a:rPr lang="en-US" altLang="en-US" smtClean="0"/>
              <a:pPr>
                <a:defRPr/>
              </a:pPr>
              <a:t>5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3452343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Christine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1F35A0A-73D8-46BD-BD86-89B71A0FD37A}" type="slidenum">
              <a:rPr lang="en-US" altLang="en-US" smtClean="0"/>
              <a:pPr>
                <a:defRPr/>
              </a:pPr>
              <a:t>6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988436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Deb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1F35A0A-73D8-46BD-BD86-89B71A0FD37A}" type="slidenum">
              <a:rPr lang="en-US" altLang="en-US" smtClean="0"/>
              <a:pPr>
                <a:defRPr/>
              </a:pPr>
              <a:t>7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7974793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Deb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431441-D2C9-4250-97BF-EC6ECFFD15D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0411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Deb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1F35A0A-73D8-46BD-BD86-89B71A0FD37A}" type="slidenum">
              <a:rPr lang="en-US" altLang="en-US" smtClean="0"/>
              <a:pPr>
                <a:defRPr/>
              </a:pPr>
              <a:t>9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9927498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05951" y="5956137"/>
            <a:ext cx="284480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1048A8F5-4979-49C7-B558-D3F0D537A879}" type="datetime1">
              <a:rPr lang="en-US" smtClean="0"/>
              <a:t>12/16/2025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2" y="5951811"/>
            <a:ext cx="691721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1644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C4824-B48C-4A1F-9BC1-AF67EA7B58DB}" type="datetime1">
              <a:rPr lang="en-US" smtClean="0"/>
              <a:t>12/16/2025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839201" y="599725"/>
            <a:ext cx="2906817" cy="5816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675726"/>
            <a:ext cx="2004164" cy="518307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675726"/>
            <a:ext cx="7896279" cy="5183073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93673" y="5956137"/>
            <a:ext cx="1328141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5B95EB1E-6BD8-4DB5-A802-9F3EE4B67F83}" type="datetime1">
              <a:rPr lang="en-US" smtClean="0"/>
              <a:t>12/16/2025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74923" y="5951811"/>
            <a:ext cx="789627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46615" y="5956137"/>
            <a:ext cx="1164195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2419" y="596019"/>
            <a:ext cx="10014008" cy="3213982"/>
          </a:xfrm>
        </p:spPr>
        <p:txBody>
          <a:bodyPr anchor="b"/>
          <a:lstStyle>
            <a:lvl1pPr algn="ctr">
              <a:defRPr sz="40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92419" y="3886200"/>
            <a:ext cx="10014008" cy="2219108"/>
          </a:xfrm>
        </p:spPr>
        <p:txBody>
          <a:bodyPr anchor="t"/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82BE6C-6C15-4A36-9D44-FFC26C49BB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832181-65AB-4014-A780-119886B5959E}" type="datetime1">
              <a:rPr lang="en-US" smtClean="0"/>
              <a:t>12/16/2025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DEF3C6-2027-40BD-97AA-DFA8F9026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4CDF40-9ECE-43F8-98DF-B8F642C08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1713" y="6428233"/>
            <a:ext cx="552449" cy="365125"/>
          </a:xfrm>
        </p:spPr>
        <p:txBody>
          <a:bodyPr/>
          <a:lstStyle>
            <a:lvl1pPr>
              <a:defRPr sz="10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>
              <a:defRPr/>
            </a:pPr>
            <a:fld id="{89E41BFA-5D91-427C-ADBC-419907792FA3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585135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82BE6C-6C15-4A36-9D44-FFC26C49BB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CFEA0C-FD1E-4D51-90ED-2E80C013E9D4}" type="datetime1">
              <a:rPr lang="en-US" smtClean="0"/>
              <a:t>12/16/2025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DEF3C6-2027-40BD-97AA-DFA8F9026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4CDF40-9ECE-43F8-98DF-B8F642C08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1713" y="6428233"/>
            <a:ext cx="552449" cy="365125"/>
          </a:xfrm>
        </p:spPr>
        <p:txBody>
          <a:bodyPr/>
          <a:lstStyle>
            <a:lvl1pPr>
              <a:defRPr sz="1000">
                <a:solidFill>
                  <a:schemeClr val="tx1">
                    <a:lumMod val="6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>
              <a:defRPr/>
            </a:pPr>
            <a:fld id="{36C9512D-FD91-478F-A81A-06514AFB1901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8108427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2419" y="3270699"/>
            <a:ext cx="10014008" cy="1823305"/>
          </a:xfrm>
        </p:spPr>
        <p:txBody>
          <a:bodyPr anchor="b"/>
          <a:lstStyle>
            <a:lvl1pPr algn="r">
              <a:defRPr sz="28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2419" y="5103810"/>
            <a:ext cx="10014008" cy="998250"/>
          </a:xfrm>
        </p:spPr>
        <p:txBody>
          <a:bodyPr anchor="t"/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82BE6C-6C15-4A36-9D44-FFC26C49BB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8200FA-E180-4D0C-913F-A6873BC06E82}" type="datetime1">
              <a:rPr lang="en-US" smtClean="0"/>
              <a:t>12/16/2025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DEF3C6-2027-40BD-97AA-DFA8F9026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4CDF40-9ECE-43F8-98DF-B8F642C08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1712" y="6428232"/>
            <a:ext cx="548640" cy="365760"/>
          </a:xfrm>
        </p:spPr>
        <p:txBody>
          <a:bodyPr/>
          <a:lstStyle>
            <a:lvl1pPr>
              <a:defRPr sz="10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>
              <a:defRPr/>
            </a:pPr>
            <a:fld id="{8755174B-F032-4569-BA8D-DFA35520110C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7685016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1130" y="2060899"/>
            <a:ext cx="4913431" cy="4031331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7441" y="2060898"/>
            <a:ext cx="4918985" cy="4031330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682BE6C-6C15-4A36-9D44-FFC26C49BB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941FAF-DB78-42BC-A5CA-D5005668BAA8}" type="datetime1">
              <a:rPr lang="en-US" smtClean="0"/>
              <a:t>12/16/2025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ADEF3C6-2027-40BD-97AA-DFA8F9026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C4CDF40-9ECE-43F8-98DF-B8F642C08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1713" y="6428233"/>
            <a:ext cx="552449" cy="365125"/>
          </a:xfrm>
        </p:spPr>
        <p:txBody>
          <a:bodyPr/>
          <a:lstStyle>
            <a:lvl1pPr>
              <a:defRPr sz="10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>
              <a:defRPr/>
            </a:pPr>
            <a:fld id="{DF6569B2-EE7A-4718-AFD9-D8A9A814FE65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5704025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75075" y="2060898"/>
            <a:ext cx="4529484" cy="733596"/>
          </a:xfrm>
        </p:spPr>
        <p:txBody>
          <a:bodyPr anchor="b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1130" y="2786028"/>
            <a:ext cx="4913431" cy="3316033"/>
          </a:xfrm>
        </p:spPr>
        <p:txBody>
          <a:bodyPr anchor="t"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46867" y="2060899"/>
            <a:ext cx="4559560" cy="725129"/>
          </a:xfrm>
        </p:spPr>
        <p:txBody>
          <a:bodyPr anchor="b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20" y="2786028"/>
            <a:ext cx="4935360" cy="3316033"/>
          </a:xfrm>
        </p:spPr>
        <p:txBody>
          <a:bodyPr anchor="t"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C682BE6C-6C15-4A36-9D44-FFC26C49BB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58AE8A-1CAC-455C-9A71-BE8AA3D1EB1E}" type="datetime1">
              <a:rPr lang="en-US" smtClean="0"/>
              <a:t>12/16/2025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ADEF3C6-2027-40BD-97AA-DFA8F9026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C4CDF40-9ECE-43F8-98DF-B8F642C08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1713" y="6428233"/>
            <a:ext cx="552449" cy="365125"/>
          </a:xfrm>
        </p:spPr>
        <p:txBody>
          <a:bodyPr/>
          <a:lstStyle>
            <a:lvl1pPr>
              <a:defRPr sz="10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>
              <a:defRPr/>
            </a:pPr>
            <a:fld id="{1C5353DB-BE6A-4C66-BD2A-3D950CE2E62C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6691159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C682BE6C-6C15-4A36-9D44-FFC26C49BB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17EF92-40A0-4206-984B-C3DD1163C4F0}" type="datetime1">
              <a:rPr lang="en-US" smtClean="0"/>
              <a:t>12/16/2025</a:t>
            </a:fld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FADEF3C6-2027-40BD-97AA-DFA8F9026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7C4CDF40-9ECE-43F8-98DF-B8F642C08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1713" y="6428233"/>
            <a:ext cx="552449" cy="365125"/>
          </a:xfrm>
        </p:spPr>
        <p:txBody>
          <a:bodyPr/>
          <a:lstStyle>
            <a:lvl1pPr>
              <a:defRPr sz="10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>
              <a:defRPr/>
            </a:pPr>
            <a:fld id="{1FE4F1A6-306B-44ED-9DD6-92F7D60739CA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973097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C682BE6C-6C15-4A36-9D44-FFC26C49BB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2DEB0F-1190-4066-84EE-91D990F6632D}" type="datetime1">
              <a:rPr lang="en-US" smtClean="0"/>
              <a:t>12/16/2025</a:t>
            </a:fld>
            <a:endParaRPr lang="en-US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FADEF3C6-2027-40BD-97AA-DFA8F9026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C4CDF40-9ECE-43F8-98DF-B8F642C08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1713" y="6428233"/>
            <a:ext cx="552449" cy="365125"/>
          </a:xfrm>
        </p:spPr>
        <p:txBody>
          <a:bodyPr/>
          <a:lstStyle>
            <a:lvl1pPr>
              <a:defRPr sz="10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>
              <a:defRPr/>
            </a:pPr>
            <a:fld id="{54D7F802-66F9-41FC-8FEC-CF7ECDE2CC94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2042835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1130" y="1754928"/>
            <a:ext cx="3639364" cy="1371600"/>
          </a:xfrm>
        </p:spPr>
        <p:txBody>
          <a:bodyPr anchor="b"/>
          <a:lstStyle>
            <a:lvl1pPr algn="l">
              <a:defRPr sz="2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5142" y="596019"/>
            <a:ext cx="6001285" cy="5506041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1130" y="3126528"/>
            <a:ext cx="3639364" cy="18288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682BE6C-6C15-4A36-9D44-FFC26C49BB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72E86A-F9EF-45A3-B8BA-BEC901744BC4}" type="datetime1">
              <a:rPr lang="en-US" smtClean="0"/>
              <a:t>12/16/2025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ADEF3C6-2027-40BD-97AA-DFA8F9026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C4CDF40-9ECE-43F8-98DF-B8F642C08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1713" y="6428233"/>
            <a:ext cx="552449" cy="365125"/>
          </a:xfrm>
        </p:spPr>
        <p:txBody>
          <a:bodyPr/>
          <a:lstStyle>
            <a:lvl1pPr>
              <a:defRPr sz="10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>
              <a:defRPr/>
            </a:pPr>
            <a:fld id="{CD97B9F4-72E9-4EE4-8ECC-08212804A57E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0698008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3678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28A50-D814-41EB-8DE5-D1A2953FB640}" type="datetime1">
              <a:rPr lang="en-US" smtClean="0"/>
              <a:t>12/16/2025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52508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1130" y="1898269"/>
            <a:ext cx="5898404" cy="13716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53923" y="-18288"/>
            <a:ext cx="3333416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89758" y="3269869"/>
            <a:ext cx="5898404" cy="18288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636551-A00D-46EA-962A-ECB5458B5C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32500" y="6181726"/>
            <a:ext cx="95673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6BC70F-3C27-4E80-94C6-28A2E4700A87}" type="datetime1">
              <a:rPr lang="en-US" smtClean="0"/>
              <a:t>12/16/2025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2913DE-EA78-4946-AC86-257ADDD4D2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0084" y="6181726"/>
            <a:ext cx="4942416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EAD644-0A3E-49B1-BF06-8DA60BEAD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1712" y="6428231"/>
            <a:ext cx="548640" cy="365760"/>
          </a:xfrm>
        </p:spPr>
        <p:txBody>
          <a:bodyPr/>
          <a:lstStyle>
            <a:lvl1pPr>
              <a:defRPr sz="10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>
              <a:defRPr/>
            </a:pPr>
            <a:fld id="{C60CDF26-7117-4383-B44F-6C96BA57480C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4798729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3570" y="4377486"/>
            <a:ext cx="9884009" cy="907505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23571" y="996188"/>
            <a:ext cx="9735236" cy="298112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23570" y="5284990"/>
            <a:ext cx="9884009" cy="81707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77AC23-B949-4AE7-96BB-3333278FB0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362CF7-4EF3-44FC-915F-D129206B1EAF}" type="datetime1">
              <a:rPr lang="en-US" smtClean="0"/>
              <a:t>12/16/2025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284D10-D5CC-41B1-ABE1-133078ABE4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23434" y="6181726"/>
            <a:ext cx="711623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4E3F51-B88B-41A5-994C-BF04E6A76E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1713" y="6428233"/>
            <a:ext cx="552449" cy="365125"/>
          </a:xfrm>
        </p:spPr>
        <p:txBody>
          <a:bodyPr/>
          <a:lstStyle>
            <a:lvl1pPr>
              <a:defRPr sz="10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>
              <a:defRPr/>
            </a:pPr>
            <a:fld id="{62E466E6-10F8-4746-8587-F44B5CC2EC21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7779606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1129" y="596018"/>
            <a:ext cx="10015299" cy="3137782"/>
          </a:xfrm>
        </p:spPr>
        <p:txBody>
          <a:bodyPr/>
          <a:lstStyle>
            <a:lvl1pPr algn="l">
              <a:defRPr sz="28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1129" y="4343400"/>
            <a:ext cx="10015299" cy="1758660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82BE6C-6C15-4A36-9D44-FFC26C49BB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B5C9BA-BCED-49C6-B24A-A34B0E9F01C0}" type="datetime1">
              <a:rPr lang="en-US" smtClean="0"/>
              <a:t>12/16/2025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DEF3C6-2027-40BD-97AA-DFA8F9026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4CDF40-9ECE-43F8-98DF-B8F642C08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1713" y="6428233"/>
            <a:ext cx="552449" cy="365125"/>
          </a:xfrm>
        </p:spPr>
        <p:txBody>
          <a:bodyPr/>
          <a:lstStyle>
            <a:lvl1pPr>
              <a:defRPr sz="10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>
              <a:defRPr/>
            </a:pPr>
            <a:fld id="{E858078E-CB4F-4EA0-B364-3572F52A3544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7805262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1A635B8-958B-4C2C-A876-CA34D3F9EB58}"/>
              </a:ext>
            </a:extLst>
          </p:cNvPr>
          <p:cNvSpPr txBox="1"/>
          <p:nvPr/>
        </p:nvSpPr>
        <p:spPr>
          <a:xfrm>
            <a:off x="778933" y="860425"/>
            <a:ext cx="609600" cy="584200"/>
          </a:xfrm>
          <a:prstGeom prst="rect">
            <a:avLst/>
          </a:prstGeom>
        </p:spPr>
        <p:txBody>
          <a:bodyPr anchor="ctr"/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sz="8000" dirty="0">
                <a:solidFill>
                  <a:schemeClr val="accent1"/>
                </a:solidFill>
                <a:latin typeface="+mn-lt"/>
              </a:rPr>
              <a:t>“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3B641D2-8571-4832-85E0-A614B9A224C1}"/>
              </a:ext>
            </a:extLst>
          </p:cNvPr>
          <p:cNvSpPr txBox="1"/>
          <p:nvPr/>
        </p:nvSpPr>
        <p:spPr>
          <a:xfrm>
            <a:off x="10517717" y="2986088"/>
            <a:ext cx="609600" cy="584200"/>
          </a:xfrm>
          <a:prstGeom prst="rect">
            <a:avLst/>
          </a:prstGeom>
        </p:spPr>
        <p:txBody>
          <a:bodyPr anchor="ctr"/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 eaLnBrk="1" fontAlgn="auto" hangingPunct="1">
              <a:spcAft>
                <a:spcPts val="0"/>
              </a:spcAft>
              <a:defRPr/>
            </a:pPr>
            <a:r>
              <a:rPr lang="en-US" sz="8000" dirty="0">
                <a:solidFill>
                  <a:schemeClr val="accent1"/>
                </a:solidFill>
                <a:latin typeface="+mn-lt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590" y="596019"/>
            <a:ext cx="9298820" cy="3044079"/>
          </a:xfrm>
        </p:spPr>
        <p:txBody>
          <a:bodyPr/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5248" y="3650606"/>
            <a:ext cx="8841504" cy="381000"/>
          </a:xfrm>
        </p:spPr>
        <p:txBody>
          <a:bodyPr/>
          <a:lstStyle>
            <a:lvl1pPr marL="0" indent="0">
              <a:buFontTx/>
              <a:buNone/>
              <a:defRPr sz="14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1130" y="4641206"/>
            <a:ext cx="10015297" cy="1447800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20840ED4-CC87-478A-A23B-3BF86380DCFC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A2F3B6-FF8F-42C5-8B78-0FB4649396F8}" type="datetime1">
              <a:rPr lang="en-US" smtClean="0"/>
              <a:t>12/16/2025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1BACAF0C-BE96-4D1C-9A27-4963AA34E99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CEC1667-0666-4827-9A9F-8D6B206C3A6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411713" y="6428233"/>
            <a:ext cx="552449" cy="365125"/>
          </a:xfrm>
        </p:spPr>
        <p:txBody>
          <a:bodyPr/>
          <a:lstStyle>
            <a:lvl1pPr>
              <a:defRPr sz="10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>
              <a:defRPr/>
            </a:pPr>
            <a:fld id="{4D3C17A3-E7DB-44AD-AEBE-A5F6FED4C8F6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0948042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1129" y="3603566"/>
            <a:ext cx="10016451" cy="1468800"/>
          </a:xfrm>
        </p:spPr>
        <p:txBody>
          <a:bodyPr anchor="b"/>
          <a:lstStyle>
            <a:lvl1pPr algn="l">
              <a:defRPr sz="28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4687" y="5072366"/>
            <a:ext cx="10016452" cy="1029694"/>
          </a:xfrm>
        </p:spPr>
        <p:txBody>
          <a:bodyPr anchor="t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82BE6C-6C15-4A36-9D44-FFC26C49BB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351070-756B-4EF5-8B5A-A877F2FDD9ED}" type="datetime1">
              <a:rPr lang="en-US" smtClean="0"/>
              <a:t>12/16/2025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DEF3C6-2027-40BD-97AA-DFA8F9026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4CDF40-9ECE-43F8-98DF-B8F642C08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1713" y="6428233"/>
            <a:ext cx="552449" cy="365125"/>
          </a:xfrm>
        </p:spPr>
        <p:txBody>
          <a:bodyPr/>
          <a:lstStyle>
            <a:lvl1pPr>
              <a:defRPr sz="10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>
              <a:defRPr/>
            </a:pPr>
            <a:fld id="{F29DE0F3-54C2-4C15-B3C6-4DEC4602D322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84948316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8AEE11D-634A-4306-8A42-955430D1362C}"/>
              </a:ext>
            </a:extLst>
          </p:cNvPr>
          <p:cNvSpPr txBox="1"/>
          <p:nvPr/>
        </p:nvSpPr>
        <p:spPr>
          <a:xfrm>
            <a:off x="10517717" y="2879725"/>
            <a:ext cx="609600" cy="584200"/>
          </a:xfrm>
          <a:prstGeom prst="rect">
            <a:avLst/>
          </a:prstGeom>
        </p:spPr>
        <p:txBody>
          <a:bodyPr anchor="ctr"/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 eaLnBrk="1" fontAlgn="auto" hangingPunct="1">
              <a:spcAft>
                <a:spcPts val="0"/>
              </a:spcAft>
              <a:defRPr/>
            </a:pPr>
            <a:r>
              <a:rPr lang="en-US" sz="8000" dirty="0">
                <a:solidFill>
                  <a:schemeClr val="accent1"/>
                </a:solidFill>
                <a:latin typeface="+mn-lt"/>
              </a:rPr>
              <a:t>”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739E6A-39D9-4AB2-928A-F9C7C63528BB}"/>
              </a:ext>
            </a:extLst>
          </p:cNvPr>
          <p:cNvSpPr txBox="1"/>
          <p:nvPr/>
        </p:nvSpPr>
        <p:spPr>
          <a:xfrm>
            <a:off x="778933" y="754063"/>
            <a:ext cx="609600" cy="584200"/>
          </a:xfrm>
          <a:prstGeom prst="rect">
            <a:avLst/>
          </a:prstGeom>
        </p:spPr>
        <p:txBody>
          <a:bodyPr anchor="ctr"/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sz="8000" dirty="0">
                <a:solidFill>
                  <a:schemeClr val="accent1"/>
                </a:solidFill>
                <a:latin typeface="+mn-lt"/>
              </a:rPr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590" y="596019"/>
            <a:ext cx="9298820" cy="2844369"/>
          </a:xfrm>
        </p:spPr>
        <p:txBody>
          <a:bodyPr/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1129" y="3886200"/>
            <a:ext cx="10016451" cy="1053662"/>
          </a:xfrm>
        </p:spPr>
        <p:txBody>
          <a:bodyPr anchor="b"/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accent1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1129" y="4939862"/>
            <a:ext cx="10016451" cy="1162198"/>
          </a:xfrm>
        </p:spPr>
        <p:txBody>
          <a:bodyPr anchor="t"/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D52643A5-1789-41DE-9CBA-695BA9C01EF1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C1705D-7118-4A3B-AB67-3A5363071659}" type="datetime1">
              <a:rPr lang="en-US" smtClean="0"/>
              <a:t>12/16/2025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C5371F0C-728B-4D3C-ABC2-AA6429A2CB6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8D06DED-AD5F-4DD6-A697-86974B6A35D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411713" y="6428233"/>
            <a:ext cx="552449" cy="365125"/>
          </a:xfrm>
        </p:spPr>
        <p:txBody>
          <a:bodyPr/>
          <a:lstStyle>
            <a:lvl1pPr>
              <a:defRPr sz="10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>
              <a:defRPr/>
            </a:pPr>
            <a:fld id="{31BBAB38-AC36-41C4-8240-FDD016B6D0D1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40988273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1129" y="596018"/>
            <a:ext cx="10015297" cy="2756783"/>
          </a:xfrm>
        </p:spPr>
        <p:txBody>
          <a:bodyPr/>
          <a:lstStyle>
            <a:lvl1pPr>
              <a:defRPr lang="en-US" sz="2800" b="0" dirty="0"/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1129" y="3682942"/>
            <a:ext cx="10015297" cy="1049283"/>
          </a:xfrm>
        </p:spPr>
        <p:txBody>
          <a:bodyPr anchor="b"/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1129" y="4732224"/>
            <a:ext cx="10015296" cy="1369836"/>
          </a:xfrm>
        </p:spPr>
        <p:txBody>
          <a:bodyPr anchor="t"/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682BE6C-6C15-4A36-9D44-FFC26C49BB1D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3EC466-70FF-4561-AE42-B6310DDC7403}" type="datetime1">
              <a:rPr lang="en-US" smtClean="0"/>
              <a:t>12/16/2025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ADEF3C6-2027-40BD-97AA-DFA8F9026B8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C4CDF40-9ECE-43F8-98DF-B8F642C08E3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411713" y="6428233"/>
            <a:ext cx="552449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615490-E0B2-41C8-88BE-D9D978F0AE3E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29277366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091130" y="596018"/>
            <a:ext cx="10015297" cy="131248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82BE6C-6C15-4A36-9D44-FFC26C49BB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019280-363B-46CD-886B-59E47CA34714}" type="datetime1">
              <a:rPr lang="en-US" smtClean="0"/>
              <a:t>12/16/2025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DEF3C6-2027-40BD-97AA-DFA8F9026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4CDF40-9ECE-43F8-98DF-B8F642C08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1713" y="6428233"/>
            <a:ext cx="552449" cy="365125"/>
          </a:xfrm>
        </p:spPr>
        <p:txBody>
          <a:bodyPr/>
          <a:lstStyle>
            <a:lvl1pPr>
              <a:defRPr sz="10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>
              <a:defRPr/>
            </a:pPr>
            <a:fld id="{1BDDA3FF-D2C2-4A46-A432-A1DF67DF3E51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4470263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35611" y="596018"/>
            <a:ext cx="2370816" cy="550604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91130" y="596018"/>
            <a:ext cx="7498849" cy="5506042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82BE6C-6C15-4A36-9D44-FFC26C49BB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73F2DF-C6D7-4DF8-819C-D7AD67F6E16F}" type="datetime1">
              <a:rPr lang="en-US" smtClean="0"/>
              <a:t>12/16/2025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DEF3C6-2027-40BD-97AA-DFA8F9026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4CDF40-9ECE-43F8-98DF-B8F642C08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1713" y="6428233"/>
            <a:ext cx="552449" cy="365125"/>
          </a:xfrm>
        </p:spPr>
        <p:txBody>
          <a:bodyPr/>
          <a:lstStyle>
            <a:lvl1pPr>
              <a:defRPr sz="10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>
              <a:defRPr/>
            </a:pPr>
            <a:fld id="{D5930C0D-F4ED-4AE1-8719-18A0DAA74159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7799490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3043910"/>
            <a:ext cx="11029615" cy="149750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21777F7D-F193-4569-9715-59874423D257}" type="datetime1">
              <a:rPr lang="en-US" smtClean="0"/>
              <a:t>12/16/2025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422390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8417" y="2228003"/>
            <a:ext cx="5422392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3A817-4A89-43F1-90DD-29180446893C}" type="datetime1">
              <a:rPr lang="en-US" smtClean="0"/>
              <a:t>12/16/2025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219" y="2250892"/>
            <a:ext cx="5087075" cy="536005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3735" y="2250892"/>
            <a:ext cx="5087073" cy="553373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709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10400-C822-4F9C-8CB3-8C5A4C4AD3E7}" type="datetime1">
              <a:rPr lang="en-US" smtClean="0"/>
              <a:t>12/16/2025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4FAEA-6ADE-4BAC-AEF3-C5CBE4AEDCAB}" type="datetime1">
              <a:rPr lang="en-US" smtClean="0"/>
              <a:t>12/16/2025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>
            <a:spLocks noChangeAspect="1"/>
          </p:cNvSpPr>
          <p:nvPr/>
        </p:nvSpPr>
        <p:spPr>
          <a:xfrm>
            <a:off x="440683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66E3A-BEDD-4891-ADFF-1429037DEA3C}" type="datetime1">
              <a:rPr lang="en-US" smtClean="0"/>
              <a:t>12/16/2025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5141973"/>
            <a:ext cx="11298200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5262296"/>
            <a:ext cx="4909445" cy="689514"/>
          </a:xfrm>
        </p:spPr>
        <p:txBody>
          <a:bodyPr anchor="ctr"/>
          <a:lstStyle>
            <a:lvl1pPr algn="l">
              <a:defRPr sz="20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816" y="601200"/>
            <a:ext cx="11292840" cy="4204800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40823" y="5262296"/>
            <a:ext cx="5869987" cy="689515"/>
          </a:xfrm>
        </p:spPr>
        <p:txBody>
          <a:bodyPr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7CFA77B4-E093-4208-97A9-AC3E13177A78}" type="datetime1">
              <a:rPr lang="en-US" smtClean="0"/>
              <a:t>12/16/2025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599725"/>
            <a:ext cx="11290859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598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D4350-DCE7-42BB-9910-A6D58FE3593E}" type="datetime1">
              <a:rPr lang="en-US" smtClean="0"/>
              <a:t>12/16/2025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3"/>
            <a:ext cx="11029616" cy="352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A93451C4-343D-40E7-B180-93DF23AB6C2E}" type="datetime1">
              <a:rPr lang="en-US" smtClean="0"/>
              <a:t>12/16/2025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2ECE1DD-7AEF-4A38-8485-B6140D3C45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0084" y="595313"/>
            <a:ext cx="10016067" cy="13128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4A8436-D5B4-4F94-9CB4-600EEDECDC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90084" y="2060576"/>
            <a:ext cx="10016067" cy="4041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82BE6C-6C15-4A36-9D44-FFC26C49BB1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735484" y="6178551"/>
            <a:ext cx="17166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8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fld id="{991D4C15-58BD-4297-9A55-61686FF702A0}" type="datetime1">
              <a:rPr lang="en-US" smtClean="0"/>
              <a:t>12/16/2025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DEF3C6-2027-40BD-97AA-DFA8F9026B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90084" y="6178551"/>
            <a:ext cx="74993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8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4CDF40-9ECE-43F8-98DF-B8F642C08E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55818" y="6178551"/>
            <a:ext cx="5524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8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fld id="{4F34122F-372F-4861-AA56-8D5515BBFBCA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29662022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hf hdr="0" ft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2800" kern="1200" cap="all" baseline="0">
          <a:ln w="3175" cmpd="sng">
            <a:noFill/>
          </a:ln>
          <a:solidFill>
            <a:schemeClr val="tx1"/>
          </a:soli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2800">
          <a:solidFill>
            <a:schemeClr val="accent1"/>
          </a:solidFill>
          <a:latin typeface="Century Gothic" panose="020B0502020202020204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2800">
          <a:solidFill>
            <a:schemeClr val="accent1"/>
          </a:solidFill>
          <a:latin typeface="Century Gothic" panose="020B0502020202020204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2800">
          <a:solidFill>
            <a:schemeClr val="accent1"/>
          </a:solidFill>
          <a:latin typeface="Century Gothic" panose="020B0502020202020204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2800">
          <a:solidFill>
            <a:schemeClr val="accent1"/>
          </a:solidFill>
          <a:latin typeface="Century Gothic" panose="020B0502020202020204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0" fontAlgn="base" hangingPunct="0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 panose="020B0604020202020204" pitchFamily="34" charset="0"/>
        <a:buChar char="•"/>
        <a:defRPr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 panose="020B0604020202020204" pitchFamily="34" charset="0"/>
        <a:buChar char="•"/>
        <a:defRPr sz="16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0" fontAlgn="base" hangingPunct="0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0" fontAlgn="base" hangingPunct="0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0" fontAlgn="base" hangingPunct="0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 panose="020B0604020202020204" pitchFamily="34" charset="0"/>
        <a:buChar char="•"/>
        <a:defRPr sz="12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1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1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1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1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04" name="Rectangle 4103">
            <a:extLst>
              <a:ext uri="{FF2B5EF4-FFF2-40B4-BE49-F238E27FC236}">
                <a16:creationId xmlns:a16="http://schemas.microsoft.com/office/drawing/2014/main" id="{5CC2B463-6BD5-411E-A3CA-67A9FE0031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8175"/>
            <a:ext cx="12191999" cy="62198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06" name="Rectangle 4105">
            <a:extLst>
              <a:ext uri="{FF2B5EF4-FFF2-40B4-BE49-F238E27FC236}">
                <a16:creationId xmlns:a16="http://schemas.microsoft.com/office/drawing/2014/main" id="{E83E6F24-3E64-4893-9F13-7BEE01C841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6851" y="723899"/>
            <a:ext cx="7498616" cy="566666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098" name="Rectangle 2">
            <a:extLst>
              <a:ext uri="{FF2B5EF4-FFF2-40B4-BE49-F238E27FC236}">
                <a16:creationId xmlns:a16="http://schemas.microsoft.com/office/drawing/2014/main" id="{F610B175-FD3F-408F-A11A-4CB453C036E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4579243" y="805295"/>
            <a:ext cx="6798608" cy="1862356"/>
          </a:xfrm>
        </p:spPr>
        <p:txBody>
          <a:bodyPr anchor="ctr">
            <a:normAutofit/>
          </a:bodyPr>
          <a:lstStyle/>
          <a:p>
            <a:pPr algn="ctr">
              <a:defRPr/>
            </a:pPr>
            <a:r>
              <a:rPr lang="en-US" altLang="en-US" sz="3200" dirty="0">
                <a:solidFill>
                  <a:srgbClr val="FFFFFF"/>
                </a:solidFill>
                <a:effectLst/>
                <a:cs typeface="Arial" panose="020B0604020202020204" pitchFamily="34" charset="0"/>
              </a:rPr>
              <a:t>2026</a:t>
            </a:r>
            <a:br>
              <a:rPr lang="en-US" altLang="en-US" sz="3200" dirty="0">
                <a:solidFill>
                  <a:srgbClr val="FFFFFF"/>
                </a:solidFill>
                <a:effectLst/>
                <a:cs typeface="Arial" panose="020B0604020202020204" pitchFamily="34" charset="0"/>
              </a:rPr>
            </a:br>
            <a:r>
              <a:rPr lang="en-US" altLang="en-US" sz="3200" dirty="0">
                <a:solidFill>
                  <a:srgbClr val="FFFFFF"/>
                </a:solidFill>
                <a:effectLst/>
                <a:cs typeface="Arial" panose="020B0604020202020204" pitchFamily="34" charset="0"/>
              </a:rPr>
              <a:t>Morris County </a:t>
            </a:r>
            <a:br>
              <a:rPr lang="en-US" altLang="en-US" sz="3200" dirty="0">
                <a:solidFill>
                  <a:srgbClr val="FFFFFF"/>
                </a:solidFill>
                <a:effectLst/>
                <a:cs typeface="Arial" panose="020B0604020202020204" pitchFamily="34" charset="0"/>
              </a:rPr>
            </a:br>
            <a:r>
              <a:rPr lang="en-US" altLang="en-US" sz="3200" dirty="0">
                <a:solidFill>
                  <a:srgbClr val="FFFFFF"/>
                </a:solidFill>
                <a:effectLst/>
                <a:cs typeface="Arial" panose="020B0604020202020204" pitchFamily="34" charset="0"/>
              </a:rPr>
              <a:t>Capital Plan</a:t>
            </a: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C587F4BF-4DFE-4367-8C89-0BF0DEA315C9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4596855" y="2677886"/>
            <a:ext cx="6798608" cy="3382645"/>
          </a:xfrm>
          <a:ln w="12700">
            <a:solidFill>
              <a:schemeClr val="bg1"/>
            </a:solidFill>
          </a:ln>
        </p:spPr>
        <p:txBody>
          <a:bodyPr>
            <a:normAutofit/>
          </a:bodyPr>
          <a:lstStyle/>
          <a:p>
            <a:pPr algn="ctr" eaLnBrk="1" fontAlgn="auto" hangingPunct="1">
              <a:lnSpc>
                <a:spcPct val="90000"/>
              </a:lnSpc>
              <a:defRPr/>
            </a:pPr>
            <a:r>
              <a:rPr lang="en-US" altLang="en-US" sz="2000" u="sng" cap="none" dirty="0">
                <a:solidFill>
                  <a:schemeClr val="bg2"/>
                </a:solidFill>
                <a:cs typeface="Arial" panose="020B0604020202020204" pitchFamily="34" charset="0"/>
              </a:rPr>
              <a:t>2025 Board of County Commissioners</a:t>
            </a:r>
          </a:p>
          <a:p>
            <a:pPr>
              <a:lnSpc>
                <a:spcPct val="90000"/>
              </a:lnSpc>
              <a:defRPr/>
            </a:pPr>
            <a:r>
              <a:rPr lang="en-US" altLang="en-US" sz="2000" cap="none" dirty="0">
                <a:solidFill>
                  <a:schemeClr val="bg2"/>
                </a:solidFill>
                <a:cs typeface="Arial" panose="020B0604020202020204" pitchFamily="34" charset="0"/>
              </a:rPr>
              <a:t>Tayfun Selen, Commissioner Director</a:t>
            </a:r>
          </a:p>
          <a:p>
            <a:pPr>
              <a:lnSpc>
                <a:spcPct val="90000"/>
              </a:lnSpc>
              <a:defRPr/>
            </a:pPr>
            <a:r>
              <a:rPr lang="en-US" altLang="en-US" sz="2000" cap="none" dirty="0">
                <a:solidFill>
                  <a:schemeClr val="bg2"/>
                </a:solidFill>
                <a:cs typeface="Arial" panose="020B0604020202020204" pitchFamily="34" charset="0"/>
              </a:rPr>
              <a:t>Stephen H. Shaw, Commissioner Deputy Director </a:t>
            </a:r>
          </a:p>
          <a:p>
            <a:pPr eaLnBrk="1" fontAlgn="auto" hangingPunct="1">
              <a:lnSpc>
                <a:spcPct val="90000"/>
              </a:lnSpc>
              <a:defRPr/>
            </a:pPr>
            <a:r>
              <a:rPr lang="en-US" altLang="en-US" sz="2000" cap="none" dirty="0">
                <a:solidFill>
                  <a:schemeClr val="bg2"/>
                </a:solidFill>
                <a:cs typeface="Arial" panose="020B0604020202020204" pitchFamily="34" charset="0"/>
              </a:rPr>
              <a:t>Christine Myers, Commissioner</a:t>
            </a:r>
          </a:p>
          <a:p>
            <a:pPr eaLnBrk="1" fontAlgn="auto" hangingPunct="1">
              <a:lnSpc>
                <a:spcPct val="90000"/>
              </a:lnSpc>
              <a:buFont typeface="Arial"/>
              <a:buNone/>
              <a:defRPr/>
            </a:pPr>
            <a:r>
              <a:rPr lang="en-US" altLang="en-US" sz="2000" cap="none" dirty="0">
                <a:solidFill>
                  <a:schemeClr val="bg2"/>
                </a:solidFill>
                <a:cs typeface="Arial" panose="020B0604020202020204" pitchFamily="34" charset="0"/>
              </a:rPr>
              <a:t>Douglas R. Cabana, Commissioner</a:t>
            </a:r>
          </a:p>
          <a:p>
            <a:pPr>
              <a:lnSpc>
                <a:spcPct val="90000"/>
              </a:lnSpc>
              <a:defRPr/>
            </a:pPr>
            <a:r>
              <a:rPr lang="en-US" altLang="en-US" sz="2000" cap="none" dirty="0">
                <a:solidFill>
                  <a:schemeClr val="bg2"/>
                </a:solidFill>
                <a:cs typeface="Arial" panose="020B0604020202020204" pitchFamily="34" charset="0"/>
              </a:rPr>
              <a:t>John Krickus, Commissioner</a:t>
            </a:r>
          </a:p>
          <a:p>
            <a:pPr eaLnBrk="1" fontAlgn="auto" hangingPunct="1">
              <a:lnSpc>
                <a:spcPct val="90000"/>
              </a:lnSpc>
              <a:defRPr/>
            </a:pPr>
            <a:r>
              <a:rPr lang="en-US" altLang="en-US" sz="2000" cap="none" dirty="0">
                <a:solidFill>
                  <a:schemeClr val="bg2"/>
                </a:solidFill>
                <a:cs typeface="Arial" panose="020B0604020202020204" pitchFamily="34" charset="0"/>
              </a:rPr>
              <a:t>Thomas J. Mastrangelo, Commissioner</a:t>
            </a:r>
          </a:p>
          <a:p>
            <a:pPr eaLnBrk="1" fontAlgn="auto" hangingPunct="1">
              <a:lnSpc>
                <a:spcPct val="90000"/>
              </a:lnSpc>
              <a:defRPr/>
            </a:pPr>
            <a:r>
              <a:rPr lang="en-US" altLang="en-US" sz="2000" cap="none" dirty="0">
                <a:solidFill>
                  <a:schemeClr val="bg2"/>
                </a:solidFill>
                <a:cs typeface="Arial" panose="020B0604020202020204" pitchFamily="34" charset="0"/>
              </a:rPr>
              <a:t>Deborah Smith, Commissioner</a:t>
            </a:r>
            <a:endParaRPr lang="en-US" altLang="en-US" sz="900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166" y="2055993"/>
            <a:ext cx="2716911" cy="3040145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23F4641-C955-7A64-68A2-86D91CBE61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58300" y="6400800"/>
            <a:ext cx="101644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D57F1E4F-1CFF-5643-939E-217C01CDF565}" type="slidenum">
              <a:rPr lang="en-US" smtClean="0"/>
              <a:pPr>
                <a:spcAft>
                  <a:spcPts val="600"/>
                </a:spcAft>
              </a:pPr>
              <a:t>1</a:t>
            </a:fld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C40E934-6C84-4799-4F30-87CC179392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902" y="3575049"/>
            <a:ext cx="2947049" cy="2947049"/>
          </a:xfrm>
          <a:prstGeom prst="rect">
            <a:avLst/>
          </a:prstGeom>
        </p:spPr>
      </p:pic>
      <p:sp>
        <p:nvSpPr>
          <p:cNvPr id="65538" name="Title 1">
            <a:extLst>
              <a:ext uri="{FF2B5EF4-FFF2-40B4-BE49-F238E27FC236}">
                <a16:creationId xmlns:a16="http://schemas.microsoft.com/office/drawing/2014/main" id="{4DA51767-D509-42AB-83F3-CA38DCEA0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1820410"/>
            <a:ext cx="11029616" cy="2070143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altLang="en-US" sz="4800" dirty="0">
                <a:solidFill>
                  <a:schemeClr val="accent1"/>
                </a:solidFill>
                <a:cs typeface="Arial" panose="020B0604020202020204" pitchFamily="34" charset="0"/>
              </a:rPr>
              <a:t>Morris County </a:t>
            </a:r>
            <a:br>
              <a:rPr lang="en-US" altLang="en-US" sz="4800" dirty="0">
                <a:solidFill>
                  <a:schemeClr val="accent1"/>
                </a:solidFill>
                <a:cs typeface="Arial" panose="020B0604020202020204" pitchFamily="34" charset="0"/>
              </a:rPr>
            </a:br>
            <a:r>
              <a:rPr lang="en-US" altLang="en-US" sz="4800" dirty="0">
                <a:solidFill>
                  <a:schemeClr val="accent1"/>
                </a:solidFill>
                <a:cs typeface="Arial" panose="020B0604020202020204" pitchFamily="34" charset="0"/>
              </a:rPr>
              <a:t>2026 Capital Plan</a:t>
            </a:r>
          </a:p>
        </p:txBody>
      </p:sp>
      <p:sp>
        <p:nvSpPr>
          <p:cNvPr id="65539" name="Content Placeholder 2">
            <a:extLst>
              <a:ext uri="{FF2B5EF4-FFF2-40B4-BE49-F238E27FC236}">
                <a16:creationId xmlns:a16="http://schemas.microsoft.com/office/drawing/2014/main" id="{9C8D4182-9036-49E2-AB7F-E8DD6FF0A6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819400"/>
            <a:ext cx="11029616" cy="3282950"/>
          </a:xfrm>
        </p:spPr>
        <p:txBody>
          <a:bodyPr/>
          <a:lstStyle/>
          <a:p>
            <a:pPr marL="0" indent="0" algn="ctr">
              <a:lnSpc>
                <a:spcPct val="150000"/>
              </a:lnSpc>
              <a:buNone/>
              <a:defRPr/>
            </a:pPr>
            <a:r>
              <a:rPr lang="en-US" altLang="en-US" sz="6000" dirty="0">
                <a:solidFill>
                  <a:schemeClr val="accent1"/>
                </a:solidFill>
                <a:cs typeface="Arial" panose="020B0604020202020204" pitchFamily="34" charset="0"/>
              </a:rPr>
              <a:t>Thank you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99A272D-346A-584E-F8DB-DA75A9EDF7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10</a:t>
            </a:fld>
            <a:endParaRPr lang="en-US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lumMod val="110000"/>
              </a:schemeClr>
            </a:gs>
            <a:gs pos="100000">
              <a:schemeClr val="bg2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66274610-0B8D-4F68-A77F-F6160E3C80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F2B1000-9357-28B8-58BE-C5BE8E9DBC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534" y="4999383"/>
            <a:ext cx="11293599" cy="952428"/>
          </a:xfrm>
        </p:spPr>
        <p:txBody>
          <a:bodyPr anchor="ctr">
            <a:normAutofit/>
          </a:bodyPr>
          <a:lstStyle/>
          <a:p>
            <a:r>
              <a:rPr lang="en-US"/>
              <a:t>Table of Contents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8820321-1BC7-42E1-B710-A84C5A220C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1"/>
            <a:ext cx="11298933" cy="437703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2C26AE0-EBFE-438D-AA3D-CAA6DAC633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6057326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28057AF-D878-40E9-BA0D-638F35F055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6057326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10E46F63-BF3A-400A-A34D-308744F04A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6053769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25A520-5C5C-473B-309B-6821EC1ABF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58300" y="6224495"/>
            <a:ext cx="1052508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D57F1E4F-1CFF-5643-939E-217C01CDF565}" type="slidenum">
              <a:rPr lang="en-US"/>
              <a:pPr>
                <a:spcAft>
                  <a:spcPts val="600"/>
                </a:spcAft>
              </a:pPr>
              <a:t>2</a:t>
            </a:fld>
            <a:endParaRPr lang="en-US"/>
          </a:p>
        </p:txBody>
      </p:sp>
      <p:graphicFrame>
        <p:nvGraphicFramePr>
          <p:cNvPr id="14" name="Content Placeholder 4">
            <a:extLst>
              <a:ext uri="{FF2B5EF4-FFF2-40B4-BE49-F238E27FC236}">
                <a16:creationId xmlns:a16="http://schemas.microsoft.com/office/drawing/2014/main" id="{33006C30-5385-4E01-762C-712FC45BA4D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13523062"/>
              </p:ext>
            </p:extLst>
          </p:nvPr>
        </p:nvGraphicFramePr>
        <p:xfrm>
          <a:off x="1090001" y="1093924"/>
          <a:ext cx="10004654" cy="31457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2969716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9052E949-8C4B-400D-86F5-BC17BB3925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5F32A9A-DB0A-486D-AB9B-38C96D782C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DC37282-6825-4315-97BC-FBF347BC00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153A912-83A9-46BB-A233-6A4703520D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1" y="4610099"/>
            <a:ext cx="10993549" cy="1066801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sz="3300">
                <a:solidFill>
                  <a:srgbClr val="FFFFFF"/>
                </a:solidFill>
              </a:rPr>
              <a:t>Commissioners who served on the Capital Budget Committee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4" y="5697215"/>
            <a:ext cx="10993546" cy="52556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1600" cap="all" dirty="0">
                <a:solidFill>
                  <a:schemeClr val="accent2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  	</a:t>
            </a:r>
            <a:r>
              <a:rPr lang="en-US" sz="1600" b="1" cap="all" dirty="0">
                <a:solidFill>
                  <a:schemeClr val="accent2"/>
                </a:solidFill>
              </a:rPr>
              <a:t>   Deborah Smith </a:t>
            </a:r>
            <a:r>
              <a:rPr lang="en-US" sz="1600" b="1" cap="all" dirty="0">
                <a:solidFill>
                  <a:schemeClr val="accent2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			       </a:t>
            </a:r>
            <a:r>
              <a:rPr lang="en-US" sz="1600" b="1" cap="all" dirty="0">
                <a:solidFill>
                  <a:schemeClr val="accent2"/>
                </a:solidFill>
              </a:rPr>
              <a:t>Stephen H. Shaw, Chair		  		Christine Myers	 </a:t>
            </a:r>
          </a:p>
        </p:txBody>
      </p: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4DC9F8D5-BF3E-4B69-8F17-AE72302BE1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23900"/>
            <a:ext cx="12192000" cy="370817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3C98417-D50B-4AA2-9624-E78A6120EC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9114" y="641102"/>
            <a:ext cx="3666744" cy="3698516"/>
          </a:xfrm>
          <a:prstGeom prst="rect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3E945F2-E9C6-457A-A5A6-46D9ABF095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70685" y="641102"/>
            <a:ext cx="3666744" cy="3698516"/>
          </a:xfrm>
          <a:prstGeom prst="rect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D1FF191-71A7-48F6-8069-4B5DB0F5FE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58951" y="641102"/>
            <a:ext cx="3666744" cy="3698516"/>
          </a:xfrm>
          <a:prstGeom prst="rect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051B9BE-1550-4F91-A22E-F5818696CD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648660" y="4432079"/>
            <a:ext cx="83731" cy="196077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5EA9438-9F60-3885-CC2F-C018B2389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58300" y="6400800"/>
            <a:ext cx="101644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D57F1E4F-1CFF-5643-939E-217C01CDF565}" type="slidenum">
              <a:rPr lang="en-US" smtClean="0">
                <a:solidFill>
                  <a:schemeClr val="accent1">
                    <a:lumMod val="75000"/>
                    <a:lumOff val="25000"/>
                  </a:schemeClr>
                </a:solidFill>
              </a:rPr>
              <a:pPr>
                <a:spcAft>
                  <a:spcPts val="600"/>
                </a:spcAft>
              </a:pPr>
              <a:t>3</a:t>
            </a:fld>
            <a:endParaRPr lang="en-US">
              <a:solidFill>
                <a:schemeClr val="accent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6" name="Picture 5" descr="A picture containing person, wearing, red, dressed&#10;&#10;AI-generated content may be incorrect.">
            <a:extLst>
              <a:ext uri="{FF2B5EF4-FFF2-40B4-BE49-F238E27FC236}">
                <a16:creationId xmlns:a16="http://schemas.microsoft.com/office/drawing/2014/main" id="{97E7EC3F-DE36-0728-D973-8BEAB3528C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2225" y="974331"/>
            <a:ext cx="2091937" cy="3139868"/>
          </a:xfrm>
          <a:prstGeom prst="rect">
            <a:avLst/>
          </a:prstGeom>
        </p:spPr>
      </p:pic>
      <p:pic>
        <p:nvPicPr>
          <p:cNvPr id="13" name="Picture 12" descr="A person smiling for the camera&#10;&#10;AI-generated content may be incorrect.">
            <a:extLst>
              <a:ext uri="{FF2B5EF4-FFF2-40B4-BE49-F238E27FC236}">
                <a16:creationId xmlns:a16="http://schemas.microsoft.com/office/drawing/2014/main" id="{2E55722E-A81A-1C5B-BBF8-0B38F5F63E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85278" y="1000852"/>
            <a:ext cx="2414089" cy="3154273"/>
          </a:xfrm>
          <a:prstGeom prst="rect">
            <a:avLst/>
          </a:prstGeom>
        </p:spPr>
      </p:pic>
      <p:pic>
        <p:nvPicPr>
          <p:cNvPr id="5" name="Picture 4" descr="A person in a suit smiling&#10;&#10;AI-generated content may be incorrect.">
            <a:extLst>
              <a:ext uri="{FF2B5EF4-FFF2-40B4-BE49-F238E27FC236}">
                <a16:creationId xmlns:a16="http://schemas.microsoft.com/office/drawing/2014/main" id="{5926A021-D12C-FD71-C72D-D36598F3B6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86295" y="959926"/>
            <a:ext cx="2419410" cy="3193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6016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>
            <a:extLst>
              <a:ext uri="{FF2B5EF4-FFF2-40B4-BE49-F238E27FC236}">
                <a16:creationId xmlns:a16="http://schemas.microsoft.com/office/drawing/2014/main" id="{50F90068-7F1A-4995-8D9C-76E1E36FB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altLang="en-US" cap="none">
                <a:cs typeface="Arial" panose="020B0604020202020204" pitchFamily="34" charset="0"/>
              </a:rPr>
              <a:t>Our inventory of responsibility is massive and diverse.</a:t>
            </a:r>
          </a:p>
        </p:txBody>
      </p:sp>
      <p:sp>
        <p:nvSpPr>
          <p:cNvPr id="43038" name="Rectangle 43037">
            <a:extLst>
              <a:ext uri="{FF2B5EF4-FFF2-40B4-BE49-F238E27FC236}">
                <a16:creationId xmlns:a16="http://schemas.microsoft.com/office/drawing/2014/main" id="{3FE9758B-E361-4084-8D9F-729FA6C4AD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3" y="2180496"/>
            <a:ext cx="5404639" cy="4045683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erson riding a bicycle on a road with people walking on the side&#10;&#10;AI-generated content may be incorrect.">
            <a:extLst>
              <a:ext uri="{FF2B5EF4-FFF2-40B4-BE49-F238E27FC236}">
                <a16:creationId xmlns:a16="http://schemas.microsoft.com/office/drawing/2014/main" id="{3E67E2C9-7D5A-D03F-B36B-D5CB370F4C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225" y="2529423"/>
            <a:ext cx="4962525" cy="3312485"/>
          </a:xfrm>
          <a:prstGeom prst="rect">
            <a:avLst/>
          </a:prstGeom>
        </p:spPr>
      </p:pic>
      <p:sp>
        <p:nvSpPr>
          <p:cNvPr id="43011" name="Content Placeholder 2">
            <a:extLst>
              <a:ext uri="{FF2B5EF4-FFF2-40B4-BE49-F238E27FC236}">
                <a16:creationId xmlns:a16="http://schemas.microsoft.com/office/drawing/2014/main" id="{4A669E16-E918-42B8-A106-A36944A0AB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35805" y="2180496"/>
            <a:ext cx="5275001" cy="404568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buClr>
                <a:schemeClr val="accent1"/>
              </a:buClr>
              <a:defRPr/>
            </a:pPr>
            <a:r>
              <a:rPr lang="en-US" altLang="en-US">
                <a:effectLst/>
              </a:rPr>
              <a:t>287 miles of county roads</a:t>
            </a:r>
          </a:p>
          <a:p>
            <a:pPr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defRPr/>
            </a:pPr>
            <a:r>
              <a:rPr lang="en-US" altLang="en-US">
                <a:effectLst/>
              </a:rPr>
              <a:t>1,000 bridges and culverts</a:t>
            </a:r>
          </a:p>
          <a:p>
            <a:pPr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defRPr/>
            </a:pPr>
            <a:r>
              <a:rPr lang="en-US" altLang="en-US">
                <a:effectLst/>
              </a:rPr>
              <a:t>3 Freight Railroads</a:t>
            </a:r>
          </a:p>
          <a:p>
            <a:pPr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defRPr/>
            </a:pPr>
            <a:r>
              <a:rPr lang="en-US" altLang="en-US">
                <a:effectLst/>
              </a:rPr>
              <a:t>1,200 vehicles and pieces of equipment</a:t>
            </a:r>
          </a:p>
          <a:p>
            <a:pPr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defRPr/>
            </a:pPr>
            <a:r>
              <a:rPr lang="en-US" altLang="en-US">
                <a:effectLst/>
              </a:rPr>
              <a:t>3.4 million square feet of buildings / structures </a:t>
            </a:r>
          </a:p>
          <a:p>
            <a:pPr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defRPr/>
            </a:pPr>
            <a:r>
              <a:rPr lang="en-US" altLang="en-US">
                <a:effectLst/>
              </a:rPr>
              <a:t>Facilities required by the Judiciary, Sheriff, Law and Public Safety </a:t>
            </a:r>
          </a:p>
          <a:p>
            <a:pPr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defRPr/>
            </a:pPr>
            <a:r>
              <a:rPr lang="en-US" altLang="en-US">
                <a:effectLst/>
              </a:rPr>
              <a:t>All trees within the County’s road </a:t>
            </a:r>
            <a:r>
              <a:rPr lang="en-US" altLang="en-US" err="1">
                <a:effectLst/>
              </a:rPr>
              <a:t>right-of-ways</a:t>
            </a:r>
            <a:endParaRPr lang="en-US" altLang="en-US">
              <a:effectLst/>
            </a:endParaRPr>
          </a:p>
          <a:p>
            <a:pPr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defRPr/>
            </a:pPr>
            <a:r>
              <a:rPr lang="en-US" altLang="en-US">
                <a:effectLst/>
              </a:rPr>
              <a:t>Mosquito Control services throughout all Morris County </a:t>
            </a:r>
          </a:p>
          <a:p>
            <a:pPr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defRPr/>
            </a:pPr>
            <a:r>
              <a:rPr lang="en-US" altLang="en-US">
                <a:effectLst/>
              </a:rPr>
              <a:t>20,611 acres of parkland &amp; 39 recreational facilities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C24E9E3-5FDC-0E0E-7A61-66D2D5DE5A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58300" y="6400800"/>
            <a:ext cx="1052508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D57F1E4F-1CFF-5643-939E-217C01CDF565}" type="slidenum">
              <a:rPr lang="en-US" smtClean="0"/>
              <a:pPr>
                <a:spcAft>
                  <a:spcPts val="600"/>
                </a:spcAft>
              </a:pPr>
              <a:t>4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091DE2A-9A21-0607-BF31-E511D0F88C7B}"/>
              </a:ext>
            </a:extLst>
          </p:cNvPr>
          <p:cNvSpPr txBox="1"/>
          <p:nvPr/>
        </p:nvSpPr>
        <p:spPr>
          <a:xfrm>
            <a:off x="657225" y="5510660"/>
            <a:ext cx="4962525" cy="331248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sz="1000">
                <a:solidFill>
                  <a:srgbClr val="FFFFFF"/>
                </a:solidFill>
              </a:rPr>
              <a:t>The 5.1-mile Pompton Valley Rail Trail ribbon cutting May 29, 2025. 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48E96387-12F1-45E4-9322-ABBF2EE040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33" name="Rectangle 1032">
            <a:extLst>
              <a:ext uri="{FF2B5EF4-FFF2-40B4-BE49-F238E27FC236}">
                <a16:creationId xmlns:a16="http://schemas.microsoft.com/office/drawing/2014/main" id="{A9F421DD-DE4E-4547-A904-3F80E25E3F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35" name="Rectangle 1034">
            <a:extLst>
              <a:ext uri="{FF2B5EF4-FFF2-40B4-BE49-F238E27FC236}">
                <a16:creationId xmlns:a16="http://schemas.microsoft.com/office/drawing/2014/main" id="{09985DEC-1215-4209-9708-B45CC97740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37" name="Rectangle 1036">
            <a:extLst>
              <a:ext uri="{FF2B5EF4-FFF2-40B4-BE49-F238E27FC236}">
                <a16:creationId xmlns:a16="http://schemas.microsoft.com/office/drawing/2014/main" id="{A926A64B-3BCB-44CC-892E-C791C324B7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 useBgFill="1">
        <p:nvSpPr>
          <p:cNvPr id="1039" name="Rectangle 1038">
            <a:extLst>
              <a:ext uri="{FF2B5EF4-FFF2-40B4-BE49-F238E27FC236}">
                <a16:creationId xmlns:a16="http://schemas.microsoft.com/office/drawing/2014/main" id="{8F404549-B4DC-481C-926C-DED3EF1C58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14406"/>
            <a:ext cx="12192000" cy="624359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1" name="Rectangle 1040">
            <a:extLst>
              <a:ext uri="{FF2B5EF4-FFF2-40B4-BE49-F238E27FC236}">
                <a16:creationId xmlns:a16="http://schemas.microsoft.com/office/drawing/2014/main" id="{1E8FD5CD-351E-4B06-8B78-BD5102D009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2377" y="614407"/>
            <a:ext cx="3707477" cy="561177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1255" y="1337025"/>
            <a:ext cx="3409783" cy="1013800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US" sz="3200" dirty="0">
                <a:solidFill>
                  <a:schemeClr val="bg1"/>
                </a:solidFill>
              </a:rPr>
              <a:t>Standard Investments of $13,321,138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type="body" sz="half" idx="2"/>
          </p:nvPr>
        </p:nvSpPr>
        <p:spPr>
          <a:xfrm>
            <a:off x="601255" y="1964168"/>
            <a:ext cx="3409782" cy="403658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306000" indent="-306000">
              <a:buFont typeface="Wingdings 2" panose="05020102010507070707" pitchFamily="18" charset="2"/>
              <a:buChar char=""/>
              <a:defRPr/>
            </a:pPr>
            <a:r>
              <a:rPr lang="en-US" sz="2000" dirty="0">
                <a:solidFill>
                  <a:schemeClr val="bg1"/>
                </a:solidFill>
              </a:rPr>
              <a:t>Security Upgrades &amp; Sheriff’s Office Equipment</a:t>
            </a:r>
          </a:p>
          <a:p>
            <a:pPr marL="306000" indent="-306000">
              <a:buFont typeface="Wingdings 2" panose="05020102010507070707" pitchFamily="18" charset="2"/>
              <a:buChar char=""/>
              <a:defRPr/>
            </a:pPr>
            <a:r>
              <a:rPr lang="en-US" sz="2000" dirty="0">
                <a:solidFill>
                  <a:schemeClr val="bg1"/>
                </a:solidFill>
              </a:rPr>
              <a:t>Buildings &amp; Grounds Improvements</a:t>
            </a:r>
          </a:p>
          <a:p>
            <a:pPr marL="306000" indent="-306000">
              <a:buFont typeface="Wingdings 2" panose="05020102010507070707" pitchFamily="18" charset="2"/>
              <a:buChar char=""/>
              <a:defRPr/>
            </a:pPr>
            <a:r>
              <a:rPr lang="en-US" sz="2000" dirty="0">
                <a:solidFill>
                  <a:schemeClr val="bg1"/>
                </a:solidFill>
              </a:rPr>
              <a:t>Vehicle Replacements</a:t>
            </a:r>
          </a:p>
          <a:p>
            <a:pPr marL="306000" indent="-306000">
              <a:buFont typeface="Wingdings 2" panose="05020102010507070707" pitchFamily="18" charset="2"/>
              <a:buChar char=""/>
              <a:defRPr/>
            </a:pPr>
            <a:r>
              <a:rPr lang="en-US" sz="2000" dirty="0">
                <a:solidFill>
                  <a:schemeClr val="bg1"/>
                </a:solidFill>
              </a:rPr>
              <a:t>IT Equipment &amp; Services Updates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D5382A-D42A-80F0-A66A-BAB9CF41C3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58300" y="6221794"/>
            <a:ext cx="1052508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D57F1E4F-1CFF-5643-939E-217C01CDF565}" type="slidenum">
              <a:rPr lang="en-US" smtClean="0"/>
              <a:pPr defTabSz="914400">
                <a:spcAft>
                  <a:spcPts val="600"/>
                </a:spcAft>
              </a:pPr>
              <a:t>5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B3C27B-31B1-0537-5506-1D885D6ACBF7}"/>
              </a:ext>
            </a:extLst>
          </p:cNvPr>
          <p:cNvSpPr txBox="1"/>
          <p:nvPr/>
        </p:nvSpPr>
        <p:spPr>
          <a:xfrm>
            <a:off x="5276426" y="5630223"/>
            <a:ext cx="54344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Morris Area Paratransit service bus.</a:t>
            </a:r>
          </a:p>
        </p:txBody>
      </p:sp>
      <p:pic>
        <p:nvPicPr>
          <p:cNvPr id="8" name="Picture 7" descr="A white bus parked on the side of a road&#10;&#10;AI-generated content may be incorrect.">
            <a:extLst>
              <a:ext uri="{FF2B5EF4-FFF2-40B4-BE49-F238E27FC236}">
                <a16:creationId xmlns:a16="http://schemas.microsoft.com/office/drawing/2014/main" id="{F4C62A92-F333-E61A-4B14-AC5ED2DDB6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1830" y="610850"/>
            <a:ext cx="7503637" cy="5003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4457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8E96387-12F1-45E4-9322-ABBF2EE040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9F421DD-DE4E-4547-A904-3F80E25E3F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9985DEC-1215-4209-9708-B45CC97740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926A64B-3BCB-44CC-892E-C791C324B7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8F404549-B4DC-481C-926C-DED3EF1C58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14406"/>
            <a:ext cx="12192000" cy="624359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E8FD5CD-351E-4B06-8B78-BD5102D009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2377" y="614407"/>
            <a:ext cx="3707477" cy="561177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7F1895-AA5D-4923-AF9D-2AA1D3C775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1255" y="800541"/>
            <a:ext cx="3409783" cy="101380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>
              <a:defRPr/>
            </a:pPr>
            <a:r>
              <a:rPr lang="en-US" dirty="0"/>
              <a:t>Strategic Investments totaling $6,655,261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A6301BC-4D8B-5711-59BA-3034E2F2DD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1255" y="1964168"/>
            <a:ext cx="3409782" cy="403658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342900" indent="-342900"/>
            <a:r>
              <a:rPr lang="en-US" dirty="0">
                <a:solidFill>
                  <a:schemeClr val="bg1"/>
                </a:solidFill>
              </a:rPr>
              <a:t>Fire Alarm &amp; Sprinkler Upgrades</a:t>
            </a:r>
          </a:p>
          <a:p>
            <a:pPr marL="342900" indent="-342900"/>
            <a:r>
              <a:rPr lang="en-US" dirty="0">
                <a:solidFill>
                  <a:schemeClr val="bg1"/>
                </a:solidFill>
              </a:rPr>
              <a:t>Emergency Communication System Improvements</a:t>
            </a:r>
          </a:p>
          <a:p>
            <a:pPr marL="342900" indent="-342900"/>
            <a:r>
              <a:rPr lang="en-US" dirty="0">
                <a:solidFill>
                  <a:schemeClr val="bg1"/>
                </a:solidFill>
              </a:rPr>
              <a:t>Sheriff’s Patrol Building Fit Out</a:t>
            </a:r>
          </a:p>
          <a:p>
            <a:pPr marL="342900" indent="-342900"/>
            <a:r>
              <a:rPr lang="en-US" dirty="0">
                <a:solidFill>
                  <a:schemeClr val="bg1"/>
                </a:solidFill>
              </a:rPr>
              <a:t>Downtown Parking Facilities Upgrades</a:t>
            </a:r>
          </a:p>
          <a:p>
            <a:pPr marL="342900" indent="-342900"/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8E904BD-2802-6079-9E54-0C71F14EC103}"/>
              </a:ext>
            </a:extLst>
          </p:cNvPr>
          <p:cNvSpPr txBox="1"/>
          <p:nvPr/>
        </p:nvSpPr>
        <p:spPr>
          <a:xfrm>
            <a:off x="4973051" y="5861700"/>
            <a:ext cx="64898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Ribbon cutting for Vocational School District Career Training Center on May 30, 2025.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E1D7E7A-BC8A-7174-F601-50228D2FB5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58300" y="6182764"/>
            <a:ext cx="1052510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11" name="Picture 10" descr="A group of people standing outside a building&#10;&#10;AI-generated content may be incorrect.">
            <a:extLst>
              <a:ext uri="{FF2B5EF4-FFF2-40B4-BE49-F238E27FC236}">
                <a16:creationId xmlns:a16="http://schemas.microsoft.com/office/drawing/2014/main" id="{3F71D28D-CA21-DAB3-CB8D-BA1EE4AB94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3920" y="1065408"/>
            <a:ext cx="7948080" cy="4752227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 71">
            <a:extLst>
              <a:ext uri="{FF2B5EF4-FFF2-40B4-BE49-F238E27FC236}">
                <a16:creationId xmlns:a16="http://schemas.microsoft.com/office/drawing/2014/main" id="{A078A52F-85EA-4C0B-962B-D9D9DD4DD7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919797D5-5700-4683-B30A-5B4D56CB82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4856A7B9-9801-42EC-A4C9-7E22A56EF5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A8D10092-A860-4EFB-963F-A14DA36488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 useBgFill="1">
        <p:nvSpPr>
          <p:cNvPr id="80" name="Rectangle 79">
            <a:extLst>
              <a:ext uri="{FF2B5EF4-FFF2-40B4-BE49-F238E27FC236}">
                <a16:creationId xmlns:a16="http://schemas.microsoft.com/office/drawing/2014/main" id="{4AE9D071-98CF-435C-BD2B-976514544D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-up of a road&#10;&#10;Description automatically generated">
            <a:extLst>
              <a:ext uri="{FF2B5EF4-FFF2-40B4-BE49-F238E27FC236}">
                <a16:creationId xmlns:a16="http://schemas.microsoft.com/office/drawing/2014/main" id="{D38544DC-17E5-3129-B1F2-246E2C136A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9091" b="1221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grpSp>
        <p:nvGrpSpPr>
          <p:cNvPr id="82" name="Group 81">
            <a:extLst>
              <a:ext uri="{FF2B5EF4-FFF2-40B4-BE49-F238E27FC236}">
                <a16:creationId xmlns:a16="http://schemas.microsoft.com/office/drawing/2014/main" id="{D619FC33-16ED-4246-9596-BEFEB55E4C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38067" y="457200"/>
            <a:ext cx="7507083" cy="5935132"/>
            <a:chOff x="438067" y="457200"/>
            <a:chExt cx="7507083" cy="5935132"/>
          </a:xfrm>
        </p:grpSpPr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2EEA80E1-F99F-4009-837F-2F72F8A5D5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8067" y="618067"/>
              <a:ext cx="7503665" cy="5774265"/>
            </a:xfrm>
            <a:prstGeom prst="rect">
              <a:avLst/>
            </a:prstGeom>
            <a:solidFill>
              <a:schemeClr val="accent1">
                <a:alpha val="97000"/>
              </a:schemeClr>
            </a:solidFill>
            <a:ln w="635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0230AF9A-4641-4BD8-9F95-9607CD3040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8068" y="457200"/>
              <a:ext cx="3703320" cy="9499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8703D4EC-9389-41B6-B88B-B6FDC8CD33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241830" y="457200"/>
              <a:ext cx="3703320" cy="9144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E06417F7-5251-BAB1-341E-62842524B4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0" y="1006956"/>
            <a:ext cx="7213600" cy="1372177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defRPr/>
            </a:pPr>
            <a:r>
              <a:rPr lang="en-US" sz="3200" cap="none" dirty="0">
                <a:solidFill>
                  <a:schemeClr val="bg1"/>
                </a:solidFill>
              </a:rPr>
              <a:t>$30,067,500 in Infrastructure Investments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7DED1B6-2C03-3845-4C72-68C2A76D10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255934" y="766071"/>
            <a:ext cx="544874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D57F1E4F-1CFF-5643-939E-217C01CDF565}" type="slidenum">
              <a:rPr lang="en-US" smtClean="0"/>
              <a:pPr>
                <a:spcAft>
                  <a:spcPts val="600"/>
                </a:spcAft>
              </a:pPr>
              <a:t>7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68CF9F6-68E7-A5F4-C71E-926D1DC28CB5}"/>
              </a:ext>
            </a:extLst>
          </p:cNvPr>
          <p:cNvSpPr txBox="1"/>
          <p:nvPr/>
        </p:nvSpPr>
        <p:spPr>
          <a:xfrm>
            <a:off x="581193" y="2076494"/>
            <a:ext cx="7216607" cy="35644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306000" indent="-306000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/>
            </a:pPr>
            <a:r>
              <a:rPr lang="en-US" sz="2000" dirty="0">
                <a:solidFill>
                  <a:schemeClr val="bg1"/>
                </a:solidFill>
              </a:rPr>
              <a:t>Road Resurfacing</a:t>
            </a:r>
          </a:p>
          <a:p>
            <a:pPr marL="306000" indent="-306000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/>
            </a:pPr>
            <a:r>
              <a:rPr lang="en-US" sz="2000" dirty="0">
                <a:solidFill>
                  <a:schemeClr val="bg1"/>
                </a:solidFill>
              </a:rPr>
              <a:t>Dam Safety Projects in Parks</a:t>
            </a:r>
          </a:p>
          <a:p>
            <a:pPr marL="306000" indent="-306000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/>
            </a:pPr>
            <a:r>
              <a:rPr lang="en-US" sz="2000" dirty="0">
                <a:solidFill>
                  <a:schemeClr val="bg1"/>
                </a:solidFill>
              </a:rPr>
              <a:t>Intersection and Road Improvement Projects</a:t>
            </a:r>
          </a:p>
          <a:p>
            <a:pPr marL="306000" indent="-306000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/>
            </a:pPr>
            <a:r>
              <a:rPr lang="en-US" sz="2000" dirty="0">
                <a:solidFill>
                  <a:schemeClr val="bg1"/>
                </a:solidFill>
              </a:rPr>
              <a:t>Bridge Design and Construction</a:t>
            </a:r>
          </a:p>
          <a:p>
            <a:pPr marL="306000" indent="-306000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/>
            </a:pPr>
            <a:r>
              <a:rPr lang="en-US" sz="2000" dirty="0">
                <a:solidFill>
                  <a:schemeClr val="bg1"/>
                </a:solidFill>
              </a:rPr>
              <a:t>Drainage Design and Construction</a:t>
            </a:r>
          </a:p>
          <a:p>
            <a:pPr marL="306000" indent="-306000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/>
            </a:pPr>
            <a:r>
              <a:rPr lang="en-US" sz="2000" dirty="0">
                <a:solidFill>
                  <a:schemeClr val="bg1"/>
                </a:solidFill>
              </a:rPr>
              <a:t>Railroad Rehabilitation and Improvements</a:t>
            </a:r>
          </a:p>
        </p:txBody>
      </p:sp>
      <p:sp>
        <p:nvSpPr>
          <p:cNvPr id="11" name="AutoShape 8" descr="Borough of Wharton - Chegwidden Way connecting North Main Street to East  Dewey Avenue is now open! | Facebook">
            <a:extLst>
              <a:ext uri="{FF2B5EF4-FFF2-40B4-BE49-F238E27FC236}">
                <a16:creationId xmlns:a16="http://schemas.microsoft.com/office/drawing/2014/main" id="{6F7F451D-DB44-B4C8-FAE1-12151CD3B9C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AutoShape 10" descr="Borough of Wharton - Chegwidden Way connecting North Main Street to East  Dewey Avenue is now open! | Facebook">
            <a:extLst>
              <a:ext uri="{FF2B5EF4-FFF2-40B4-BE49-F238E27FC236}">
                <a16:creationId xmlns:a16="http://schemas.microsoft.com/office/drawing/2014/main" id="{AF10FCAC-F1E4-D383-D22D-4A20270E2A6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AutoShape 12" descr="Borough of Wharton - Chegwidden Way connecting North Main Street to East  Dewey Avenue is now open! | Facebook">
            <a:extLst>
              <a:ext uri="{FF2B5EF4-FFF2-40B4-BE49-F238E27FC236}">
                <a16:creationId xmlns:a16="http://schemas.microsoft.com/office/drawing/2014/main" id="{34BBBB9D-9B26-2B19-392E-4499E0453D9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984375" y="1603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AutoShape 14" descr="Borough of Wharton - Chegwidden Way connecting North Main Street to East  Dewey Avenue is now open! | Facebook">
            <a:extLst>
              <a:ext uri="{FF2B5EF4-FFF2-40B4-BE49-F238E27FC236}">
                <a16:creationId xmlns:a16="http://schemas.microsoft.com/office/drawing/2014/main" id="{30E5F545-FDF0-9B5E-7DA8-DD0F4A51A4A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136775" y="3127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9604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1A59258C-AAC2-41CD-973C-7439B122A3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4516B72-0116-42B2-82A2-B11218A366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611319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BD84EB63-BAD0-40A6-4997-744B9BAD5D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1033389"/>
            <a:ext cx="4826256" cy="4825409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600" dirty="0">
                <a:solidFill>
                  <a:srgbClr val="FFFFFF"/>
                </a:solidFill>
              </a:rPr>
              <a:t>A sampling of Resurfacing projects funded in the 2026 Capital Plan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CDB507F-21B7-4C27-B0FC-D9C465C6DB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2579" y="460868"/>
            <a:ext cx="4828032" cy="11165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AB1AE17-B7A3-4363-95CD-25441E2FF1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82774" y="460868"/>
            <a:ext cx="4828032" cy="111654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A09EC5B-18BE-9C3B-FA9F-A82AEF5192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55769" y="1033390"/>
            <a:ext cx="4855037" cy="4825409"/>
          </a:xfrm>
          <a:ln w="57150">
            <a:noFill/>
          </a:ln>
        </p:spPr>
        <p:txBody>
          <a:bodyPr anchor="ctr">
            <a:normAutofit/>
          </a:bodyPr>
          <a:lstStyle/>
          <a:p>
            <a:pPr lvl="0"/>
            <a:r>
              <a:rPr lang="en-US" dirty="0"/>
              <a:t>3.6 miles of Fairmount Avenue in Chatham Borough and Chatham Township</a:t>
            </a:r>
          </a:p>
          <a:p>
            <a:pPr lvl="0"/>
            <a:r>
              <a:rPr lang="en-US" dirty="0"/>
              <a:t>1.3 miles of Green Pond Road in Rockaway Township</a:t>
            </a:r>
          </a:p>
          <a:p>
            <a:pPr lvl="0"/>
            <a:r>
              <a:rPr lang="en-US" dirty="0"/>
              <a:t>1.8 miles of Ridgedale Avenue in Florham Park Borough and East Hanover Township</a:t>
            </a:r>
          </a:p>
          <a:p>
            <a:pPr lvl="0"/>
            <a:r>
              <a:rPr lang="en-US" dirty="0"/>
              <a:t>4 miles of West Mill Road in Washington Township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1612F7-BC14-0702-609E-D9B11D78BB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52508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D57F1E4F-1CFF-5643-939E-217C01CDF565}" type="slidenum">
              <a:rPr lang="en-US" smtClean="0"/>
              <a:pPr>
                <a:spcAft>
                  <a:spcPts val="600"/>
                </a:spcAft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43016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48E96387-12F1-45E4-9322-ABBF2EE040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9F421DD-DE4E-4547-A904-3F80E25E3F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9985DEC-1215-4209-9708-B45CC97740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0EB7086-616E-4D44-94BE-D0F7635617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A56981F2-287B-4FF9-ADF9-BA62CF2DBF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23900"/>
            <a:ext cx="12192000" cy="61341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1" y="567976"/>
            <a:ext cx="10993549" cy="10447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/>
              <a:t>Summary Financials </a:t>
            </a:r>
            <a:r>
              <a:rPr lang="en-US" sz="3600"/>
              <a:t>of 2026 </a:t>
            </a:r>
            <a:r>
              <a:rPr lang="en-US" sz="3600" dirty="0"/>
              <a:t>Capital Plan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573B43-0102-82FC-01AB-7065A48E44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58300" y="6400800"/>
            <a:ext cx="101644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D57F1E4F-1CFF-5643-939E-217C01CDF565}" type="slidenum">
              <a:rPr lang="en-US" smtClean="0">
                <a:solidFill>
                  <a:schemeClr val="accent1">
                    <a:lumMod val="75000"/>
                    <a:lumOff val="25000"/>
                  </a:schemeClr>
                </a:solidFill>
              </a:rPr>
              <a:pPr defTabSz="914400">
                <a:spcAft>
                  <a:spcPts val="600"/>
                </a:spcAft>
              </a:pPr>
              <a:t>9</a:t>
            </a:fld>
            <a:endParaRPr lang="en-US">
              <a:solidFill>
                <a:schemeClr val="accent1">
                  <a:lumMod val="75000"/>
                  <a:lumOff val="25000"/>
                </a:schemeClr>
              </a:solidFill>
            </a:endParaRPr>
          </a:p>
        </p:txBody>
      </p:sp>
      <p:graphicFrame>
        <p:nvGraphicFramePr>
          <p:cNvPr id="3" name="Table 5">
            <a:extLst>
              <a:ext uri="{FF2B5EF4-FFF2-40B4-BE49-F238E27FC236}">
                <a16:creationId xmlns:a16="http://schemas.microsoft.com/office/drawing/2014/main" id="{B413A5EE-C6D8-CFAE-289F-7FED522EE70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5851402"/>
              </p:ext>
            </p:extLst>
          </p:nvPr>
        </p:nvGraphicFramePr>
        <p:xfrm>
          <a:off x="694345" y="1480516"/>
          <a:ext cx="10916464" cy="19752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731905">
                  <a:extLst>
                    <a:ext uri="{9D8B030D-6E8A-4147-A177-3AD203B41FA5}">
                      <a16:colId xmlns:a16="http://schemas.microsoft.com/office/drawing/2014/main" val="2007827174"/>
                    </a:ext>
                  </a:extLst>
                </a:gridCol>
                <a:gridCol w="3184559">
                  <a:extLst>
                    <a:ext uri="{9D8B030D-6E8A-4147-A177-3AD203B41FA5}">
                      <a16:colId xmlns:a16="http://schemas.microsoft.com/office/drawing/2014/main" val="1573618951"/>
                    </a:ext>
                  </a:extLst>
                </a:gridCol>
              </a:tblGrid>
              <a:tr h="473606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+mn-lt"/>
                          <a:cs typeface="Arial" panose="020B0604020202020204" pitchFamily="34" charset="0"/>
                        </a:rPr>
                        <a:t>Description</a:t>
                      </a:r>
                    </a:p>
                  </a:txBody>
                  <a:tcPr marL="128044" marR="128044" marT="64021" marB="640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+mn-lt"/>
                          <a:cs typeface="Arial" panose="020B0604020202020204" pitchFamily="34" charset="0"/>
                        </a:rPr>
                        <a:t>Dollars</a:t>
                      </a:r>
                    </a:p>
                  </a:txBody>
                  <a:tcPr marL="128044" marR="128044" marT="64021" marB="64021"/>
                </a:tc>
                <a:extLst>
                  <a:ext uri="{0D108BD9-81ED-4DB2-BD59-A6C34878D82A}">
                    <a16:rowId xmlns:a16="http://schemas.microsoft.com/office/drawing/2014/main" val="1843510231"/>
                  </a:ext>
                </a:extLst>
              </a:tr>
              <a:tr h="473606">
                <a:tc>
                  <a:txBody>
                    <a:bodyPr/>
                    <a:lstStyle/>
                    <a:p>
                      <a:pPr algn="l"/>
                      <a:r>
                        <a:rPr lang="en-US" sz="2400" dirty="0">
                          <a:latin typeface="+mn-lt"/>
                          <a:cs typeface="Arial" panose="020B0604020202020204" pitchFamily="34" charset="0"/>
                        </a:rPr>
                        <a:t>2026 Full Capital Plan</a:t>
                      </a:r>
                    </a:p>
                  </a:txBody>
                  <a:tcPr marL="128044" marR="128044" marT="64021" marB="64021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>
                          <a:latin typeface="+mn-lt"/>
                          <a:cs typeface="Arial" panose="020B0604020202020204" pitchFamily="34" charset="0"/>
                        </a:rPr>
                        <a:t>$50,043,899</a:t>
                      </a:r>
                    </a:p>
                  </a:txBody>
                  <a:tcPr marL="128044" marR="128044" marT="64021" marB="64021"/>
                </a:tc>
                <a:extLst>
                  <a:ext uri="{0D108BD9-81ED-4DB2-BD59-A6C34878D82A}">
                    <a16:rowId xmlns:a16="http://schemas.microsoft.com/office/drawing/2014/main" val="202627497"/>
                  </a:ext>
                </a:extLst>
              </a:tr>
              <a:tr h="473606">
                <a:tc>
                  <a:txBody>
                    <a:bodyPr/>
                    <a:lstStyle/>
                    <a:p>
                      <a:pPr algn="l"/>
                      <a:r>
                        <a:rPr lang="en-US" sz="2400" dirty="0">
                          <a:latin typeface="+mn-lt"/>
                          <a:cs typeface="Arial" panose="020B0604020202020204" pitchFamily="34" charset="0"/>
                        </a:rPr>
                        <a:t>Less Grants</a:t>
                      </a:r>
                    </a:p>
                  </a:txBody>
                  <a:tcPr marL="128044" marR="128044" marT="64021" marB="64021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>
                          <a:latin typeface="+mn-lt"/>
                          <a:cs typeface="Arial" panose="020B0604020202020204" pitchFamily="34" charset="0"/>
                        </a:rPr>
                        <a:t>-$13,145,191</a:t>
                      </a:r>
                    </a:p>
                  </a:txBody>
                  <a:tcPr marL="128044" marR="128044" marT="64021" marB="64021"/>
                </a:tc>
                <a:extLst>
                  <a:ext uri="{0D108BD9-81ED-4DB2-BD59-A6C34878D82A}">
                    <a16:rowId xmlns:a16="http://schemas.microsoft.com/office/drawing/2014/main" val="1355301116"/>
                  </a:ext>
                </a:extLst>
              </a:tr>
              <a:tr h="473606"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>
                          <a:latin typeface="+mn-lt"/>
                          <a:cs typeface="Arial" panose="020B0604020202020204" pitchFamily="34" charset="0"/>
                        </a:rPr>
                        <a:t>Net 2026 Capital Plan</a:t>
                      </a:r>
                    </a:p>
                  </a:txBody>
                  <a:tcPr marL="128044" marR="128044" marT="64021" marB="64021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b="1" dirty="0">
                          <a:latin typeface="+mn-lt"/>
                          <a:cs typeface="Arial" panose="020B0604020202020204" pitchFamily="34" charset="0"/>
                        </a:rPr>
                        <a:t>$36,898,708</a:t>
                      </a:r>
                    </a:p>
                  </a:txBody>
                  <a:tcPr marL="128044" marR="128044" marT="64021" marB="64021"/>
                </a:tc>
                <a:extLst>
                  <a:ext uri="{0D108BD9-81ED-4DB2-BD59-A6C34878D82A}">
                    <a16:rowId xmlns:a16="http://schemas.microsoft.com/office/drawing/2014/main" val="4275525337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7684E8C8-0825-2783-36CF-A9587B6A4519}"/>
              </a:ext>
            </a:extLst>
          </p:cNvPr>
          <p:cNvSpPr txBox="1"/>
          <p:nvPr/>
        </p:nvSpPr>
        <p:spPr>
          <a:xfrm>
            <a:off x="667030" y="4738165"/>
            <a:ext cx="19852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/>
              <a:t>Construction of the Center for Health Professions at the County College of Morris underway, October 15, 2025.</a:t>
            </a:r>
          </a:p>
        </p:txBody>
      </p:sp>
      <p:pic>
        <p:nvPicPr>
          <p:cNvPr id="8" name="Picture 7" descr="A picture containing outdoor, tree, grass, building&#10;&#10;AI-generated content may be incorrect.">
            <a:extLst>
              <a:ext uri="{FF2B5EF4-FFF2-40B4-BE49-F238E27FC236}">
                <a16:creationId xmlns:a16="http://schemas.microsoft.com/office/drawing/2014/main" id="{F4F07F4A-DEFD-3E28-C302-6197BC11EF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2236" y="3455724"/>
            <a:ext cx="6851457" cy="3425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836802"/>
      </p:ext>
    </p:extLst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ividend">
  <a:themeElements>
    <a:clrScheme name="Dividend">
      <a:dk1>
        <a:sysClr val="windowText" lastClr="000000"/>
      </a:dk1>
      <a:lt1>
        <a:sysClr val="window" lastClr="FFFFFF"/>
      </a:lt1>
      <a:dk2>
        <a:srgbClr val="3D3D3D"/>
      </a:dk2>
      <a:lt2>
        <a:srgbClr val="EBEBEB"/>
      </a:lt2>
      <a:accent1>
        <a:srgbClr val="1A3260"/>
      </a:accent1>
      <a:accent2>
        <a:srgbClr val="4590B8"/>
      </a:accent2>
      <a:accent3>
        <a:srgbClr val="45CBE8"/>
      </a:accent3>
      <a:accent4>
        <a:srgbClr val="969FA7"/>
      </a:accent4>
      <a:accent5>
        <a:srgbClr val="A2C777"/>
      </a:accent5>
      <a:accent6>
        <a:srgbClr val="42955F"/>
      </a:accent6>
      <a:hlink>
        <a:srgbClr val="828282"/>
      </a:hlink>
      <a:folHlink>
        <a:srgbClr val="A5A5A5"/>
      </a:folHlink>
    </a:clrScheme>
    <a:fontScheme name="Dividend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66F1C100-1D2B-4BEA-AD01-C4F230B3B965}"/>
    </a:ext>
  </a:extLst>
</a:theme>
</file>

<file path=ppt/theme/theme2.xml><?xml version="1.0" encoding="utf-8"?>
<a:theme xmlns:a="http://schemas.openxmlformats.org/drawingml/2006/main" name="Mesh">
  <a:themeElements>
    <a:clrScheme name="Blue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Mesh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Mesh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1FEE2289-88FB-467C-9C9A-54F3C85768F0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TM03457464[[fn=Dividend]]</Template>
  <TotalTime>1138</TotalTime>
  <Words>408</Words>
  <Application>Microsoft Office PowerPoint</Application>
  <PresentationFormat>Widescreen</PresentationFormat>
  <Paragraphs>95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18" baseType="lpstr">
      <vt:lpstr>Arial</vt:lpstr>
      <vt:lpstr>Calibri</vt:lpstr>
      <vt:lpstr>Century Gothic</vt:lpstr>
      <vt:lpstr>Gill Sans MT</vt:lpstr>
      <vt:lpstr>Tahoma</vt:lpstr>
      <vt:lpstr>Wingdings 2</vt:lpstr>
      <vt:lpstr>Dividend</vt:lpstr>
      <vt:lpstr>Mesh</vt:lpstr>
      <vt:lpstr>2026 Morris County  Capital Plan</vt:lpstr>
      <vt:lpstr>Table of Contents</vt:lpstr>
      <vt:lpstr>Commissioners who served on the Capital Budget Committee</vt:lpstr>
      <vt:lpstr>Our inventory of responsibility is massive and diverse.</vt:lpstr>
      <vt:lpstr>Standard Investments of $13,321,138</vt:lpstr>
      <vt:lpstr>Strategic Investments totaling $6,655,261</vt:lpstr>
      <vt:lpstr>$30,067,500 in Infrastructure Investments</vt:lpstr>
      <vt:lpstr>A sampling of Resurfacing projects funded in the 2026 Capital Plan</vt:lpstr>
      <vt:lpstr>Summary Financials of 2026 Capital Plan </vt:lpstr>
      <vt:lpstr>Morris County  2026 Capital Plan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CKristiansen</dc:creator>
  <cp:lastModifiedBy>Leary, Deena</cp:lastModifiedBy>
  <cp:revision>83</cp:revision>
  <dcterms:created xsi:type="dcterms:W3CDTF">2023-11-14T20:32:56Z</dcterms:created>
  <dcterms:modified xsi:type="dcterms:W3CDTF">2025-12-16T13:36:11Z</dcterms:modified>
</cp:coreProperties>
</file>